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notesMasterIdLst>
    <p:notesMasterId r:id="rId22"/>
  </p:notesMasterIdLst>
  <p:handoutMasterIdLst>
    <p:handoutMasterId r:id="rId23"/>
  </p:handoutMasterIdLst>
  <p:sldIdLst>
    <p:sldId id="271" r:id="rId2"/>
    <p:sldId id="275" r:id="rId3"/>
    <p:sldId id="300" r:id="rId4"/>
    <p:sldId id="284" r:id="rId5"/>
    <p:sldId id="299" r:id="rId6"/>
    <p:sldId id="301" r:id="rId7"/>
    <p:sldId id="302" r:id="rId8"/>
    <p:sldId id="293" r:id="rId9"/>
    <p:sldId id="278" r:id="rId10"/>
    <p:sldId id="303" r:id="rId11"/>
    <p:sldId id="295" r:id="rId12"/>
    <p:sldId id="296" r:id="rId13"/>
    <p:sldId id="297" r:id="rId14"/>
    <p:sldId id="280" r:id="rId15"/>
    <p:sldId id="304" r:id="rId16"/>
    <p:sldId id="305" r:id="rId17"/>
    <p:sldId id="306" r:id="rId18"/>
    <p:sldId id="307" r:id="rId19"/>
    <p:sldId id="292" r:id="rId20"/>
    <p:sldId id="276" r:id="rId21"/>
  </p:sldIdLst>
  <p:sldSz cx="118872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cessibility Statement" id="{0766481B-0635-AC4A-A2C2-FCBE648D9B08}">
          <p14:sldIdLst/>
        </p14:section>
        <p14:section name="PPT Template" id="{C7B90FFB-47BE-CE4F-A4BF-E6922062AD8E}">
          <p14:sldIdLst>
            <p14:sldId id="271"/>
            <p14:sldId id="275"/>
            <p14:sldId id="300"/>
            <p14:sldId id="284"/>
            <p14:sldId id="299"/>
            <p14:sldId id="301"/>
            <p14:sldId id="302"/>
            <p14:sldId id="293"/>
            <p14:sldId id="278"/>
            <p14:sldId id="303"/>
            <p14:sldId id="295"/>
            <p14:sldId id="296"/>
            <p14:sldId id="297"/>
            <p14:sldId id="280"/>
            <p14:sldId id="304"/>
            <p14:sldId id="305"/>
            <p14:sldId id="306"/>
            <p14:sldId id="307"/>
            <p14:sldId id="292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2"/>
    <p:restoredTop sz="95377"/>
  </p:normalViewPr>
  <p:slideViewPr>
    <p:cSldViewPr snapToGrid="0" snapToObjects="1">
      <p:cViewPr>
        <p:scale>
          <a:sx n="98" d="100"/>
          <a:sy n="98" d="100"/>
        </p:scale>
        <p:origin x="4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70" d="100"/>
        <a:sy n="37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5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C1EAF9-4718-034F-90B3-1E23D9FC38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E4E72-6179-DD41-84BE-14680CA07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F351A-5EA2-C146-A10F-CD8C6A7F8C0C}" type="datetime1">
              <a:rPr lang="en-US" smtClean="0"/>
              <a:t>11/10/24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144C2-3F80-4342-9BD6-697909F44F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26BFA-00F6-034C-8865-C10242FD9A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1FFB6-B16B-9547-A849-38D74703E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5126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10F0-6477-C64C-B9A1-FDB330E4BF64}" type="datetime1">
              <a:rPr lang="en-US" smtClean="0"/>
              <a:t>11/10/24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4D96B-BF35-6342-BF49-13137844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04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11/10/24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58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BC9A4-AD4C-F705-5594-5295FB65C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9665B-E609-0AD2-90C9-D6B62B3D1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85E998-9C31-C807-235A-E4B850F9B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36DD4-61AE-B56B-3CD1-ECEF1D23B73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52A6A-AA25-DCF9-DE72-B2A7626C8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92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52AA5-3D45-48DE-F30D-56E4763F6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13080A-B052-033E-1F43-7B245DC5D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1A1C2-6308-A2BB-5534-C4F3E4411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CA46B-6F48-3A46-3004-D9977FBC879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09F6-5FF9-631E-33C7-139E433A1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12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01AC4-6901-DB09-8D73-C5EA3FAAA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22CFD-6B5E-DD6A-0225-433C4214A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75FEA3-9160-173C-B9B6-03F0C380A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266EF-4C84-8504-AC4E-299093A638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11/10/24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51C91-E108-240F-5B8E-4E84E27F8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59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430F4-D7BF-1142-952D-8686802F3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E38BCF-CB66-7CE7-4F49-024FF14F4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0E98AC-BB6F-28CA-E68F-639DDC52B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294AF-10BC-3CFA-49B8-9EC2D41150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11/10/24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43FC5-DF54-D4C2-10A1-2AD43EF82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40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9C265-1359-26D0-DAEF-11D31CEE5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14E30A-4980-9A2C-64EF-2C916373B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6F1537-A0F1-1EB8-A227-C2EFA469A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85A5D-94D4-AD11-9D9D-F6C3FE4527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11/10/24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2460C-0C1F-1640-7AD8-32D403F8B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82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8509D-6197-8171-602E-8765845A2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D2DD17-32F8-2FC3-6821-DF1592024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68F07-6A8C-55B5-F827-F910850E4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CB111-CF78-9FB9-85BE-C0CD004B27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9C363-1AD3-9248-498B-61603A6D6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07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2B613-E7F6-9F6B-52CE-57D5D8DFA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E8B5F8-CECA-57CD-F555-BC32D1A64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0731CE-070A-A0CE-A4D5-EE6557912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86370-E029-916B-F2C7-1859CEF91A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D5CB7-789C-412C-F40A-FC28FEB98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43C18-9C0E-622B-FCF7-F1FD4B9A6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F86025-9BB5-05EC-31ED-DB697784D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B486EA-3C55-31B6-1F8A-989433457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D446C-8D6A-15E5-FEAE-03C0C9B0879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590E8-FB72-98F8-6E52-52C80EF84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99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257E4-89EC-D204-B9D2-8B2E625C4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55C5E8-C50E-6848-E9E6-615FE0F5D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EE5194-C942-3374-5AB9-FF95317D0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26C61-DC44-6BC3-7B8E-21959F1786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D867D-7A78-4131-7D42-178FA7F1E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32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798CB-0A0D-9CDD-36CF-294A641ED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4C224-2C59-96FC-7847-85DE31EE7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0444FE-8AB8-0BF1-DDFD-BF1FCF9B9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A6C79-38BB-00FA-658B-BE96535D9D5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11/14/24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70708-8EB5-E706-A0CF-C8E5BE0FD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11/10/24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4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11/10/24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7337B-15AC-B22E-16B5-08FCA728E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0E32F7-B344-C8DE-F2C7-2CE86375D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CC7F5-AABA-F76C-04F5-0A5DE6CA4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05E72-2EF3-3792-5060-EC58385EF2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11/12/24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BE5FF-6FFE-D5DC-CC07-29DBC346B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0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144F9-260A-35F8-6017-C39585460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595D5E-5E34-881B-9CF5-7F996AFB0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48F5EB-2DBB-2F7E-D696-1EAE94A5F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BE1F7-41E7-C79F-ED2F-AE0AA9494BA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11/12/24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B134A-F2EB-5C8B-86C6-A135BC6D6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02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CDA4D-441B-43B0-D03A-4EB60C772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D51236-6EA1-6432-B87B-94CBAA3594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2D0E43-7829-6C9D-DFAA-C5D985B13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33E5D-6068-2F88-D4A0-D1AE86745E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11/12/24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FF0E3-B273-3CB6-4FC2-317CDBA07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7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CBA71-CEAC-8E1D-65A2-8F0B8595B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6EE993-AEE7-0830-EACC-9B05EA26F7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29945-B7F3-7006-20D7-D1A75B6B3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C56D7-6408-FB84-274D-E8CB9AACD2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11/12/24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293D2-8B64-69AD-7F29-8489553AE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0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7A9F0-81BA-BAFF-CD5F-2BAD388F4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555B4D-804A-5362-F5F5-C199F92C1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B519B-18D2-8500-5FA6-C9DC9E60A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FCACC-4FEA-BC6C-552E-9A779006E29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11/13/24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146E6-7A1A-55BF-21FA-70BB6C378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9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E6D02-CD7E-1CAF-5E75-D4CA6B1EA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A9193C-4EEE-7328-9751-F0514B3C0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94EC1-DA8A-4F21-1095-BBB8642A3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18BDB-E2EB-F67D-8872-8963FACB82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11/10/24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B8A65-26D3-9BA5-7A07-D76170BDA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23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A4134-2CF1-3963-BCB9-8ADAC0D0E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B39B07-E834-A9BB-E329-8393E062D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ACF6D7-7C14-D079-EAD3-86BCA34AF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FE245-16DF-AB11-C9BC-9A9ED0141B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C410F0-6477-C64C-B9A1-FDB330E4BF64}" type="datetime1">
              <a:rPr lang="en-US" smtClean="0"/>
              <a:t>11/10/24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A7C8D-DB34-E47B-D99B-506B2AAC5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4D96B-BF35-6342-BF49-1313784467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1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ckground">
            <a:extLst>
              <a:ext uri="{FF2B5EF4-FFF2-40B4-BE49-F238E27FC236}">
                <a16:creationId xmlns:a16="http://schemas.microsoft.com/office/drawing/2014/main" id="{27A1B486-1221-4D42-83DD-69640A08A708}"/>
              </a:ext>
            </a:extLst>
          </p:cNvPr>
          <p:cNvSpPr/>
          <p:nvPr userDrawn="1"/>
        </p:nvSpPr>
        <p:spPr>
          <a:xfrm>
            <a:off x="0" y="22360"/>
            <a:ext cx="11887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2476500" y="1501742"/>
            <a:ext cx="6735763" cy="1685077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476500" y="3937834"/>
            <a:ext cx="6735763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EE20F-4841-0544-B2C5-F46881A3F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9718" y="6275409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44" userDrawn="1">
          <p15:clr>
            <a:srgbClr val="FBAE40"/>
          </p15:clr>
        </p15:guide>
        <p15:guide id="3" orient="horz" pos="3960" userDrawn="1">
          <p15:clr>
            <a:srgbClr val="FBAE40"/>
          </p15:clr>
        </p15:guide>
        <p15:guide id="4" pos="5803" userDrawn="1">
          <p15:clr>
            <a:srgbClr val="FBAE40"/>
          </p15:clr>
        </p15:guide>
        <p15:guide id="5" pos="6677" userDrawn="1">
          <p15:clr>
            <a:srgbClr val="FBAE40"/>
          </p15:clr>
        </p15:guide>
        <p15:guide id="6" orient="horz" pos="4080" userDrawn="1">
          <p15:clr>
            <a:srgbClr val="FBAE40"/>
          </p15:clr>
        </p15:guide>
        <p15:guide id="7" pos="1560" userDrawn="1">
          <p15:clr>
            <a:srgbClr val="FBAE40"/>
          </p15:clr>
        </p15:guide>
        <p15:guide id="8" pos="6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Text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A0AB2B66-DEA7-024B-BC7E-59608D68BA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430525" y="224089"/>
            <a:ext cx="9099849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bg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Subhead">
            <a:extLst>
              <a:ext uri="{FF2B5EF4-FFF2-40B4-BE49-F238E27FC236}">
                <a16:creationId xmlns:a16="http://schemas.microsoft.com/office/drawing/2014/main" id="{4E5D257D-EE00-2E47-8281-7C9DA9FFCE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0497" y="1345166"/>
            <a:ext cx="8119375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tx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0953" y="1917389"/>
            <a:ext cx="6943413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0AA6A8-BBA8-FE4D-9E33-90764CACE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4209" b="-18312"/>
          <a:stretch/>
        </p:blipFill>
        <p:spPr>
          <a:xfrm>
            <a:off x="9285668" y="6465928"/>
            <a:ext cx="2601531" cy="379875"/>
          </a:xfrm>
          <a:prstGeom prst="rect">
            <a:avLst/>
          </a:prstGeom>
        </p:spPr>
      </p:pic>
      <p:sp>
        <p:nvSpPr>
          <p:cNvPr id="2" name="Terminator 1">
            <a:extLst>
              <a:ext uri="{FF2B5EF4-FFF2-40B4-BE49-F238E27FC236}">
                <a16:creationId xmlns:a16="http://schemas.microsoft.com/office/drawing/2014/main" id="{DE2AED0C-FC85-99A2-FEA7-8858A904D120}"/>
              </a:ext>
            </a:extLst>
          </p:cNvPr>
          <p:cNvSpPr/>
          <p:nvPr userDrawn="1"/>
        </p:nvSpPr>
        <p:spPr>
          <a:xfrm>
            <a:off x="189092" y="59668"/>
            <a:ext cx="98292" cy="841290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4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44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5808" userDrawn="1">
          <p15:clr>
            <a:srgbClr val="FBAE40"/>
          </p15:clr>
        </p15:guide>
        <p15:guide id="5" pos="6792" userDrawn="1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1560" userDrawn="1">
          <p15:clr>
            <a:srgbClr val="FBAE40"/>
          </p15:clr>
        </p15:guide>
        <p15:guide id="8" pos="840" userDrawn="1">
          <p15:clr>
            <a:srgbClr val="FBAE40"/>
          </p15:clr>
        </p15:guide>
        <p15:guide id="9" pos="6360" userDrawn="1">
          <p15:clr>
            <a:srgbClr val="FBAE40"/>
          </p15:clr>
        </p15:guide>
        <p15:guide id="10" pos="6504" userDrawn="1">
          <p15:clr>
            <a:srgbClr val="FBAE40"/>
          </p15:clr>
        </p15:guide>
        <p15:guide id="11" pos="696" userDrawn="1">
          <p15:clr>
            <a:srgbClr val="FBAE40"/>
          </p15:clr>
        </p15:guide>
        <p15:guide id="1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 userDrawn="1"/>
        </p:nvSpPr>
        <p:spPr>
          <a:xfrm>
            <a:off x="-8730" y="5788"/>
            <a:ext cx="118871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2" name="Heading"/>
          <p:cNvSpPr>
            <a:spLocks noGrp="1"/>
          </p:cNvSpPr>
          <p:nvPr>
            <p:ph type="ctrTitle" hasCustomPrompt="1"/>
          </p:nvPr>
        </p:nvSpPr>
        <p:spPr bwMode="blackWhite">
          <a:xfrm>
            <a:off x="2821207" y="1466567"/>
            <a:ext cx="6258847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1" i="0" cap="none" spc="300">
                <a:solidFill>
                  <a:schemeClr val="bg2"/>
                </a:solidFill>
                <a:latin typeface="United Sans Ex Md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 userDrawn="1"/>
        </p:nvSpPr>
        <p:spPr>
          <a:xfrm>
            <a:off x="2476501" y="2744421"/>
            <a:ext cx="6956153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2793640" y="2706475"/>
            <a:ext cx="6282461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tx1"/>
                </a:solidFill>
                <a:latin typeface="United Sans Cd Md" pitchFamily="2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03386" y="3540352"/>
            <a:ext cx="6511505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2956B-E510-AA4D-AEF0-910D8D910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2935" y="6386529"/>
            <a:ext cx="3849624" cy="40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44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5803">
          <p15:clr>
            <a:srgbClr val="FBAE40"/>
          </p15:clr>
        </p15:guide>
        <p15:guide id="5" pos="6677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  <p15:guide id="9" pos="15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ack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 userDrawn="1"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" name="Heading"/>
          <p:cNvSpPr>
            <a:spLocks noGrp="1"/>
          </p:cNvSpPr>
          <p:nvPr>
            <p:ph type="ctrTitle" hasCustomPrompt="1"/>
          </p:nvPr>
        </p:nvSpPr>
        <p:spPr bwMode="blackWhite">
          <a:xfrm>
            <a:off x="2485646" y="1521334"/>
            <a:ext cx="6423744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644" y="2548210"/>
            <a:ext cx="6415839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cxnSp>
        <p:nvCxnSpPr>
          <p:cNvPr id="14" name="Line 1">
            <a:extLst>
              <a:ext uri="{FF2B5EF4-FFF2-40B4-BE49-F238E27FC236}">
                <a16:creationId xmlns:a16="http://schemas.microsoft.com/office/drawing/2014/main" id="{BA662F12-9BDC-AF4E-95E5-EFB3DFA4D58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04901" y="0"/>
            <a:ext cx="3954" cy="647025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ne 3">
            <a:extLst>
              <a:ext uri="{FF2B5EF4-FFF2-40B4-BE49-F238E27FC236}">
                <a16:creationId xmlns:a16="http://schemas.microsoft.com/office/drawing/2014/main" id="{8266420C-C99F-7847-81E8-D40AFE5C43CD}"/>
              </a:ext>
            </a:extLst>
          </p:cNvPr>
          <p:cNvCxnSpPr>
            <a:cxnSpLocks/>
          </p:cNvCxnSpPr>
          <p:nvPr userDrawn="1"/>
        </p:nvCxnSpPr>
        <p:spPr>
          <a:xfrm>
            <a:off x="10782300" y="1597306"/>
            <a:ext cx="0" cy="52606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C20E2CA-8A0B-1C4B-889F-BFB66C1D4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2770" y="6121381"/>
            <a:ext cx="431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41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44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5803">
          <p15:clr>
            <a:srgbClr val="FBAE40"/>
          </p15:clr>
        </p15:guide>
        <p15:guide id="5" pos="6677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15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175358" y="964692"/>
            <a:ext cx="753648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5358" y="2638045"/>
            <a:ext cx="753648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7625893" y="6238816"/>
            <a:ext cx="268490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11/10/24</a:t>
            </a:fld>
            <a:endParaRPr lang="en-US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0489949" y="6217920"/>
            <a:ext cx="356616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200" spc="0" baseline="0">
                <a:solidFill>
                  <a:schemeClr val="accent2"/>
                </a:solidFill>
                <a:latin typeface="Acumin Pro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39" r:id="rId2"/>
    <p:sldLayoutId id="2147483742" r:id="rId3"/>
    <p:sldLayoutId id="2147483743" r:id="rId4"/>
  </p:sldLayoutIdLst>
  <p:hf hdr="0" ftr="0"/>
  <p:txStyles>
    <p:titleStyle>
      <a:lvl1pPr algn="ctr" defTabSz="891540" rtl="0" eaLnBrk="1" latinLnBrk="0" hangingPunct="1">
        <a:lnSpc>
          <a:spcPct val="90000"/>
        </a:lnSpc>
        <a:spcBef>
          <a:spcPct val="0"/>
        </a:spcBef>
        <a:buNone/>
        <a:defRPr sz="2730" kern="1200" cap="all" spc="195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75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45770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68655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91540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14425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80041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1447205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1615916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35706" indent="-222885" algn="l" defTabSz="891540" rtl="0" eaLnBrk="1" latinLnBrk="0" hangingPunct="1">
        <a:lnSpc>
          <a:spcPct val="100000"/>
        </a:lnSpc>
        <a:spcBef>
          <a:spcPts val="975"/>
        </a:spcBef>
        <a:buClr>
          <a:schemeClr val="accent2"/>
        </a:buClr>
        <a:buFont typeface="Arial" panose="020B0604020202020204" pitchFamily="34" charset="0"/>
        <a:buChar char="•"/>
        <a:defRPr sz="156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744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ABB9AFB-7C74-EB43-A7A6-5B6BCE5B4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153" y="1476342"/>
            <a:ext cx="11043894" cy="1661993"/>
          </a:xfrm>
        </p:spPr>
        <p:txBody>
          <a:bodyPr/>
          <a:lstStyle/>
          <a:p>
            <a:r>
              <a:rPr lang="en-US" dirty="0"/>
              <a:t>Two-phase Content-balancing CD-CAT Online Item Calibration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4436561-073D-2E40-8C47-127B7B946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6218" y="3719666"/>
            <a:ext cx="6735763" cy="1364476"/>
          </a:xfrm>
        </p:spPr>
        <p:txBody>
          <a:bodyPr/>
          <a:lstStyle/>
          <a:p>
            <a:r>
              <a:rPr lang="en-US" sz="2400" dirty="0"/>
              <a:t>Jing Huang, </a:t>
            </a:r>
            <a:r>
              <a:rPr lang="en-US" sz="2400" dirty="0" err="1"/>
              <a:t>Yuxaio</a:t>
            </a:r>
            <a:r>
              <a:rPr lang="en-US" sz="2400" dirty="0"/>
              <a:t> Zhang &amp; </a:t>
            </a:r>
            <a:r>
              <a:rPr lang="en-US" sz="2400" dirty="0" err="1"/>
              <a:t>Huahua</a:t>
            </a:r>
            <a:r>
              <a:rPr lang="en-US" sz="2400" dirty="0"/>
              <a:t> Chang</a:t>
            </a:r>
          </a:p>
          <a:p>
            <a:endParaRPr lang="en-US" sz="2400" dirty="0"/>
          </a:p>
          <a:p>
            <a:r>
              <a:rPr lang="en-US" sz="2400" dirty="0"/>
              <a:t>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57204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6BB62-4D47-FDDC-AA5B-B00651C95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40093DE-228A-4FBB-E372-ABBAE2424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7" y="0"/>
            <a:ext cx="10911559" cy="997196"/>
          </a:xfrm>
        </p:spPr>
        <p:txBody>
          <a:bodyPr/>
          <a:lstStyle/>
          <a:p>
            <a:r>
              <a:rPr lang="en-US" dirty="0"/>
              <a:t>Two-phase Content-balancing CD-CAT Online Calibration Procedures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4E6ED5-35BB-E145-A6ED-C331E2D710AA}"/>
              </a:ext>
            </a:extLst>
          </p:cNvPr>
          <p:cNvSpPr/>
          <p:nvPr/>
        </p:nvSpPr>
        <p:spPr>
          <a:xfrm>
            <a:off x="593552" y="1550187"/>
            <a:ext cx="2625635" cy="67926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Initialization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E16BD33-064E-0766-7FAD-A25A43E813DF}"/>
              </a:ext>
            </a:extLst>
          </p:cNvPr>
          <p:cNvSpPr/>
          <p:nvPr/>
        </p:nvSpPr>
        <p:spPr>
          <a:xfrm>
            <a:off x="603350" y="2760605"/>
            <a:ext cx="2625635" cy="67926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Initial Items 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election</a:t>
            </a:r>
            <a:r>
              <a:rPr lang="en-US" sz="2400" dirty="0">
                <a:solidFill>
                  <a:schemeClr val="bg1"/>
                </a:solidFill>
                <a:effectLst/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A116ABF-A30F-4FDF-0F9B-8C537D3100A9}"/>
              </a:ext>
            </a:extLst>
          </p:cNvPr>
          <p:cNvSpPr/>
          <p:nvPr/>
        </p:nvSpPr>
        <p:spPr>
          <a:xfrm>
            <a:off x="593552" y="3992865"/>
            <a:ext cx="2625635" cy="67926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Response Simulation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E9B523-044A-36B3-885F-181DB546A1A4}"/>
              </a:ext>
            </a:extLst>
          </p:cNvPr>
          <p:cNvSpPr/>
          <p:nvPr/>
        </p:nvSpPr>
        <p:spPr>
          <a:xfrm>
            <a:off x="593552" y="5303394"/>
            <a:ext cx="2625635" cy="67926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Attribute Pattern Estimation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63BD583-DB5C-A0C3-21CE-55FB7F904814}"/>
              </a:ext>
            </a:extLst>
          </p:cNvPr>
          <p:cNvSpPr/>
          <p:nvPr/>
        </p:nvSpPr>
        <p:spPr>
          <a:xfrm>
            <a:off x="6518365" y="1554606"/>
            <a:ext cx="2625635" cy="67926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Next 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 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election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213D322-F73C-F3F7-093C-9B686B02C08A}"/>
              </a:ext>
            </a:extLst>
          </p:cNvPr>
          <p:cNvSpPr/>
          <p:nvPr/>
        </p:nvSpPr>
        <p:spPr>
          <a:xfrm>
            <a:off x="6518365" y="2760605"/>
            <a:ext cx="2625635" cy="67926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Iteration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3CE1CA8-D306-86F8-6E0F-12E2F2FB77EC}"/>
              </a:ext>
            </a:extLst>
          </p:cNvPr>
          <p:cNvSpPr/>
          <p:nvPr/>
        </p:nvSpPr>
        <p:spPr>
          <a:xfrm>
            <a:off x="6508567" y="3992865"/>
            <a:ext cx="2625635" cy="67926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Item </a:t>
            </a: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election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319F9A1-2B12-F60C-EDDD-D87E60CF8677}"/>
              </a:ext>
            </a:extLst>
          </p:cNvPr>
          <p:cNvSpPr/>
          <p:nvPr/>
        </p:nvSpPr>
        <p:spPr>
          <a:xfrm>
            <a:off x="6508567" y="5303394"/>
            <a:ext cx="2625635" cy="67926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Final Estimation</a:t>
            </a:r>
            <a:r>
              <a:rPr lang="en-US" sz="2400" dirty="0">
                <a:solidFill>
                  <a:schemeClr val="bg1"/>
                </a:solidFill>
                <a:effectLst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ctagon 19">
            <a:extLst>
              <a:ext uri="{FF2B5EF4-FFF2-40B4-BE49-F238E27FC236}">
                <a16:creationId xmlns:a16="http://schemas.microsoft.com/office/drawing/2014/main" id="{6FD33B5B-4DAC-898D-F11E-FDB2904D2497}"/>
              </a:ext>
            </a:extLst>
          </p:cNvPr>
          <p:cNvSpPr/>
          <p:nvPr/>
        </p:nvSpPr>
        <p:spPr>
          <a:xfrm>
            <a:off x="110225" y="1645920"/>
            <a:ext cx="404949" cy="408214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Octagon 20">
            <a:extLst>
              <a:ext uri="{FF2B5EF4-FFF2-40B4-BE49-F238E27FC236}">
                <a16:creationId xmlns:a16="http://schemas.microsoft.com/office/drawing/2014/main" id="{8FB8604C-464E-0415-DE7F-8B34664CD573}"/>
              </a:ext>
            </a:extLst>
          </p:cNvPr>
          <p:cNvSpPr/>
          <p:nvPr/>
        </p:nvSpPr>
        <p:spPr>
          <a:xfrm>
            <a:off x="110225" y="2872215"/>
            <a:ext cx="404949" cy="408214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2" name="Octagon 21">
            <a:extLst>
              <a:ext uri="{FF2B5EF4-FFF2-40B4-BE49-F238E27FC236}">
                <a16:creationId xmlns:a16="http://schemas.microsoft.com/office/drawing/2014/main" id="{30835ABE-F90C-73CA-43A0-1DB97CBB46F9}"/>
              </a:ext>
            </a:extLst>
          </p:cNvPr>
          <p:cNvSpPr/>
          <p:nvPr/>
        </p:nvSpPr>
        <p:spPr>
          <a:xfrm>
            <a:off x="110225" y="4146900"/>
            <a:ext cx="404949" cy="408214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Octagon 22">
            <a:extLst>
              <a:ext uri="{FF2B5EF4-FFF2-40B4-BE49-F238E27FC236}">
                <a16:creationId xmlns:a16="http://schemas.microsoft.com/office/drawing/2014/main" id="{776DD12B-B7A2-F4B9-1051-A9909E742669}"/>
              </a:ext>
            </a:extLst>
          </p:cNvPr>
          <p:cNvSpPr/>
          <p:nvPr/>
        </p:nvSpPr>
        <p:spPr>
          <a:xfrm>
            <a:off x="110225" y="5438921"/>
            <a:ext cx="404949" cy="408214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8" name="Octagon 27">
            <a:extLst>
              <a:ext uri="{FF2B5EF4-FFF2-40B4-BE49-F238E27FC236}">
                <a16:creationId xmlns:a16="http://schemas.microsoft.com/office/drawing/2014/main" id="{3E14CB99-6EE7-60C7-6EE9-C862349E23BE}"/>
              </a:ext>
            </a:extLst>
          </p:cNvPr>
          <p:cNvSpPr/>
          <p:nvPr/>
        </p:nvSpPr>
        <p:spPr>
          <a:xfrm>
            <a:off x="6070152" y="1645920"/>
            <a:ext cx="404949" cy="408214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9" name="Octagon 28">
            <a:extLst>
              <a:ext uri="{FF2B5EF4-FFF2-40B4-BE49-F238E27FC236}">
                <a16:creationId xmlns:a16="http://schemas.microsoft.com/office/drawing/2014/main" id="{F76A2513-90C8-F9E2-F4D7-2A69BADA1B7F}"/>
              </a:ext>
            </a:extLst>
          </p:cNvPr>
          <p:cNvSpPr/>
          <p:nvPr/>
        </p:nvSpPr>
        <p:spPr>
          <a:xfrm>
            <a:off x="6070152" y="2872215"/>
            <a:ext cx="404949" cy="408214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0" name="Octagon 29">
            <a:extLst>
              <a:ext uri="{FF2B5EF4-FFF2-40B4-BE49-F238E27FC236}">
                <a16:creationId xmlns:a16="http://schemas.microsoft.com/office/drawing/2014/main" id="{7B524FEE-0DB8-3513-47AA-3C3AAA9D7412}"/>
              </a:ext>
            </a:extLst>
          </p:cNvPr>
          <p:cNvSpPr/>
          <p:nvPr/>
        </p:nvSpPr>
        <p:spPr>
          <a:xfrm>
            <a:off x="6070152" y="4146900"/>
            <a:ext cx="404949" cy="408214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1" name="Octagon 30">
            <a:extLst>
              <a:ext uri="{FF2B5EF4-FFF2-40B4-BE49-F238E27FC236}">
                <a16:creationId xmlns:a16="http://schemas.microsoft.com/office/drawing/2014/main" id="{BF8FE67B-4A5D-8D4B-9F09-16596A7A2895}"/>
              </a:ext>
            </a:extLst>
          </p:cNvPr>
          <p:cNvSpPr/>
          <p:nvPr/>
        </p:nvSpPr>
        <p:spPr>
          <a:xfrm>
            <a:off x="6070152" y="5438921"/>
            <a:ext cx="404949" cy="408214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0135FA-A029-4CBC-3ADE-4C9BCF36912E}"/>
                  </a:ext>
                </a:extLst>
              </p:cNvPr>
              <p:cNvSpPr txBox="1"/>
              <p:nvPr/>
            </p:nvSpPr>
            <p:spPr>
              <a:xfrm>
                <a:off x="3282046" y="2760605"/>
                <a:ext cx="2625635" cy="147367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Select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𝑗𝑆</m:t>
                        </m:r>
                      </m:sub>
                    </m:sSub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operational items from each content area for </a:t>
                </a:r>
                <a14:m>
                  <m:oMath xmlns:m="http://schemas.openxmlformats.org/officeDocument/2006/math">
                    <m:r>
                      <a:rPr lang="en-US" sz="22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2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</a:t>
                </a:r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examinee</a:t>
                </a:r>
                <a:r>
                  <a:rPr lang="en-US" sz="2200" dirty="0">
                    <a:effectLst/>
                  </a:rPr>
                  <a:t> </a:t>
                </a:r>
                <a:endParaRPr lang="en-US" sz="2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20135FA-A029-4CBC-3ADE-4C9BCF369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046" y="2760605"/>
                <a:ext cx="2625635" cy="1473673"/>
              </a:xfrm>
              <a:prstGeom prst="rect">
                <a:avLst/>
              </a:prstGeom>
              <a:blipFill>
                <a:blip r:embed="rId3"/>
                <a:stretch>
                  <a:fillRect l="-1896" t="-1667" r="-1896" b="-5000"/>
                </a:stretch>
              </a:blipFill>
              <a:ln w="38100"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B5B1920-1810-C0FA-A0F5-7149416C9797}"/>
                  </a:ext>
                </a:extLst>
              </p:cNvPr>
              <p:cNvSpPr txBox="1"/>
              <p:nvPr/>
            </p:nvSpPr>
            <p:spPr>
              <a:xfrm>
                <a:off x="9201952" y="623149"/>
                <a:ext cx="2625635" cy="3559244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Shannon Entropy method. For each content area, the total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𝑗𝑠</m:t>
                        </m:r>
                      </m:sub>
                    </m:sSub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should be smaller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𝑗𝑠</m:t>
                        </m:r>
                      </m:sub>
                    </m:sSub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(the upper bound for </a:t>
                </a:r>
                <a14:m>
                  <m:oMath xmlns:m="http://schemas.openxmlformats.org/officeDocument/2006/math">
                    <m:r>
                      <a:rPr lang="en-US" sz="22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200" kern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</a:t>
                </a:r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content area).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𝑗𝑠</m:t>
                        </m:r>
                      </m:sub>
                    </m:sSub>
                    <m:r>
                      <a:rPr lang="en-US" sz="22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𝑗𝑠</m:t>
                        </m:r>
                      </m:sub>
                    </m:sSub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remove </a:t>
                </a:r>
                <a14:m>
                  <m:oMath xmlns:m="http://schemas.openxmlformats.org/officeDocument/2006/math">
                    <m:r>
                      <a:rPr lang="en-US" sz="2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2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</a:t>
                </a:r>
                <a:r>
                  <a:rPr lang="en-US" sz="2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content area for next item selection</a:t>
                </a:r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2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B5B1920-1810-C0FA-A0F5-7149416C9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952" y="623149"/>
                <a:ext cx="2625635" cy="3559244"/>
              </a:xfrm>
              <a:prstGeom prst="rect">
                <a:avLst/>
              </a:prstGeom>
              <a:blipFill>
                <a:blip r:embed="rId4"/>
                <a:stretch>
                  <a:fillRect l="-2381" t="-352" r="-3333" b="-1761"/>
                </a:stretch>
              </a:blipFill>
              <a:ln w="38100"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E9F32C7D-CA5E-D1E2-A3B4-F63DB45B9D7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18803" y="2923354"/>
            <a:ext cx="269980" cy="1303021"/>
          </a:xfrm>
          <a:prstGeom prst="bent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0903209A-1BD5-4C1F-5F3C-5542465655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37905" y="1723870"/>
            <a:ext cx="269980" cy="1303021"/>
          </a:xfrm>
          <a:prstGeom prst="bent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586B174-D274-1D56-6296-84F9CD1F0D09}"/>
                  </a:ext>
                </a:extLst>
              </p:cNvPr>
              <p:cNvSpPr txBox="1"/>
              <p:nvPr/>
            </p:nvSpPr>
            <p:spPr>
              <a:xfrm>
                <a:off x="9201952" y="4566557"/>
                <a:ext cx="2321112" cy="147367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r>
                  <a:rPr lang="en-US" sz="2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BIBD: 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new items taken by </a:t>
                </a:r>
                <a14:m>
                  <m:oMath xmlns:m="http://schemas.openxmlformats.org/officeDocument/2006/math">
                    <m:r>
                      <a:rPr lang="en-US" sz="2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2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</a:t>
                </a:r>
                <a:r>
                  <a:rPr lang="en-US" sz="2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examinee for </a:t>
                </a:r>
                <a14:m>
                  <m:oMath xmlns:m="http://schemas.openxmlformats.org/officeDocument/2006/math">
                    <m:r>
                      <a:rPr lang="en-US" sz="2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2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</a:t>
                </a:r>
                <a:r>
                  <a:rPr lang="en-US" sz="2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examinee </a:t>
                </a:r>
                <a:endParaRPr lang="en-US" sz="22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586B174-D274-1D56-6296-84F9CD1F0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952" y="4566557"/>
                <a:ext cx="2321112" cy="1473673"/>
              </a:xfrm>
              <a:prstGeom prst="rect">
                <a:avLst/>
              </a:prstGeom>
              <a:blipFill>
                <a:blip r:embed="rId5"/>
                <a:stretch>
                  <a:fillRect l="-2688" t="-1667" b="-5000"/>
                </a:stretch>
              </a:blipFill>
              <a:ln w="38100"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BAF98A3F-D90A-9582-BCA0-5EF680F2FB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82790" y="4162034"/>
            <a:ext cx="269980" cy="1303021"/>
          </a:xfrm>
          <a:prstGeom prst="bent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13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A7AF7-2AC4-C506-6270-609171012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79A2AD-F835-69C0-BFE9-4367D8261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7" y="222069"/>
            <a:ext cx="10911559" cy="498598"/>
          </a:xfrm>
        </p:spPr>
        <p:txBody>
          <a:bodyPr/>
          <a:lstStyle/>
          <a:p>
            <a:r>
              <a:rPr lang="en-US" dirty="0"/>
              <a:t>Simulation Study Design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837C3E-D790-26BA-8883-62E7FEAA6F1C}"/>
                  </a:ext>
                </a:extLst>
              </p:cNvPr>
              <p:cNvSpPr txBox="1"/>
              <p:nvPr/>
            </p:nvSpPr>
            <p:spPr>
              <a:xfrm>
                <a:off x="586195" y="892472"/>
                <a:ext cx="11301005" cy="5073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full</a:t>
                </a:r>
                <a:r>
                  <a:rPr lang="en-US" sz="24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18 (</a:t>
                </a:r>
                <a14:m>
                  <m:oMath xmlns:m="http://schemas.openxmlformats.org/officeDocument/2006/math">
                    <m:r>
                      <a:rPr lang="en-US" sz="2400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3×2×3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factorial design was used: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ample size</a:t>
                </a:r>
                <a:r>
                  <a:rPr lang="en-US" sz="2400" i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</a:t>
                </a: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c (500, 1000, 2500)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tem parameter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(0.05,0.25)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0.25,0.45</m:t>
                        </m:r>
                      </m:e>
                    </m:d>
                  </m:oMath>
                </a14:m>
                <a:endParaRPr lang="en-US" sz="2400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umber of contents </a:t>
                </a:r>
                <a:r>
                  <a:rPr lang="en-US" sz="2400" i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 </a:t>
                </a: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c (0, 3, 6)</a:t>
                </a:r>
              </a:p>
              <a:p>
                <a:pPr>
                  <a:lnSpc>
                    <a:spcPct val="150000"/>
                  </a:lnSpc>
                </a:pPr>
                <a:endPara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Each condition had a total of 20 replications to ensure reliability.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total test length was fixed at 65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60 operational items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5 new items.</a:t>
                </a:r>
                <a:r>
                  <a:rPr lang="en-US" sz="2400" dirty="0">
                    <a:effectLst/>
                  </a:rPr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837C3E-D790-26BA-8883-62E7FEAA6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95" y="892472"/>
                <a:ext cx="11301005" cy="5073055"/>
              </a:xfrm>
              <a:prstGeom prst="rect">
                <a:avLst/>
              </a:prstGeom>
              <a:blipFill>
                <a:blip r:embed="rId3"/>
                <a:stretch>
                  <a:fillRect l="-898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87405A-D1B5-4F10-A8AE-C2E18E444DD7}"/>
                  </a:ext>
                </a:extLst>
              </p:cNvPr>
              <p:cNvSpPr txBox="1"/>
              <p:nvPr/>
            </p:nvSpPr>
            <p:spPr>
              <a:xfrm>
                <a:off x="4654819" y="3432969"/>
                <a:ext cx="2639714" cy="123008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𝑊h𝑒𝑛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=3:</m:t>
                    </m:r>
                  </m:oMath>
                </a14:m>
                <a:r>
                  <a:rPr 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i="1"/>
                          <m:t>𝑢</m:t>
                        </m:r>
                      </m:e>
                      <m:sub>
                        <m:r>
                          <a:rPr lang="en-US" sz="2400" i="1"/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87405A-D1B5-4F10-A8AE-C2E18E444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819" y="3432969"/>
                <a:ext cx="2639714" cy="1230080"/>
              </a:xfrm>
              <a:prstGeom prst="rect">
                <a:avLst/>
              </a:prstGeom>
              <a:blipFill>
                <a:blip r:embed="rId4"/>
                <a:stretch>
                  <a:fillRect l="-474" r="-3318" b="-9000"/>
                </a:stretch>
              </a:blipFill>
              <a:ln w="28575">
                <a:solidFill>
                  <a:srgbClr val="C0000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139E19C-5694-D9D5-0F16-B131B2352E68}"/>
              </a:ext>
            </a:extLst>
          </p:cNvPr>
          <p:cNvSpPr/>
          <p:nvPr/>
        </p:nvSpPr>
        <p:spPr>
          <a:xfrm>
            <a:off x="3487784" y="2702025"/>
            <a:ext cx="1737360" cy="39772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59A6A2-D4F6-CA4F-5ACE-7B5364768D42}"/>
                  </a:ext>
                </a:extLst>
              </p:cNvPr>
              <p:cNvSpPr txBox="1"/>
              <p:nvPr/>
            </p:nvSpPr>
            <p:spPr>
              <a:xfrm>
                <a:off x="8159992" y="3428999"/>
                <a:ext cx="2639714" cy="123008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𝑊h𝑒𝑛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=6:</m:t>
                    </m:r>
                  </m:oMath>
                </a14:m>
                <a:r>
                  <a:rPr 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i="1"/>
                          <m:t>𝑢</m:t>
                        </m:r>
                      </m:e>
                      <m:sub>
                        <m:r>
                          <a:rPr lang="en-US" sz="2400" i="1"/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59A6A2-D4F6-CA4F-5ACE-7B5364768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992" y="3428999"/>
                <a:ext cx="2639714" cy="1230080"/>
              </a:xfrm>
              <a:prstGeom prst="rect">
                <a:avLst/>
              </a:prstGeom>
              <a:blipFill>
                <a:blip r:embed="rId5"/>
                <a:stretch>
                  <a:fillRect l="-472" r="-943" b="-8911"/>
                </a:stretch>
              </a:blipFill>
              <a:ln w="28575">
                <a:solidFill>
                  <a:srgbClr val="C0000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FF15C4-ADB9-6B58-C1A6-047F65846292}"/>
                  </a:ext>
                </a:extLst>
              </p:cNvPr>
              <p:cNvSpPr txBox="1"/>
              <p:nvPr/>
            </p:nvSpPr>
            <p:spPr>
              <a:xfrm>
                <a:off x="1149646" y="3460376"/>
                <a:ext cx="2639714" cy="123008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𝑊h𝑒𝑛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=3:</m:t>
                    </m:r>
                  </m:oMath>
                </a14:m>
                <a:r>
                  <a:rPr 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i="1"/>
                          <m:t>𝑢</m:t>
                        </m:r>
                      </m:e>
                      <m:sub>
                        <m:r>
                          <a:rPr lang="en-US" sz="2400" i="1"/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FF15C4-ADB9-6B58-C1A6-047F65846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646" y="3460376"/>
                <a:ext cx="2639714" cy="1230080"/>
              </a:xfrm>
              <a:prstGeom prst="rect">
                <a:avLst/>
              </a:prstGeom>
              <a:blipFill>
                <a:blip r:embed="rId6"/>
                <a:stretch>
                  <a:fillRect l="-474" r="-3318" b="-9000"/>
                </a:stretch>
              </a:blipFill>
              <a:ln w="28575">
                <a:solidFill>
                  <a:srgbClr val="C0000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89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E158F-C108-13EB-A403-0FF3944DC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909E562-8089-3EFC-0DDC-645CFE80E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7" y="222069"/>
            <a:ext cx="10911559" cy="498598"/>
          </a:xfrm>
        </p:spPr>
        <p:txBody>
          <a:bodyPr/>
          <a:lstStyle/>
          <a:p>
            <a:r>
              <a:rPr lang="en-US" dirty="0"/>
              <a:t>Examinee and Item Bank Generation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F32B4F-960C-3C34-2010-E57117746580}"/>
                  </a:ext>
                </a:extLst>
              </p:cNvPr>
              <p:cNvSpPr txBox="1"/>
              <p:nvPr/>
            </p:nvSpPr>
            <p:spPr>
              <a:xfrm>
                <a:off x="1154579" y="812107"/>
                <a:ext cx="9796034" cy="5581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sz="24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Examinee Generation:</a:t>
                </a:r>
              </a:p>
              <a:p>
                <a:pPr marL="342900" indent="-3429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number of attributes was 4</a:t>
                </a:r>
              </a:p>
              <a:p>
                <a:pPr marL="342900" indent="-3429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probability of mastery was 50% for each attribute</a:t>
                </a:r>
              </a:p>
              <a:p>
                <a:pPr>
                  <a:lnSpc>
                    <a:spcPct val="150000"/>
                  </a:lnSpc>
                </a:pPr>
                <a:endParaRPr lang="en-US" kern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</a:pPr>
                <a:r>
                  <a:rPr 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Item Bank Generation: </a:t>
                </a:r>
              </a:p>
              <a:p>
                <a:pPr marL="342900" indent="-3429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Two item banks with the same Q matrix (based on Chen et al.’s (2012) study) were simulated </a:t>
                </a:r>
              </a:p>
              <a:p>
                <a:pPr marL="342900" indent="-3429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guessing and slipping parameters were all randomly drawn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(0.05,0.25)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(0.25,0.45)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respectively</a:t>
                </a:r>
              </a:p>
              <a:p>
                <a:pPr marL="342900" indent="-3429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operational items </a:t>
                </a:r>
                <a:r>
                  <a:rPr lang="en-US" sz="24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300 and e</a:t>
                </a: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ach content area had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4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items</a:t>
                </a:r>
              </a:p>
              <a:p>
                <a:pPr marL="342900" indent="-3429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new items </a:t>
                </a:r>
                <a:r>
                  <a:rPr lang="en-US" sz="2400" i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35, randomly selected from the operational item bank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F32B4F-960C-3C34-2010-E57117746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79" y="812107"/>
                <a:ext cx="9796034" cy="5581336"/>
              </a:xfrm>
              <a:prstGeom prst="rect">
                <a:avLst/>
              </a:prstGeom>
              <a:blipFill>
                <a:blip r:embed="rId3"/>
                <a:stretch>
                  <a:fillRect l="-906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31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7AABA-3FCE-7F21-80D1-2D0F3FE6A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64A9980-70A6-DF1D-8F30-4CB462A98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7" y="222069"/>
            <a:ext cx="11290383" cy="997196"/>
          </a:xfrm>
        </p:spPr>
        <p:txBody>
          <a:bodyPr/>
          <a:lstStyle/>
          <a:p>
            <a:r>
              <a:rPr lang="en-US" dirty="0"/>
              <a:t>KS and Item Parameters Estimation &amp; Evaluation Criterions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C6C9E-D3C6-12D8-2276-9466E669FA06}"/>
              </a:ext>
            </a:extLst>
          </p:cNvPr>
          <p:cNvSpPr txBox="1"/>
          <p:nvPr/>
        </p:nvSpPr>
        <p:spPr>
          <a:xfrm>
            <a:off x="1176766" y="1305341"/>
            <a:ext cx="95336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 Estimation:</a:t>
            </a:r>
          </a:p>
          <a:p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Maximum A Posterior (MAP) method with uniform prior distribution</a:t>
            </a:r>
            <a:endParaRPr lang="en-US" sz="22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 Parameters Estimation: </a:t>
            </a:r>
          </a:p>
          <a:p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Conditional maximum likelihood method</a:t>
            </a:r>
            <a:endParaRPr lang="en-US" sz="22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Criterions: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Root Mean Squared Error (RMSE)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Pattern Correct Classification Rate (PCCR)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Attribute Correct Classification Rate (ACCR)</a:t>
            </a:r>
          </a:p>
          <a:p>
            <a:endParaRPr lang="en-US" sz="2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final evaluation results in this study are the averages based on 20 replications.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6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55581-73F0-5B4C-E815-3762DF536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663B62C-2ABB-995A-A7B6-4F7A75B48A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F0C101EC-07B3-7BE1-7711-3A8BB88CF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3640" y="2706475"/>
            <a:ext cx="6282461" cy="553998"/>
          </a:xfrm>
        </p:spPr>
        <p:txBody>
          <a:bodyPr/>
          <a:lstStyle/>
          <a:p>
            <a:r>
              <a:rPr lang="en-US" dirty="0"/>
              <a:t>Results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1705687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C8253-A670-1576-4C7B-EA23EDC19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3758D7F-D2EE-8A8A-57A4-6BB9E444C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7" y="222069"/>
            <a:ext cx="11290383" cy="498598"/>
          </a:xfrm>
        </p:spPr>
        <p:txBody>
          <a:bodyPr/>
          <a:lstStyle/>
          <a:p>
            <a:r>
              <a:rPr lang="en-US" dirty="0"/>
              <a:t>Item parameters and attribute pattern estimation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93886B-6522-D310-F5F3-35E1BC63E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16" y="720666"/>
            <a:ext cx="7567129" cy="61373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1D1D92-5952-6A79-7AE8-0B6D4C3EB540}"/>
                  </a:ext>
                </a:extLst>
              </p:cNvPr>
              <p:cNvSpPr txBox="1"/>
              <p:nvPr/>
            </p:nvSpPr>
            <p:spPr>
              <a:xfrm>
                <a:off x="8578321" y="797510"/>
                <a:ext cx="2954904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n-US" sz="24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 average RMSE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slip: 0.086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guess: 0.043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The average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𝑨𝑪𝑪𝑹</m:t>
                        </m:r>
                      </m:e>
                      <m:sub>
                        <m:r>
                          <a:rPr lang="en-US" sz="2400" b="1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effectLst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𝐴𝐶𝐶𝑅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kern="0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en-US" sz="2400" b="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0.872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𝐴𝐶𝐶𝑅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kern="0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en-US" sz="2400" b="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0.866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𝐴𝐶𝐶𝑅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b="0" kern="0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en-US" sz="2400" b="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0.873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𝐴𝐶𝐶𝑅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0.869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The average PCCR</a:t>
                </a:r>
                <a:endParaRPr lang="en-US" sz="2400" b="1" dirty="0">
                  <a:effectLst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0.652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1D1D92-5952-6A79-7AE8-0B6D4C3EB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321" y="797510"/>
                <a:ext cx="2954904" cy="5262979"/>
              </a:xfrm>
              <a:prstGeom prst="rect">
                <a:avLst/>
              </a:prstGeom>
              <a:blipFill>
                <a:blip r:embed="rId4"/>
                <a:stretch>
                  <a:fillRect l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827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F2504-4558-E2BB-5E24-58A90E942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BD339C0-63B8-CA04-9F87-432C5440F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7" y="222069"/>
            <a:ext cx="11290383" cy="498598"/>
          </a:xfrm>
        </p:spPr>
        <p:txBody>
          <a:bodyPr/>
          <a:lstStyle/>
          <a:p>
            <a:r>
              <a:rPr lang="en-US" dirty="0"/>
              <a:t>Sample Size</a:t>
            </a:r>
          </a:p>
        </p:txBody>
      </p:sp>
      <p:pic>
        <p:nvPicPr>
          <p:cNvPr id="3" name="Picture 2" descr="A graph of numbers and numbers&#10;&#10;Description automatically generated with medium confidence">
            <a:extLst>
              <a:ext uri="{FF2B5EF4-FFF2-40B4-BE49-F238E27FC236}">
                <a16:creationId xmlns:a16="http://schemas.microsoft.com/office/drawing/2014/main" id="{B60DFAD1-9320-CA0A-97C7-1484284EC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94" y="966719"/>
            <a:ext cx="7215457" cy="4924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F3B0D-F4AF-3526-6813-687DD39988D5}"/>
              </a:ext>
            </a:extLst>
          </p:cNvPr>
          <p:cNvSpPr txBox="1"/>
          <p:nvPr/>
        </p:nvSpPr>
        <p:spPr>
          <a:xfrm>
            <a:off x="1417320" y="6137333"/>
            <a:ext cx="5943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1</a:t>
            </a:r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Illustration of the effect of sample size</a:t>
            </a:r>
            <a:r>
              <a:rPr lang="en-US" sz="2200" dirty="0">
                <a:effectLst/>
              </a:rPr>
              <a:t> 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7EE7DC-80D8-5293-4F28-3075F4EFAEAE}"/>
              </a:ext>
            </a:extLst>
          </p:cNvPr>
          <p:cNvSpPr txBox="1"/>
          <p:nvPr/>
        </p:nvSpPr>
        <p:spPr>
          <a:xfrm>
            <a:off x="8249194" y="1381538"/>
            <a:ext cx="34159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E0E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sample size increases, the accuracy of new item parameter estimation gradually improves.</a:t>
            </a:r>
          </a:p>
        </p:txBody>
      </p:sp>
    </p:spTree>
    <p:extLst>
      <p:ext uri="{BB962C8B-B14F-4D97-AF65-F5344CB8AC3E}">
        <p14:creationId xmlns:p14="http://schemas.microsoft.com/office/powerpoint/2010/main" val="118293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32F39-FBF8-891C-8B3A-A76229871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2CDCB9E-D0C7-E30B-9100-045C5EA17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7" y="222069"/>
            <a:ext cx="11290383" cy="498598"/>
          </a:xfrm>
        </p:spPr>
        <p:txBody>
          <a:bodyPr/>
          <a:lstStyle/>
          <a:p>
            <a:r>
              <a:rPr lang="en-US" dirty="0"/>
              <a:t>Item Parameter Distribution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22E4E-DC8A-0672-FAC3-7FF1589ACFB3}"/>
              </a:ext>
            </a:extLst>
          </p:cNvPr>
          <p:cNvSpPr txBox="1"/>
          <p:nvPr/>
        </p:nvSpPr>
        <p:spPr>
          <a:xfrm>
            <a:off x="405104" y="6080475"/>
            <a:ext cx="74523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2</a:t>
            </a:r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Illustration of the effect of item parameter distribution</a:t>
            </a:r>
            <a:r>
              <a:rPr lang="en-US" sz="2200" dirty="0">
                <a:effectLst/>
              </a:rPr>
              <a:t> </a:t>
            </a:r>
            <a:endParaRPr lang="en-US" sz="2200" dirty="0"/>
          </a:p>
        </p:txBody>
      </p:sp>
      <p:pic>
        <p:nvPicPr>
          <p:cNvPr id="4" name="Picture 3" descr="A graph of numbers and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B133007A-1DB0-10E7-07F3-98D3DC0B8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17" y="1020558"/>
            <a:ext cx="7068934" cy="4816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76D129-741D-A439-CC0C-7730537E7929}"/>
              </a:ext>
            </a:extLst>
          </p:cNvPr>
          <p:cNvSpPr txBox="1"/>
          <p:nvPr/>
        </p:nvSpPr>
        <p:spPr>
          <a:xfrm>
            <a:off x="7974874" y="1538292"/>
            <a:ext cx="374250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E0E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the value of item parameters decreases: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E0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E0E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accuracy of new item parameter estimation gradually improves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E0E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accuracy of attribute estimation also improves</a:t>
            </a:r>
          </a:p>
        </p:txBody>
      </p:sp>
    </p:spTree>
    <p:extLst>
      <p:ext uri="{BB962C8B-B14F-4D97-AF65-F5344CB8AC3E}">
        <p14:creationId xmlns:p14="http://schemas.microsoft.com/office/powerpoint/2010/main" val="372769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837BF-55BE-B3A6-1D17-4D06B6F1E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835994B-142A-3350-8AAE-54F573400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7" y="222069"/>
            <a:ext cx="11290383" cy="498598"/>
          </a:xfrm>
        </p:spPr>
        <p:txBody>
          <a:bodyPr/>
          <a:lstStyle/>
          <a:p>
            <a:r>
              <a:rPr lang="en-US" dirty="0"/>
              <a:t>Number of Contents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848CE-7922-EE11-74A7-D0DE8D0EC302}"/>
              </a:ext>
            </a:extLst>
          </p:cNvPr>
          <p:cNvSpPr txBox="1"/>
          <p:nvPr/>
        </p:nvSpPr>
        <p:spPr>
          <a:xfrm>
            <a:off x="795955" y="6101994"/>
            <a:ext cx="66880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3</a:t>
            </a:r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Illustration of the effect of content area numbers</a:t>
            </a:r>
            <a:r>
              <a:rPr lang="en-US" sz="2200" dirty="0">
                <a:effectLst/>
              </a:rPr>
              <a:t> </a:t>
            </a:r>
            <a:endParaRPr lang="en-US" sz="2200" dirty="0"/>
          </a:p>
        </p:txBody>
      </p:sp>
      <p:pic>
        <p:nvPicPr>
          <p:cNvPr id="3" name="Picture 2" descr="A graph of numbers and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5D69FC78-2B80-97B3-BCC2-B09EFE9C1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17" y="1008589"/>
            <a:ext cx="7086304" cy="4840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DF4A6B-E19F-9728-D857-B56E877D5B46}"/>
              </a:ext>
            </a:extLst>
          </p:cNvPr>
          <p:cNvSpPr txBox="1"/>
          <p:nvPr/>
        </p:nvSpPr>
        <p:spPr>
          <a:xfrm>
            <a:off x="7986901" y="474117"/>
            <a:ext cx="343410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= 3, the effectiveness of new item calibration is similar to situations with no content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constraints 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 = 0)</a:t>
            </a:r>
            <a:r>
              <a:rPr lang="en-US" sz="2400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the number of content areas increases (S = 6), the estimation accuracy may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may be a potential turning point for the number of content areas between 3 and 6</a:t>
            </a:r>
            <a:r>
              <a:rPr lang="en-US" sz="2400" dirty="0">
                <a:effectLst/>
              </a:rPr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1501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F2FC1-0E01-C31C-B8F4-376722095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17A0DB7-CB98-DE8D-95FE-8772ACD9B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7" y="192797"/>
            <a:ext cx="10039844" cy="553998"/>
          </a:xfrm>
        </p:spPr>
        <p:txBody>
          <a:bodyPr/>
          <a:lstStyle/>
          <a:p>
            <a:r>
              <a:rPr lang="en-US" sz="4000" dirty="0"/>
              <a:t>What’s the Next Step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667B2E-73B8-BCAE-F121-4C09029F3C87}"/>
              </a:ext>
            </a:extLst>
          </p:cNvPr>
          <p:cNvGrpSpPr/>
          <p:nvPr/>
        </p:nvGrpSpPr>
        <p:grpSpPr>
          <a:xfrm>
            <a:off x="875211" y="1067385"/>
            <a:ext cx="2981936" cy="707919"/>
            <a:chOff x="333" y="614758"/>
            <a:chExt cx="1280946" cy="857410"/>
          </a:xfrm>
          <a:solidFill>
            <a:schemeClr val="accent1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1EE79DE-8DC5-2111-F7B5-0E5D39EC85FD}"/>
                </a:ext>
              </a:extLst>
            </p:cNvPr>
            <p:cNvSpPr/>
            <p:nvPr/>
          </p:nvSpPr>
          <p:spPr>
            <a:xfrm>
              <a:off x="333" y="614758"/>
              <a:ext cx="1280946" cy="857410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3B184AF0-DB99-EB31-B683-603DF3F5B777}"/>
                </a:ext>
              </a:extLst>
            </p:cNvPr>
            <p:cNvSpPr txBox="1"/>
            <p:nvPr/>
          </p:nvSpPr>
          <p:spPr>
            <a:xfrm>
              <a:off x="46577" y="656620"/>
              <a:ext cx="1200217" cy="77368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spcBef>
                  <a:spcPct val="0"/>
                </a:spcBef>
                <a:buNone/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New Item Selection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A13804-A1DB-4DDD-286C-829DD3BE72F9}"/>
              </a:ext>
            </a:extLst>
          </p:cNvPr>
          <p:cNvGrpSpPr/>
          <p:nvPr/>
        </p:nvGrpSpPr>
        <p:grpSpPr>
          <a:xfrm>
            <a:off x="875211" y="2109017"/>
            <a:ext cx="2981936" cy="707919"/>
            <a:chOff x="333" y="614758"/>
            <a:chExt cx="1280946" cy="857410"/>
          </a:xfrm>
          <a:solidFill>
            <a:schemeClr val="accent1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B9988AB-04E1-C110-20DE-4B59B0A7CEB9}"/>
                </a:ext>
              </a:extLst>
            </p:cNvPr>
            <p:cNvSpPr/>
            <p:nvPr/>
          </p:nvSpPr>
          <p:spPr>
            <a:xfrm>
              <a:off x="333" y="614758"/>
              <a:ext cx="1280946" cy="857410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EC0C347-E196-1143-0A22-C28688FA3108}"/>
                </a:ext>
              </a:extLst>
            </p:cNvPr>
            <p:cNvSpPr txBox="1"/>
            <p:nvPr/>
          </p:nvSpPr>
          <p:spPr>
            <a:xfrm>
              <a:off x="46577" y="656620"/>
              <a:ext cx="1200217" cy="77368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spcBef>
                  <a:spcPct val="0"/>
                </a:spcBef>
                <a:buNone/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Content-balancing Method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7B1FF88-F84E-50AB-DA69-962E693B4347}"/>
              </a:ext>
            </a:extLst>
          </p:cNvPr>
          <p:cNvSpPr txBox="1"/>
          <p:nvPr/>
        </p:nvSpPr>
        <p:spPr>
          <a:xfrm>
            <a:off x="4241146" y="1067385"/>
            <a:ext cx="4380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Seed new items randomly in the whole course of the 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1C90A1-0066-4838-21DC-8AB8D8EE3BA5}"/>
              </a:ext>
            </a:extLst>
          </p:cNvPr>
          <p:cNvSpPr txBox="1"/>
          <p:nvPr/>
        </p:nvSpPr>
        <p:spPr>
          <a:xfrm>
            <a:off x="4241146" y="1970500"/>
            <a:ext cx="6486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Besides Constrained CAT, compare more methods like </a:t>
            </a:r>
            <a:r>
              <a:rPr 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odified </a:t>
            </a:r>
            <a:r>
              <a:rPr 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ultinomial </a:t>
            </a:r>
            <a:r>
              <a:rPr 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odel (MMM)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Consider unbalanced content constraints </a:t>
            </a:r>
            <a:endParaRPr lang="en-US" sz="2200" dirty="0">
              <a:solidFill>
                <a:srgbClr val="000000"/>
              </a:solidFill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B25B8-D0A5-FB41-FC59-B80216F89DF8}"/>
              </a:ext>
            </a:extLst>
          </p:cNvPr>
          <p:cNvGrpSpPr/>
          <p:nvPr/>
        </p:nvGrpSpPr>
        <p:grpSpPr>
          <a:xfrm>
            <a:off x="875211" y="3213556"/>
            <a:ext cx="2981936" cy="707919"/>
            <a:chOff x="333" y="614758"/>
            <a:chExt cx="1280946" cy="857410"/>
          </a:xfrm>
          <a:solidFill>
            <a:schemeClr val="accent1"/>
          </a:solidFill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5FFBC4E-80CA-AF6C-FBC6-009BACA86655}"/>
                </a:ext>
              </a:extLst>
            </p:cNvPr>
            <p:cNvSpPr/>
            <p:nvPr/>
          </p:nvSpPr>
          <p:spPr>
            <a:xfrm>
              <a:off x="333" y="614758"/>
              <a:ext cx="1280946" cy="857410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0FC403B5-15FD-E1E2-90C9-C4320A75DA4F}"/>
                </a:ext>
              </a:extLst>
            </p:cNvPr>
            <p:cNvSpPr txBox="1"/>
            <p:nvPr/>
          </p:nvSpPr>
          <p:spPr>
            <a:xfrm>
              <a:off x="46577" y="656620"/>
              <a:ext cx="1200217" cy="77368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spcBef>
                  <a:spcPct val="0"/>
                </a:spcBef>
                <a:buNone/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Online Calibration Method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585AE9B-D35E-1C51-3CE3-2BC37A562CFB}"/>
              </a:ext>
            </a:extLst>
          </p:cNvPr>
          <p:cNvSpPr txBox="1"/>
          <p:nvPr/>
        </p:nvSpPr>
        <p:spPr>
          <a:xfrm>
            <a:off x="4241146" y="3213556"/>
            <a:ext cx="5513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Compare </a:t>
            </a:r>
            <a:r>
              <a:rPr 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different methods</a:t>
            </a:r>
            <a:endParaRPr lang="en-US" sz="2200" dirty="0">
              <a:solidFill>
                <a:srgbClr val="000000"/>
              </a:solidFill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FE4A3D-4B9F-DE60-4C12-E31FC4275FDE}"/>
              </a:ext>
            </a:extLst>
          </p:cNvPr>
          <p:cNvGrpSpPr/>
          <p:nvPr/>
        </p:nvGrpSpPr>
        <p:grpSpPr>
          <a:xfrm>
            <a:off x="875211" y="4251734"/>
            <a:ext cx="2981936" cy="707919"/>
            <a:chOff x="333" y="614758"/>
            <a:chExt cx="1280946" cy="857410"/>
          </a:xfrm>
          <a:solidFill>
            <a:schemeClr val="accent1"/>
          </a:solidFill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39DCEE0-8DBE-F367-25BE-5BBE9E25135D}"/>
                </a:ext>
              </a:extLst>
            </p:cNvPr>
            <p:cNvSpPr/>
            <p:nvPr/>
          </p:nvSpPr>
          <p:spPr>
            <a:xfrm>
              <a:off x="333" y="614758"/>
              <a:ext cx="1280946" cy="857410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EE31EE24-AEAA-F46C-B4B4-71DD76EC3A4F}"/>
                </a:ext>
              </a:extLst>
            </p:cNvPr>
            <p:cNvSpPr txBox="1"/>
            <p:nvPr/>
          </p:nvSpPr>
          <p:spPr>
            <a:xfrm>
              <a:off x="46577" y="656620"/>
              <a:ext cx="1200217" cy="77368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spcBef>
                  <a:spcPct val="0"/>
                </a:spcBef>
                <a:buNone/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Pivoting Point Exploration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D07A851-5AF6-1704-44A6-E0C3303B091B}"/>
              </a:ext>
            </a:extLst>
          </p:cNvPr>
          <p:cNvSpPr txBox="1"/>
          <p:nvPr/>
        </p:nvSpPr>
        <p:spPr>
          <a:xfrm>
            <a:off x="4241146" y="4251734"/>
            <a:ext cx="5513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Explore the potential turning point for the number of content area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36F58A-574A-99B9-075B-DAB774E19942}"/>
              </a:ext>
            </a:extLst>
          </p:cNvPr>
          <p:cNvGrpSpPr/>
          <p:nvPr/>
        </p:nvGrpSpPr>
        <p:grpSpPr>
          <a:xfrm>
            <a:off x="875211" y="5289912"/>
            <a:ext cx="2981936" cy="707919"/>
            <a:chOff x="333" y="614758"/>
            <a:chExt cx="1280946" cy="857410"/>
          </a:xfrm>
          <a:solidFill>
            <a:schemeClr val="accent1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82932F5-F729-8BE1-8993-EFF14F65AF17}"/>
                </a:ext>
              </a:extLst>
            </p:cNvPr>
            <p:cNvSpPr/>
            <p:nvPr/>
          </p:nvSpPr>
          <p:spPr>
            <a:xfrm>
              <a:off x="333" y="614758"/>
              <a:ext cx="1280946" cy="857410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B02A8614-46CF-4AFD-F9A5-1E0037FB19B4}"/>
                </a:ext>
              </a:extLst>
            </p:cNvPr>
            <p:cNvSpPr txBox="1"/>
            <p:nvPr/>
          </p:nvSpPr>
          <p:spPr>
            <a:xfrm>
              <a:off x="46577" y="656620"/>
              <a:ext cx="1200217" cy="77368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spcBef>
                  <a:spcPct val="0"/>
                </a:spcBef>
                <a:buNone/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Consider the attribute-balancing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7287739-7AC4-216C-DF54-625270B0AD02}"/>
              </a:ext>
            </a:extLst>
          </p:cNvPr>
          <p:cNvSpPr txBox="1"/>
          <p:nvPr/>
        </p:nvSpPr>
        <p:spPr>
          <a:xfrm>
            <a:off x="4241146" y="5289912"/>
            <a:ext cx="5513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Have </a:t>
            </a:r>
            <a:r>
              <a:rPr lang="en-US" sz="220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attribute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220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balancing 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 the same time </a:t>
            </a:r>
          </a:p>
        </p:txBody>
      </p:sp>
    </p:spTree>
    <p:extLst>
      <p:ext uri="{BB962C8B-B14F-4D97-AF65-F5344CB8AC3E}">
        <p14:creationId xmlns:p14="http://schemas.microsoft.com/office/powerpoint/2010/main" val="50178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0D71679-71E2-054D-871F-97E0B31F68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217BFEA-6101-884A-876C-E204B0947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3640" y="2706475"/>
            <a:ext cx="6282461" cy="55399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2C4992DA-A910-464C-A088-B5BF690B33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5187" y="3483228"/>
            <a:ext cx="3254514" cy="11227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</a:p>
        </p:txBody>
      </p:sp>
    </p:spTree>
    <p:extLst>
      <p:ext uri="{BB962C8B-B14F-4D97-AF65-F5344CB8AC3E}">
        <p14:creationId xmlns:p14="http://schemas.microsoft.com/office/powerpoint/2010/main" val="156212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A87E102-3714-6D49-B0C9-55B484D314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Body Text">
            <a:extLst>
              <a:ext uri="{FF2B5EF4-FFF2-40B4-BE49-F238E27FC236}">
                <a16:creationId xmlns:a16="http://schemas.microsoft.com/office/drawing/2014/main" id="{A5C752F7-ED14-7E47-8A57-E8289C719A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1554" y="2805787"/>
            <a:ext cx="6415839" cy="880790"/>
          </a:xfrm>
        </p:spPr>
        <p:txBody>
          <a:bodyPr/>
          <a:lstStyle/>
          <a:p>
            <a:r>
              <a:rPr lang="en-US" sz="2400" dirty="0"/>
              <a:t>Jing Huang</a:t>
            </a:r>
          </a:p>
          <a:p>
            <a:endParaRPr lang="en-US" sz="2400" dirty="0"/>
          </a:p>
          <a:p>
            <a:r>
              <a:rPr lang="en-US" sz="2400" dirty="0"/>
              <a:t>Email: huan1936@purdue.edu</a:t>
            </a:r>
          </a:p>
        </p:txBody>
      </p:sp>
    </p:spTree>
    <p:extLst>
      <p:ext uri="{BB962C8B-B14F-4D97-AF65-F5344CB8AC3E}">
        <p14:creationId xmlns:p14="http://schemas.microsoft.com/office/powerpoint/2010/main" val="101275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2150E-B95F-168E-2B0B-7A5ECA685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D37598C-ADED-FB95-680D-A2F20C1BD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192797"/>
            <a:ext cx="8110232" cy="498598"/>
          </a:xfrm>
        </p:spPr>
        <p:txBody>
          <a:bodyPr/>
          <a:lstStyle/>
          <a:p>
            <a:r>
              <a:rPr lang="en-US" dirty="0"/>
              <a:t>Empirical 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A6AE57-BD33-3537-9E87-E9F4D4AA82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54"/>
          <a:stretch/>
        </p:blipFill>
        <p:spPr>
          <a:xfrm>
            <a:off x="2057400" y="634870"/>
            <a:ext cx="7772400" cy="1283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0F9CEF-F527-E259-4DB3-7863F5F8426D}"/>
              </a:ext>
            </a:extLst>
          </p:cNvPr>
          <p:cNvSpPr txBox="1"/>
          <p:nvPr/>
        </p:nvSpPr>
        <p:spPr>
          <a:xfrm>
            <a:off x="986247" y="2079123"/>
            <a:ext cx="457249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 content areas in physics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Momentum</a:t>
            </a:r>
          </a:p>
          <a:p>
            <a:endParaRPr lang="en-US" sz="24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 attributes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pplying vectors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onceptual relationships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Algebra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isualizations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195DFB-CD7A-E693-CD61-C9AFE13C2556}"/>
              </a:ext>
            </a:extLst>
          </p:cNvPr>
          <p:cNvSpPr/>
          <p:nvPr/>
        </p:nvSpPr>
        <p:spPr>
          <a:xfrm rot="21259199">
            <a:off x="4870530" y="2583979"/>
            <a:ext cx="4661616" cy="280076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Item Replenishment </a:t>
            </a:r>
          </a:p>
          <a:p>
            <a:pPr algn="ctr"/>
            <a:r>
              <a:rPr lang="en-US" sz="44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With Content Balancing</a:t>
            </a:r>
            <a:endParaRPr lang="en-US" sz="4400" b="1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460D16-C069-0C22-E19C-975D3CF4E4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194"/>
          <a:stretch/>
        </p:blipFill>
        <p:spPr>
          <a:xfrm rot="21138808">
            <a:off x="9610488" y="3139569"/>
            <a:ext cx="882088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1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48DB2-5F3B-2AC7-AF1B-6A585D0B3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3D1D30F-7C1D-EC49-24FA-744A36814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192797"/>
            <a:ext cx="8110232" cy="498598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D075A-D6C0-B40C-729E-7F3B090CAF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1" t="5779" r="56963" b="19084"/>
          <a:stretch/>
        </p:blipFill>
        <p:spPr>
          <a:xfrm>
            <a:off x="1989448" y="711873"/>
            <a:ext cx="5795864" cy="21427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819D96-3C49-4572-393D-8227B141B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69" y="3713102"/>
            <a:ext cx="8741701" cy="3087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2290A6-4AF3-98D6-CA0E-8A3602DFF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876" y="2854660"/>
            <a:ext cx="857009" cy="837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DD396C-F765-9453-362F-35766DA38B58}"/>
              </a:ext>
            </a:extLst>
          </p:cNvPr>
          <p:cNvSpPr/>
          <p:nvPr/>
        </p:nvSpPr>
        <p:spPr>
          <a:xfrm rot="20934517">
            <a:off x="8115865" y="1855540"/>
            <a:ext cx="2462533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CD-CAT</a:t>
            </a:r>
            <a:endParaRPr lang="en-US" sz="4400" b="1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2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E972B-A9EC-FCAC-F6B5-E29F4772A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6968A1F-9F58-5192-E27A-FCA18572C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192797"/>
            <a:ext cx="8110232" cy="498598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31DC7-E8A4-A748-B2DD-0A68060E4F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1" t="5779" r="56963" b="19084"/>
          <a:stretch/>
        </p:blipFill>
        <p:spPr>
          <a:xfrm>
            <a:off x="3768120" y="45643"/>
            <a:ext cx="4485432" cy="16583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A2BC87-A448-1BF9-2C8A-B7654D64009E}"/>
              </a:ext>
            </a:extLst>
          </p:cNvPr>
          <p:cNvSpPr/>
          <p:nvPr/>
        </p:nvSpPr>
        <p:spPr>
          <a:xfrm>
            <a:off x="4444507" y="1046180"/>
            <a:ext cx="1566329" cy="354822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850793-46BD-37FA-CA80-4482FEDBFF95}"/>
              </a:ext>
            </a:extLst>
          </p:cNvPr>
          <p:cNvGrpSpPr/>
          <p:nvPr/>
        </p:nvGrpSpPr>
        <p:grpSpPr>
          <a:xfrm>
            <a:off x="5351664" y="1741668"/>
            <a:ext cx="2777895" cy="390257"/>
            <a:chOff x="333" y="614758"/>
            <a:chExt cx="1280946" cy="85741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815C588-5058-53B0-8413-FE47C582D8C8}"/>
                </a:ext>
              </a:extLst>
            </p:cNvPr>
            <p:cNvSpPr/>
            <p:nvPr/>
          </p:nvSpPr>
          <p:spPr>
            <a:xfrm>
              <a:off x="333" y="614758"/>
              <a:ext cx="1280946" cy="857410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ECF503E1-6AAF-4F3E-45A8-D5DDC4A407E0}"/>
                </a:ext>
              </a:extLst>
            </p:cNvPr>
            <p:cNvSpPr txBox="1"/>
            <p:nvPr/>
          </p:nvSpPr>
          <p:spPr>
            <a:xfrm>
              <a:off x="46577" y="656620"/>
              <a:ext cx="1200217" cy="77368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spcBef>
                  <a:spcPct val="0"/>
                </a:spcBef>
                <a:buNone/>
              </a:pP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Item replenishment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948DFA-E857-13F0-D18E-01F949ECE0D9}"/>
              </a:ext>
            </a:extLst>
          </p:cNvPr>
          <p:cNvGrpSpPr/>
          <p:nvPr/>
        </p:nvGrpSpPr>
        <p:grpSpPr>
          <a:xfrm>
            <a:off x="3062214" y="2367684"/>
            <a:ext cx="4330909" cy="701671"/>
            <a:chOff x="333" y="614758"/>
            <a:chExt cx="1280946" cy="857410"/>
          </a:xfrm>
          <a:solidFill>
            <a:schemeClr val="accent1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312F93E-D907-75B0-6391-62502C92525B}"/>
                </a:ext>
              </a:extLst>
            </p:cNvPr>
            <p:cNvSpPr/>
            <p:nvPr/>
          </p:nvSpPr>
          <p:spPr>
            <a:xfrm>
              <a:off x="333" y="614758"/>
              <a:ext cx="1280946" cy="857410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D73ED9E7-E2D5-427B-863C-16CEB7605F2F}"/>
                </a:ext>
              </a:extLst>
            </p:cNvPr>
            <p:cNvSpPr txBox="1"/>
            <p:nvPr/>
          </p:nvSpPr>
          <p:spPr>
            <a:xfrm>
              <a:off x="46577" y="656620"/>
              <a:ext cx="1200217" cy="77368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spcBef>
                  <a:spcPct val="0"/>
                </a:spcBef>
                <a:buNone/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Online Calibration</a:t>
              </a:r>
            </a:p>
          </p:txBody>
        </p: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CE7264FA-D533-99DC-6A1C-BE888812F06F}"/>
              </a:ext>
            </a:extLst>
          </p:cNvPr>
          <p:cNvSpPr/>
          <p:nvPr/>
        </p:nvSpPr>
        <p:spPr>
          <a:xfrm rot="5400000">
            <a:off x="4825286" y="697015"/>
            <a:ext cx="804763" cy="561795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CAEF10C-CBFC-7AF5-E4CB-671681AAB96E}"/>
              </a:ext>
            </a:extLst>
          </p:cNvPr>
          <p:cNvCxnSpPr>
            <a:cxnSpLocks/>
          </p:cNvCxnSpPr>
          <p:nvPr/>
        </p:nvCxnSpPr>
        <p:spPr>
          <a:xfrm flipH="1">
            <a:off x="5227669" y="1401002"/>
            <a:ext cx="2" cy="9313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8B8901F-D676-F781-A6E6-A801F36BBE19}"/>
              </a:ext>
            </a:extLst>
          </p:cNvPr>
          <p:cNvSpPr txBox="1"/>
          <p:nvPr/>
        </p:nvSpPr>
        <p:spPr>
          <a:xfrm>
            <a:off x="2854890" y="3498161"/>
            <a:ext cx="51817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Q-matrix</a:t>
            </a:r>
            <a:r>
              <a:rPr lang="zh-CN" alt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zh-CN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new items is known or not?</a:t>
            </a:r>
            <a:r>
              <a:rPr lang="en-US" sz="2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49C33F-AE4F-7687-91AB-4B05E2426759}"/>
              </a:ext>
            </a:extLst>
          </p:cNvPr>
          <p:cNvSpPr txBox="1"/>
          <p:nvPr/>
        </p:nvSpPr>
        <p:spPr>
          <a:xfrm>
            <a:off x="369282" y="4659640"/>
            <a:ext cx="407193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CD-Method A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(Chen et al., 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CD-OEM</a:t>
            </a:r>
            <a:r>
              <a:rPr lang="en-US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(Chen et al., 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CD-MEM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(Chen et al., 2012)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01D61C-1587-E94B-6BE6-4EA16067EB5E}"/>
              </a:ext>
            </a:extLst>
          </p:cNvPr>
          <p:cNvSpPr txBox="1"/>
          <p:nvPr/>
        </p:nvSpPr>
        <p:spPr>
          <a:xfrm>
            <a:off x="5127373" y="4657412"/>
            <a:ext cx="585480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Times New Roman" panose="02020603050405020304" pitchFamily="18" charset="0"/>
              </a:rPr>
              <a:t>Joint Estimation Algorithm</a:t>
            </a:r>
            <a:r>
              <a:rPr lang="en-US" sz="1600" kern="0" dirty="0">
                <a:latin typeface="Times New Roman" panose="02020603050405020304" pitchFamily="18" charset="0"/>
              </a:rPr>
              <a:t>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(Chen &amp; Xin, 2011)</a:t>
            </a:r>
            <a:r>
              <a:rPr lang="en-US" sz="24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Single Item Estimation</a:t>
            </a:r>
            <a:r>
              <a:rPr lang="en-US" sz="1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(Chen et al., 2015)</a:t>
            </a:r>
            <a:endParaRPr lang="en-US" sz="1600" kern="0" dirty="0">
              <a:solidFill>
                <a:schemeClr val="bg1">
                  <a:lumMod val="6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Times New Roman" panose="02020603050405020304" pitchFamily="18" charset="0"/>
              </a:rPr>
              <a:t>Simultaneous Item Estimation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(Chen et al.,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Times New Roman" panose="02020603050405020304" pitchFamily="18" charset="0"/>
              </a:rPr>
              <a:t>Two-step Procedure</a:t>
            </a:r>
            <a:r>
              <a:rPr lang="en-US" sz="1600" kern="0" dirty="0">
                <a:latin typeface="Times New Roman" panose="02020603050405020304" pitchFamily="18" charset="0"/>
              </a:rPr>
              <a:t>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(Yu &amp; Cheng, 2024)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8190F4-1869-C1E7-C51B-F9793CBF73BC}"/>
              </a:ext>
            </a:extLst>
          </p:cNvPr>
          <p:cNvSpPr/>
          <p:nvPr/>
        </p:nvSpPr>
        <p:spPr>
          <a:xfrm>
            <a:off x="1955606" y="3950033"/>
            <a:ext cx="899284" cy="6034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409F99F-5F37-21AF-05C0-78AA95B87AC0}"/>
              </a:ext>
            </a:extLst>
          </p:cNvPr>
          <p:cNvSpPr/>
          <p:nvPr/>
        </p:nvSpPr>
        <p:spPr>
          <a:xfrm>
            <a:off x="7587005" y="3947805"/>
            <a:ext cx="899284" cy="6034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49250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32091-C3CB-FF5E-28F0-5A05A3F2E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7358726-5082-6050-C296-7093E6161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192797"/>
            <a:ext cx="8110232" cy="498598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325EE-6427-70FB-A9F1-34AF85A48A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1" t="5779" r="56963" b="19084"/>
          <a:stretch/>
        </p:blipFill>
        <p:spPr>
          <a:xfrm>
            <a:off x="3244691" y="97130"/>
            <a:ext cx="4485432" cy="16583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F13700-D327-B626-D4BA-6480A2F73D49}"/>
              </a:ext>
            </a:extLst>
          </p:cNvPr>
          <p:cNvSpPr/>
          <p:nvPr/>
        </p:nvSpPr>
        <p:spPr>
          <a:xfrm>
            <a:off x="6351761" y="886410"/>
            <a:ext cx="1139458" cy="545972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03966DEF-0EBA-4FC2-BB6B-8A491A2674F6}"/>
              </a:ext>
            </a:extLst>
          </p:cNvPr>
          <p:cNvSpPr/>
          <p:nvPr/>
        </p:nvSpPr>
        <p:spPr>
          <a:xfrm rot="5400000">
            <a:off x="5686037" y="-1081507"/>
            <a:ext cx="632689" cy="6021977"/>
          </a:xfrm>
          <a:prstGeom prst="leftBrace">
            <a:avLst>
              <a:gd name="adj1" fmla="val 8333"/>
              <a:gd name="adj2" fmla="val 3556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A7EC38-C959-B4BE-3A9B-0D9EB8C9BA2B}"/>
              </a:ext>
            </a:extLst>
          </p:cNvPr>
          <p:cNvSpPr txBox="1"/>
          <p:nvPr/>
        </p:nvSpPr>
        <p:spPr>
          <a:xfrm>
            <a:off x="371174" y="3089190"/>
            <a:ext cx="5572425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 consider KSs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kern="0" dirty="0">
                <a:latin typeface="Times New Roman" panose="02020603050405020304" pitchFamily="18" charset="0"/>
              </a:rPr>
              <a:t>Shannon Entropy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(Shannon, 1948; Cheng, 2009)</a:t>
            </a:r>
            <a:endParaRPr lang="en-US" sz="2400" kern="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kern="0" dirty="0" err="1">
                <a:latin typeface="Times New Roman" panose="02020603050405020304" pitchFamily="18" charset="0"/>
              </a:rPr>
              <a:t>Kullback-Leibler</a:t>
            </a:r>
            <a:r>
              <a:rPr lang="en-US" sz="2200" kern="0" dirty="0">
                <a:latin typeface="Times New Roman" panose="02020603050405020304" pitchFamily="18" charset="0"/>
              </a:rPr>
              <a:t> Information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(Xu et al., 2003)</a:t>
            </a:r>
            <a:endParaRPr lang="en-US" sz="2400" kern="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Times New Roman" panose="02020603050405020304" pitchFamily="18" charset="0"/>
              </a:rPr>
              <a:t>Mutual Information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(Wang, 2013)</a:t>
            </a:r>
          </a:p>
          <a:p>
            <a:endParaRPr lang="en-US" sz="1600" kern="0" dirty="0">
              <a:latin typeface="Times New Roman" panose="02020603050405020304" pitchFamily="18" charset="0"/>
            </a:endParaRPr>
          </a:p>
          <a:p>
            <a:r>
              <a:rPr lang="en-US" sz="2400" b="1" kern="0" dirty="0">
                <a:latin typeface="Times New Roman" panose="02020603050405020304" pitchFamily="18" charset="0"/>
              </a:rPr>
              <a:t>Both KSs and Latent Trait estimation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latin typeface="Times New Roman" panose="02020603050405020304" pitchFamily="18" charset="0"/>
              </a:rPr>
              <a:t>Dual-information Method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(Cheng &amp; Chang, 2007)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latin typeface="Times New Roman" panose="02020603050405020304" pitchFamily="18" charset="0"/>
              </a:rPr>
              <a:t>Aggregated Ranked Information Method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(Wang et al., 2014)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DB7A80-262E-AD83-62BF-05F14C0F50CB}"/>
              </a:ext>
            </a:extLst>
          </p:cNvPr>
          <p:cNvSpPr txBox="1"/>
          <p:nvPr/>
        </p:nvSpPr>
        <p:spPr>
          <a:xfrm>
            <a:off x="6267968" y="3074648"/>
            <a:ext cx="5300308" cy="32932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kern="0" dirty="0">
                <a:latin typeface="Times New Roman" panose="02020603050405020304" pitchFamily="18" charset="0"/>
              </a:rPr>
              <a:t>Attribute Balancing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latin typeface="Times New Roman" panose="02020603050405020304" pitchFamily="18" charset="0"/>
              </a:rPr>
              <a:t>Modified Global Discrimination Index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(Cheng, 2010)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latin typeface="Times New Roman" panose="02020603050405020304" pitchFamily="18" charset="0"/>
              </a:rPr>
              <a:t>Q-control Method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(Wang et al., 2012)</a:t>
            </a:r>
          </a:p>
          <a:p>
            <a:endParaRPr lang="en-US" sz="2400" kern="0" dirty="0">
              <a:latin typeface="Times New Roman" panose="02020603050405020304" pitchFamily="18" charset="0"/>
            </a:endParaRPr>
          </a:p>
          <a:p>
            <a:r>
              <a:rPr lang="en-US" sz="2400" b="1" kern="0" dirty="0">
                <a:latin typeface="Times New Roman" panose="02020603050405020304" pitchFamily="18" charset="0"/>
              </a:rPr>
              <a:t>Exposure Control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latin typeface="Times New Roman" panose="02020603050405020304" pitchFamily="18" charset="0"/>
              </a:rPr>
              <a:t>Q Discrimination-control Method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(Wang et al., 2012)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latin typeface="Times New Roman" panose="02020603050405020304" pitchFamily="18" charset="0"/>
              </a:rPr>
              <a:t>Binary Searching Design Method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Zheng &amp; Wang, 2017; Luo et al., 2023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en-US" sz="1600" kern="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F19E361-D049-3E44-FDEB-CB0CF352FEA1}"/>
              </a:ext>
            </a:extLst>
          </p:cNvPr>
          <p:cNvSpPr/>
          <p:nvPr/>
        </p:nvSpPr>
        <p:spPr>
          <a:xfrm>
            <a:off x="1687005" y="2295097"/>
            <a:ext cx="2668645" cy="7302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sychometric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7FDF49-41CF-2CF9-AE90-7505389AD43B}"/>
              </a:ext>
            </a:extLst>
          </p:cNvPr>
          <p:cNvSpPr/>
          <p:nvPr/>
        </p:nvSpPr>
        <p:spPr>
          <a:xfrm>
            <a:off x="7583800" y="2298451"/>
            <a:ext cx="2668645" cy="7302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Non-statistical Constraints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1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F8D1B-10A4-F263-D76B-EA107316B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342671D-1A25-DA50-2358-C777006FC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192797"/>
            <a:ext cx="8110232" cy="498598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D091AC-BC7E-7E13-8779-21DCDFEAF743}"/>
                  </a:ext>
                </a:extLst>
              </p:cNvPr>
              <p:cNvSpPr txBox="1"/>
              <p:nvPr/>
            </p:nvSpPr>
            <p:spPr>
              <a:xfrm>
                <a:off x="552329" y="1536173"/>
                <a:ext cx="6934399" cy="37856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Content-balancing methods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Constrained CAT </a:t>
                </a:r>
                <a:r>
                  <a:rPr lang="en-US" sz="1600" kern="0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1600" kern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Kingsbury &amp; Zara, 1989</a:t>
                </a:r>
                <a:r>
                  <a:rPr lang="en-US" sz="1600" kern="0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kern="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Modified Constrained CAT </a:t>
                </a:r>
                <a:r>
                  <a:rPr lang="en-US" sz="1600" kern="0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(Leung et al., 2000)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odified </a:t>
                </a:r>
                <a:r>
                  <a:rPr lang="en-US" sz="2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ultinomial </a:t>
                </a:r>
                <a:r>
                  <a:rPr lang="en-US" sz="2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odel </a:t>
                </a:r>
                <a:r>
                  <a:rPr lang="en-US" sz="1600" kern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(Chen &amp; </a:t>
                </a:r>
                <a:r>
                  <a:rPr lang="en-US" sz="1600" kern="0" dirty="0" err="1"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Ankenman</a:t>
                </a:r>
                <a:r>
                  <a:rPr lang="en-US" sz="1600" kern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2004)</a:t>
                </a:r>
                <a:r>
                  <a:rPr lang="en-US" sz="1600" dirty="0">
                    <a:solidFill>
                      <a:schemeClr val="bg1">
                        <a:lumMod val="65000"/>
                      </a:schemeClr>
                    </a:solidFill>
                    <a:effectLst/>
                  </a:rPr>
                  <a:t> </a:t>
                </a:r>
                <a:endParaRPr lang="en-US" sz="1600" kern="0" dirty="0"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2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Procedure designs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ker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-stratification Method with Content Blocking  (STR_C) using MMM </a:t>
                </a:r>
                <a:r>
                  <a:rPr lang="en-US" sz="1600" kern="0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(Yi &amp; Chang, 2003)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wo-phase </a:t>
                </a:r>
                <a:r>
                  <a:rPr lang="en-US" sz="2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ontent-balancing </a:t>
                </a:r>
                <a:r>
                  <a:rPr lang="en-US" sz="2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ethod using MMM in both phases (TPM)</a:t>
                </a:r>
                <a:r>
                  <a:rPr lang="zh-CN" alt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altLang="zh-CN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with STR_C design</a:t>
                </a:r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kern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(Cheng et al., 2007)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onstraint-weighted </a:t>
                </a:r>
                <a14:m>
                  <m:oMath xmlns:m="http://schemas.openxmlformats.org/officeDocument/2006/math">
                    <m:r>
                      <a:rPr lang="en-US" sz="2200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-stratification </a:t>
                </a:r>
                <a:r>
                  <a:rPr lang="en-US" sz="1600" kern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(Cheng et al., 2009)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D091AC-BC7E-7E13-8779-21DCDFEAF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29" y="1536173"/>
                <a:ext cx="6934399" cy="3785652"/>
              </a:xfrm>
              <a:prstGeom prst="rect">
                <a:avLst/>
              </a:prstGeom>
              <a:blipFill>
                <a:blip r:embed="rId3"/>
                <a:stretch>
                  <a:fillRect l="-1280" t="-1000" r="-2011" b="-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708395E1-40F2-30E9-6454-8BFF7B6A06A6}"/>
              </a:ext>
            </a:extLst>
          </p:cNvPr>
          <p:cNvSpPr/>
          <p:nvPr/>
        </p:nvSpPr>
        <p:spPr>
          <a:xfrm rot="21064351">
            <a:off x="7709491" y="3063860"/>
            <a:ext cx="3928134" cy="7302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Balancing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50F651-37C8-8A26-53BA-80BAD4D48DB2}"/>
              </a:ext>
            </a:extLst>
          </p:cNvPr>
          <p:cNvSpPr/>
          <p:nvPr/>
        </p:nvSpPr>
        <p:spPr>
          <a:xfrm rot="20934517">
            <a:off x="8105515" y="2220679"/>
            <a:ext cx="2666114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IRT-CAT</a:t>
            </a:r>
            <a:endParaRPr lang="en-US" sz="4400" b="1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5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EEAFC-47F6-B9E0-F554-C6ECDCCF7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970B22D-442B-A98B-3A41-4761A1907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192797"/>
            <a:ext cx="8110232" cy="498598"/>
          </a:xfrm>
        </p:spPr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E55EE-45CF-EF8D-D13E-536E0716F1AB}"/>
              </a:ext>
            </a:extLst>
          </p:cNvPr>
          <p:cNvSpPr txBox="1"/>
          <p:nvPr/>
        </p:nvSpPr>
        <p:spPr>
          <a:xfrm>
            <a:off x="1982843" y="1196187"/>
            <a:ext cx="828727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E0E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Gap in Previous Studies:</a:t>
            </a:r>
            <a:endParaRPr lang="en-US" sz="2400" dirty="0">
              <a:solidFill>
                <a:srgbClr val="0E0E0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E0E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comprehensive design for content-balancing in CD-CAT does not currently exist, especially regarding online calibration in CA-CAT.</a:t>
            </a:r>
          </a:p>
          <a:p>
            <a:endParaRPr lang="en-US" sz="3600" dirty="0">
              <a:solidFill>
                <a:srgbClr val="0E0E0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E0E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Content Balancing:</a:t>
            </a:r>
            <a:endParaRPr lang="en-US" sz="2400" dirty="0">
              <a:solidFill>
                <a:srgbClr val="0E0E0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E0E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 and efficient item pool usage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E0E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Alignment with practical testing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E0E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Enhanced support for course instruction</a:t>
            </a:r>
          </a:p>
          <a:p>
            <a:endParaRPr lang="en-US" sz="3600" dirty="0">
              <a:solidFill>
                <a:srgbClr val="0E0E0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E0E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Research Questions in This Study:</a:t>
            </a:r>
            <a:endParaRPr lang="en-US" sz="2400" dirty="0">
              <a:solidFill>
                <a:srgbClr val="0E0E0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E0E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the two-phase design also suitable for CD-CAT?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E0E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can this design be applied to online calibration in CD-CAT?</a:t>
            </a:r>
          </a:p>
        </p:txBody>
      </p:sp>
    </p:spTree>
    <p:extLst>
      <p:ext uri="{BB962C8B-B14F-4D97-AF65-F5344CB8AC3E}">
        <p14:creationId xmlns:p14="http://schemas.microsoft.com/office/powerpoint/2010/main" val="32488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5114E-7729-CBCE-56F4-A89BEC576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231991E-01D9-3179-6F85-33EF07806C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F100B13-132F-AFF8-0A24-C0134C627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3640" y="2706475"/>
            <a:ext cx="6282461" cy="553998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56ED40E7-0DDF-FE8F-BC28-43DD66BAC2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5829" y="3412434"/>
            <a:ext cx="4570915" cy="8983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Calibration Procedures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Study</a:t>
            </a:r>
          </a:p>
        </p:txBody>
      </p:sp>
    </p:spTree>
    <p:extLst>
      <p:ext uri="{BB962C8B-B14F-4D97-AF65-F5344CB8AC3E}">
        <p14:creationId xmlns:p14="http://schemas.microsoft.com/office/powerpoint/2010/main" val="120653593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urdue Brand Color Theme">
      <a:dk1>
        <a:srgbClr val="000000"/>
      </a:dk1>
      <a:lt1>
        <a:srgbClr val="FFFFFF"/>
      </a:lt1>
      <a:dk2>
        <a:srgbClr val="555960"/>
      </a:dk2>
      <a:lt2>
        <a:srgbClr val="CFB991"/>
      </a:lt2>
      <a:accent1>
        <a:srgbClr val="8E6F3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-CoBrand_Template_Black_Theme_Wide_Screen.pptx" id="{D888281D-0AF1-AF48-8FBE-F138966431DE}" vid="{AFB2F666-1377-5249-BFFB-97D30450B7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8299</TotalTime>
  <Words>1110</Words>
  <Application>Microsoft Macintosh PowerPoint</Application>
  <PresentationFormat>Custom</PresentationFormat>
  <Paragraphs>228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United Sans Ex Md</vt:lpstr>
      <vt:lpstr>Acumin Pro</vt:lpstr>
      <vt:lpstr>Acumin Pro ExtraCondensed</vt:lpstr>
      <vt:lpstr>Acumin Pro Medium</vt:lpstr>
      <vt:lpstr>Acumin Pro SemiCondensed</vt:lpstr>
      <vt:lpstr>Arial</vt:lpstr>
      <vt:lpstr>Bookman Old Style</vt:lpstr>
      <vt:lpstr>Calibri</vt:lpstr>
      <vt:lpstr>Cambria Math</vt:lpstr>
      <vt:lpstr>Gill Sans MT</vt:lpstr>
      <vt:lpstr>Palatino Linotype</vt:lpstr>
      <vt:lpstr>Times New Roman</vt:lpstr>
      <vt:lpstr>United Sans Cd Md</vt:lpstr>
      <vt:lpstr>Wingdings</vt:lpstr>
      <vt:lpstr>Parcel</vt:lpstr>
      <vt:lpstr>Two-phase Content-balancing CD-CAT Online Item Calibration</vt:lpstr>
      <vt:lpstr>1</vt:lpstr>
      <vt:lpstr>Empirical Questions</vt:lpstr>
      <vt:lpstr>Background</vt:lpstr>
      <vt:lpstr>Background</vt:lpstr>
      <vt:lpstr>Background</vt:lpstr>
      <vt:lpstr>Background</vt:lpstr>
      <vt:lpstr>Research Question</vt:lpstr>
      <vt:lpstr>2</vt:lpstr>
      <vt:lpstr>Two-phase Content-balancing CD-CAT Online Calibration Procedures </vt:lpstr>
      <vt:lpstr>Simulation Study Design</vt:lpstr>
      <vt:lpstr>Examinee and Item Bank Generation </vt:lpstr>
      <vt:lpstr>KS and Item Parameters Estimation &amp; Evaluation Criterions</vt:lpstr>
      <vt:lpstr>3</vt:lpstr>
      <vt:lpstr>Item parameters and attribute pattern estimation results</vt:lpstr>
      <vt:lpstr>Sample Size</vt:lpstr>
      <vt:lpstr>Item Parameter Distribution</vt:lpstr>
      <vt:lpstr>Number of Contents</vt:lpstr>
      <vt:lpstr>What’s the Next Step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Tonya Agnew</dc:creator>
  <cp:keywords/>
  <dc:description/>
  <cp:lastModifiedBy>Jing Huang</cp:lastModifiedBy>
  <cp:revision>95</cp:revision>
  <dcterms:created xsi:type="dcterms:W3CDTF">2020-03-30T15:43:50Z</dcterms:created>
  <dcterms:modified xsi:type="dcterms:W3CDTF">2024-11-14T18:22:50Z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2024-10-25T18:05:10Z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9cae0041-345b-465d-aec0-f273003a6543</vt:lpwstr>
  </property>
  <property fmtid="{D5CDD505-2E9C-101B-9397-08002B2CF9AE}" pid="8" name="MSIP_Label_4044bd30-2ed7-4c9d-9d12-46200872a97b_ContentBits">
    <vt:lpwstr>0</vt:lpwstr>
  </property>
</Properties>
</file>