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Literata"/>
      <p:regular r:id="rId26"/>
      <p:bold r:id="rId27"/>
      <p:italic r:id="rId28"/>
      <p:boldItalic r:id="rId29"/>
    </p:embeddedFont>
    <p:embeddedFont>
      <p:font typeface="Literata Medium"/>
      <p:regular r:id="rId30"/>
      <p:bold r:id="rId31"/>
      <p:italic r:id="rId32"/>
      <p:boldItalic r:id="rId33"/>
    </p:embeddedFont>
    <p:embeddedFont>
      <p:font typeface="Mulish"/>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BTFQPJpUqF744eBudbXLMdCK0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12f454f4e1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312f454f4e1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is done in three steps: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we collect the data needed to compile the data matrix.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Second, we use a resampling procedure to generate a distribution of results.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we calculate and plot the range of possible solutions.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8" name="Google Shape;268;g312f454f4e1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14a09997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314a09997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demonstrate the uncertainity of pareto optimal solutions developed from mean effect sizes we use a monte carlo procedure.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done by using the data about the general effect sizes to see the range of possible results in a particular setting. Repeated random resampling is used to look at a range of outcomes.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done in three steps: </a:t>
            </a:r>
            <a:endParaRPr/>
          </a:p>
          <a:p>
            <a:pPr marL="0" lvl="0" indent="0" algn="l" rtl="0">
              <a:spcBef>
                <a:spcPts val="0"/>
              </a:spcBef>
              <a:spcAft>
                <a:spcPts val="0"/>
              </a:spcAft>
              <a:buNone/>
            </a:pPr>
            <a:endParaRPr/>
          </a:p>
          <a:p>
            <a:pPr marL="0" lvl="0" indent="0" algn="l" rtl="0">
              <a:spcBef>
                <a:spcPts val="0"/>
              </a:spcBef>
              <a:spcAft>
                <a:spcPts val="0"/>
              </a:spcAft>
              <a:buNone/>
            </a:pPr>
            <a:r>
              <a:rPr lang="en-US"/>
              <a:t>First, we collect the data needed to compile the data matrix.</a:t>
            </a:r>
            <a:endParaRPr/>
          </a:p>
          <a:p>
            <a:pPr marL="0" lvl="0" indent="0" algn="l" rtl="0">
              <a:spcBef>
                <a:spcPts val="0"/>
              </a:spcBef>
              <a:spcAft>
                <a:spcPts val="0"/>
              </a:spcAft>
              <a:buNone/>
            </a:pPr>
            <a:endParaRPr/>
          </a:p>
          <a:p>
            <a:pPr marL="0" lvl="0" indent="0" algn="l" rtl="0">
              <a:spcBef>
                <a:spcPts val="0"/>
              </a:spcBef>
              <a:spcAft>
                <a:spcPts val="0"/>
              </a:spcAft>
              <a:buNone/>
            </a:pPr>
            <a:r>
              <a:rPr lang="en-US"/>
              <a:t>Second, we use a resampling procedure to generate a distribution of results. </a:t>
            </a:r>
            <a:endParaRPr/>
          </a:p>
          <a:p>
            <a:pPr marL="0" lvl="0" indent="0" algn="l" rtl="0">
              <a:spcBef>
                <a:spcPts val="0"/>
              </a:spcBef>
              <a:spcAft>
                <a:spcPts val="0"/>
              </a:spcAft>
              <a:buNone/>
            </a:pPr>
            <a:endParaRPr/>
          </a:p>
          <a:p>
            <a:pPr marL="0" lvl="0" indent="0" algn="l" rtl="0">
              <a:spcBef>
                <a:spcPts val="0"/>
              </a:spcBef>
              <a:spcAft>
                <a:spcPts val="0"/>
              </a:spcAft>
              <a:buNone/>
            </a:pPr>
            <a:r>
              <a:rPr lang="en-US"/>
              <a:t>Finally, we calculate and plot the range of possible solutions.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1" name="Google Shape;281;g314a09997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is done in three steps: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we collect the data needed to compile the data matrix.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Second, we use a resampling procedure to generate a distribution of results.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we calculate and plot the range of possible solutions.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2" name="Google Shape;2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1249b747f3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1249b747f3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Used a 70/30 train test split. Pareto package gives weights to calculate composite for each solution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we collect the data needed to compile the data matrix.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Second, we use a resampling procedure to generate a distribution of results.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we calculate and plot the range of possible solutions.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03" name="Google Shape;303;g31249b747f3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1249b747f3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31249b747f3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 test split, solve the cost function for a range of beta values and then obtained a cross validated validity and AIR for each test battery composite. </a:t>
            </a:r>
            <a:endParaRPr dirty="0"/>
          </a:p>
          <a:p>
            <a:pPr marL="0" lvl="0" indent="0" algn="l" rtl="0">
              <a:spcBef>
                <a:spcPts val="0"/>
              </a:spcBef>
              <a:spcAft>
                <a:spcPts val="0"/>
              </a:spcAft>
              <a:buNone/>
            </a:pPr>
            <a:endParaRPr dirty="0"/>
          </a:p>
        </p:txBody>
      </p:sp>
      <p:sp>
        <p:nvSpPr>
          <p:cNvPr id="313" name="Google Shape;313;g31249b747f3_0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 Each point for MPO represents a different beta value</a:t>
            </a:r>
          </a:p>
          <a:p>
            <a:pPr marL="0" lvl="0" indent="0" algn="l" rtl="0">
              <a:spcBef>
                <a:spcPts val="0"/>
              </a:spcBef>
              <a:spcAft>
                <a:spcPts val="0"/>
              </a:spcAft>
              <a:buNone/>
            </a:pPr>
            <a:r>
              <a:rPr lang="en-US" dirty="0"/>
              <a:t>2.) unconstrained performs the best</a:t>
            </a:r>
          </a:p>
          <a:p>
            <a:pPr marL="0" lvl="0" indent="0" algn="l" rtl="0">
              <a:spcBef>
                <a:spcPts val="0"/>
              </a:spcBef>
              <a:spcAft>
                <a:spcPts val="0"/>
              </a:spcAft>
              <a:buNone/>
            </a:pPr>
            <a:r>
              <a:rPr lang="en-US" dirty="0"/>
              <a:t>3.) Constrained and pareto perform similarly</a:t>
            </a:r>
            <a:endParaRPr dirty="0"/>
          </a:p>
          <a:p>
            <a:pPr marL="0" lvl="0" indent="0" algn="l" rtl="0">
              <a:spcBef>
                <a:spcPts val="0"/>
              </a:spcBef>
              <a:spcAft>
                <a:spcPts val="0"/>
              </a:spcAft>
              <a:buNone/>
            </a:pPr>
            <a:endParaRPr dirty="0"/>
          </a:p>
        </p:txBody>
      </p:sp>
      <p:sp>
        <p:nvSpPr>
          <p:cNvPr id="331" name="Google Shape;33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17c22a10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317c22a10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Point out negative weights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Differences between pareto in education biodata measure and paper folding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demonstrates that using context specific estimates will provide a more accurate indication of pareto-optimal tradeoffs.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0" name="Google Shape;340;g317c22a10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2f454f4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12f454f4e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1249b747f3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31249b747f3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Since we are in a room with so much expertise, we wanted to pose a question to the audience as we move on to questions: how should we treat negative weights in different contexts? In this study we have strong connections between the predictors and test performance via theory and job analysis, but how should we handle negative weights in the future if this relationship is less clear?</a:t>
            </a:r>
            <a:endParaRPr dirty="0"/>
          </a:p>
        </p:txBody>
      </p:sp>
      <p:sp>
        <p:nvSpPr>
          <p:cNvPr id="356" name="Google Shape;356;g31249b747f3_0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2f454f4e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12f454f4e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Employee selection </a:t>
            </a:r>
            <a:r>
              <a:rPr lang="en-US" dirty="0" err="1"/>
              <a:t>context.Best</a:t>
            </a:r>
            <a:r>
              <a:rPr lang="en-US" dirty="0"/>
              <a:t> predictors tend to have highest group differences </a:t>
            </a:r>
            <a:endParaRPr dirty="0"/>
          </a:p>
        </p:txBody>
      </p:sp>
      <p:sp>
        <p:nvSpPr>
          <p:cNvPr id="193" name="Google Shape;193;g312f454f4e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12aa5ffd7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12aa5ffd70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Largest correlations tend to have moderate to large group differences</a:t>
            </a:r>
            <a:endParaRPr dirty="0"/>
          </a:p>
        </p:txBody>
      </p:sp>
      <p:sp>
        <p:nvSpPr>
          <p:cNvPr id="203" name="Google Shape;203;g312aa5ffd70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1249b747f3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31249b747f3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latin typeface="Times New Roman"/>
                <a:ea typeface="Times New Roman"/>
                <a:cs typeface="Times New Roman"/>
                <a:sym typeface="Times New Roman"/>
              </a:rPr>
              <a:t>The Pareto-optimal approach has emerged as a solution for designing selection systems. Pareto-optimization is a form of multi-objective optimization. </a:t>
            </a:r>
            <a:endParaRPr dirty="0">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endParaRPr dirty="0">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dirty="0">
                <a:latin typeface="Times New Roman"/>
                <a:ea typeface="Times New Roman"/>
                <a:cs typeface="Times New Roman"/>
                <a:sym typeface="Times New Roman"/>
              </a:rPr>
              <a:t>Multi-objective optimization is the process of simultaneously optimizing two or more goals. In the context of employment testing this includes both quality (e.g. selection tools with strong validity evidence) and diversity goals (e.g. selection tools with less adverse impact). </a:t>
            </a:r>
            <a:endParaRPr dirty="0">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endParaRPr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dirty="0">
                <a:latin typeface="Times New Roman"/>
                <a:ea typeface="Times New Roman"/>
                <a:cs typeface="Times New Roman"/>
                <a:sym typeface="Times New Roman"/>
              </a:rPr>
              <a:t>In multi-objective optimization, the goal is often to find a set of trade-off solutions where improving one objective leads to worsening another. In Pareto-optimization these solutions form the Pareto front, which consists of a range of solutions. A solution is Pareto-optimal if no other solution can improve one objective without worsening at least one other objective.</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211" name="Google Shape;211;g31249b747f3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12aa5ffd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12aa5ffd70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Times New Roman"/>
                <a:ea typeface="Times New Roman"/>
                <a:cs typeface="Times New Roman"/>
                <a:sym typeface="Times New Roman"/>
              </a:rPr>
              <a:t>The points furthest to the left of each Pareto-optimal solution shows the solution that results in the highest possible composite validity. These points also have the lowest (worst) AIR of all the presented solutions. The points farthest to the right is the inverse. These solutions have the highest level of validity and the highest (best) AIR. Higher AIR = better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221" name="Google Shape;221;g312aa5ffd70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1249b747f3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31249b747f3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Add: Rottman and colleagues First term minimizes prediction errors(OLS), second term minimizes regression weights and therefore overfitting, third term minimizes group differences </a:t>
            </a:r>
            <a:endParaRPr dirty="0"/>
          </a:p>
        </p:txBody>
      </p:sp>
      <p:sp>
        <p:nvSpPr>
          <p:cNvPr id="229" name="Google Shape;229;g31249b747f3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12f454f4e1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12f454f4e1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Penalizing someone who is high in job related trait such as conscientiousness which could lead to legal, fairness, or interpretability issues.</a:t>
            </a:r>
            <a:endParaRPr/>
          </a:p>
        </p:txBody>
      </p:sp>
      <p:sp>
        <p:nvSpPr>
          <p:cNvPr id="241" name="Google Shape;241;g312f454f4e1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3" name="Google Shape;10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1"/>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1"/>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22" name="Google Shape;22;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8"/>
          <p:cNvSpPr>
            <a:spLocks noGrp="1"/>
          </p:cNvSpPr>
          <p:nvPr>
            <p:ph type="pic" idx="2"/>
          </p:nvPr>
        </p:nvSpPr>
        <p:spPr>
          <a:xfrm>
            <a:off x="5183188" y="987425"/>
            <a:ext cx="6172200" cy="4873625"/>
          </a:xfrm>
          <a:prstGeom prst="rect">
            <a:avLst/>
          </a:prstGeom>
          <a:noFill/>
          <a:ln>
            <a:noFill/>
          </a:ln>
        </p:spPr>
      </p:sp>
      <p:sp>
        <p:nvSpPr>
          <p:cNvPr id="143" name="Google Shape;143;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34" name="Google Shape;34;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4"/>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0" name="Google Shape;40;p34"/>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1" name="Google Shape;41;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7" name="Google Shape;47;p35"/>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8" name="Google Shape;48;p35"/>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9" name="Google Shape;49;p35"/>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50" name="Google Shape;50;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61" name="Google Shape;61;p37"/>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2" name="Google Shape;62;p3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a:spLocks noGrp="1"/>
          </p:cNvSpPr>
          <p:nvPr>
            <p:ph type="pic" idx="2"/>
          </p:nvPr>
        </p:nvSpPr>
        <p:spPr>
          <a:xfrm>
            <a:off x="1194859" y="408517"/>
            <a:ext cx="3657600" cy="2743200"/>
          </a:xfrm>
          <a:prstGeom prst="rect">
            <a:avLst/>
          </a:prstGeom>
          <a:noFill/>
          <a:ln>
            <a:noFill/>
          </a:ln>
        </p:spPr>
      </p:sp>
      <p:sp>
        <p:nvSpPr>
          <p:cNvPr id="68" name="Google Shape;68;p38"/>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9" name="Google Shape;69;p3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hpfister@hawk.iit.edu"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hyperlink" Target="mailto:scott.morris@iit.edu" TargetMode="External"/><Relationship Id="rId4" Type="http://schemas.openxmlformats.org/officeDocument/2006/relationships/hyperlink" Target="mailto:aneuman@hawk.iit.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21C23"/>
        </a:solidFill>
        <a:effectLst/>
      </p:bgPr>
    </p:bg>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a:stretch/>
        </p:blipFill>
        <p:spPr>
          <a:xfrm flipH="1">
            <a:off x="-1368469" y="5495814"/>
            <a:ext cx="5838302" cy="5047918"/>
          </a:xfrm>
          <a:prstGeom prst="rect">
            <a:avLst/>
          </a:prstGeom>
          <a:noFill/>
          <a:ln>
            <a:noFill/>
          </a:ln>
        </p:spPr>
      </p:pic>
      <p:pic>
        <p:nvPicPr>
          <p:cNvPr id="165" name="Google Shape;165;p1"/>
          <p:cNvPicPr preferRelativeResize="0"/>
          <p:nvPr/>
        </p:nvPicPr>
        <p:blipFill rotWithShape="1">
          <a:blip r:embed="rId4">
            <a:alphaModFix/>
          </a:blip>
          <a:srcRect/>
          <a:stretch/>
        </p:blipFill>
        <p:spPr>
          <a:xfrm>
            <a:off x="1656747" y="3918706"/>
            <a:ext cx="225411" cy="225411"/>
          </a:xfrm>
          <a:prstGeom prst="rect">
            <a:avLst/>
          </a:prstGeom>
          <a:noFill/>
          <a:ln>
            <a:noFill/>
          </a:ln>
        </p:spPr>
      </p:pic>
      <p:grpSp>
        <p:nvGrpSpPr>
          <p:cNvPr id="166" name="Google Shape;166;p1"/>
          <p:cNvGrpSpPr/>
          <p:nvPr/>
        </p:nvGrpSpPr>
        <p:grpSpPr>
          <a:xfrm>
            <a:off x="5596801" y="1970062"/>
            <a:ext cx="5909402" cy="2389605"/>
            <a:chOff x="-2" y="1378006"/>
            <a:chExt cx="11818802" cy="4779210"/>
          </a:xfrm>
        </p:grpSpPr>
        <p:sp>
          <p:nvSpPr>
            <p:cNvPr id="167" name="Google Shape;167;p1"/>
            <p:cNvSpPr txBox="1"/>
            <p:nvPr/>
          </p:nvSpPr>
          <p:spPr>
            <a:xfrm>
              <a:off x="0" y="1378006"/>
              <a:ext cx="11818800" cy="3940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a:solidFill>
                    <a:srgbClr val="E5E5E5"/>
                  </a:solidFill>
                  <a:latin typeface="Mulish"/>
                  <a:ea typeface="Mulish"/>
                  <a:cs typeface="Mulish"/>
                  <a:sym typeface="Mulish"/>
                </a:rPr>
                <a:t>Modeling Diversity-Validity Tradeoffs: A Comparison of Pareto- and Multi-Penalty Optimization</a:t>
              </a:r>
              <a:endParaRPr sz="3200">
                <a:solidFill>
                  <a:srgbClr val="E5E5E5"/>
                </a:solidFill>
                <a:latin typeface="Mulish"/>
                <a:ea typeface="Mulish"/>
                <a:cs typeface="Mulish"/>
                <a:sym typeface="Mulish"/>
              </a:endParaRPr>
            </a:p>
          </p:txBody>
        </p:sp>
        <p:sp>
          <p:nvSpPr>
            <p:cNvPr id="168" name="Google Shape;168;p1"/>
            <p:cNvSpPr txBox="1"/>
            <p:nvPr/>
          </p:nvSpPr>
          <p:spPr>
            <a:xfrm>
              <a:off x="-2" y="5726116"/>
              <a:ext cx="11818800" cy="431100"/>
            </a:xfrm>
            <a:prstGeom prst="rect">
              <a:avLst/>
            </a:prstGeom>
            <a:noFill/>
            <a:ln>
              <a:noFill/>
            </a:ln>
          </p:spPr>
          <p:txBody>
            <a:bodyPr spcFirstLastPara="1" wrap="square" lIns="0" tIns="0" rIns="0" bIns="0" anchor="t" anchorCtr="0">
              <a:spAutoFit/>
            </a:bodyPr>
            <a:lstStyle/>
            <a:p>
              <a:pPr marL="0" marR="0" lvl="0" indent="0" algn="l" rtl="0">
                <a:lnSpc>
                  <a:spcPct val="140036"/>
                </a:lnSpc>
                <a:spcBef>
                  <a:spcPts val="0"/>
                </a:spcBef>
                <a:spcAft>
                  <a:spcPts val="0"/>
                </a:spcAft>
                <a:buNone/>
              </a:pPr>
              <a:endParaRPr/>
            </a:p>
          </p:txBody>
        </p:sp>
      </p:grpSp>
      <p:grpSp>
        <p:nvGrpSpPr>
          <p:cNvPr id="169" name="Google Shape;169;p1"/>
          <p:cNvGrpSpPr/>
          <p:nvPr/>
        </p:nvGrpSpPr>
        <p:grpSpPr>
          <a:xfrm>
            <a:off x="5596800" y="5605117"/>
            <a:ext cx="5909074" cy="550008"/>
            <a:chOff x="-3" y="0"/>
            <a:chExt cx="10143300" cy="1100016"/>
          </a:xfrm>
        </p:grpSpPr>
        <p:sp>
          <p:nvSpPr>
            <p:cNvPr id="170" name="Google Shape;170;p1"/>
            <p:cNvSpPr txBox="1"/>
            <p:nvPr/>
          </p:nvSpPr>
          <p:spPr>
            <a:xfrm>
              <a:off x="-3" y="587016"/>
              <a:ext cx="10143300" cy="513000"/>
            </a:xfrm>
            <a:prstGeom prst="rect">
              <a:avLst/>
            </a:prstGeom>
            <a:noFill/>
            <a:ln>
              <a:noFill/>
            </a:ln>
          </p:spPr>
          <p:txBody>
            <a:bodyPr spcFirstLastPara="1" wrap="square" lIns="0" tIns="0" rIns="0" bIns="0" anchor="t" anchorCtr="0">
              <a:spAutoFit/>
            </a:bodyPr>
            <a:lstStyle/>
            <a:p>
              <a:pPr marL="0" marR="0" lvl="0" indent="0" algn="l" rtl="0">
                <a:lnSpc>
                  <a:spcPct val="140036"/>
                </a:lnSpc>
                <a:spcBef>
                  <a:spcPts val="0"/>
                </a:spcBef>
                <a:spcAft>
                  <a:spcPts val="0"/>
                </a:spcAft>
                <a:buNone/>
              </a:pPr>
              <a:r>
                <a:rPr lang="en-US" sz="1666">
                  <a:solidFill>
                    <a:srgbClr val="E5E5E5"/>
                  </a:solidFill>
                  <a:latin typeface="Literata"/>
                  <a:ea typeface="Literata"/>
                  <a:cs typeface="Literata"/>
                  <a:sym typeface="Literata"/>
                </a:rPr>
                <a:t>Hudson Pfister , Amanda Neuman, Tony Lam, Scott Morris</a:t>
              </a:r>
              <a:endParaRPr/>
            </a:p>
          </p:txBody>
        </p:sp>
        <p:sp>
          <p:nvSpPr>
            <p:cNvPr id="171" name="Google Shape;171;p1"/>
            <p:cNvSpPr txBox="1"/>
            <p:nvPr/>
          </p:nvSpPr>
          <p:spPr>
            <a:xfrm>
              <a:off x="0" y="0"/>
              <a:ext cx="6706548" cy="461664"/>
            </a:xfrm>
            <a:prstGeom prst="rect">
              <a:avLst/>
            </a:prstGeom>
            <a:noFill/>
            <a:ln>
              <a:noFill/>
            </a:ln>
          </p:spPr>
          <p:txBody>
            <a:bodyPr spcFirstLastPara="1" wrap="square" lIns="0" tIns="0" rIns="0" bIns="0" anchor="t" anchorCtr="0">
              <a:spAutoFit/>
            </a:bodyPr>
            <a:lstStyle/>
            <a:p>
              <a:pPr marL="0" marR="0" lvl="0" indent="0" algn="l" rtl="0">
                <a:lnSpc>
                  <a:spcPct val="120026"/>
                </a:lnSpc>
                <a:spcBef>
                  <a:spcPts val="0"/>
                </a:spcBef>
                <a:spcAft>
                  <a:spcPts val="0"/>
                </a:spcAft>
                <a:buNone/>
              </a:pPr>
              <a:r>
                <a:rPr lang="en-US" sz="1533" b="0" i="0" u="none" strike="noStrike" cap="none">
                  <a:solidFill>
                    <a:srgbClr val="C99932"/>
                  </a:solidFill>
                  <a:latin typeface="Literata"/>
                  <a:ea typeface="Literata"/>
                  <a:cs typeface="Literata"/>
                  <a:sym typeface="Literata"/>
                </a:rPr>
                <a:t>PRESENTED BY</a:t>
              </a:r>
              <a:endParaRPr/>
            </a:p>
          </p:txBody>
        </p:sp>
      </p:grpSp>
      <p:pic>
        <p:nvPicPr>
          <p:cNvPr id="172" name="Google Shape;172;p1" descr="Logo&#10;&#10;Description automatically generated"/>
          <p:cNvPicPr preferRelativeResize="0"/>
          <p:nvPr/>
        </p:nvPicPr>
        <p:blipFill rotWithShape="1">
          <a:blip r:embed="rId5">
            <a:alphaModFix/>
          </a:blip>
          <a:srcRect/>
          <a:stretch/>
        </p:blipFill>
        <p:spPr>
          <a:xfrm>
            <a:off x="5420429" y="27277"/>
            <a:ext cx="2574709" cy="1989548"/>
          </a:xfrm>
          <a:prstGeom prst="rect">
            <a:avLst/>
          </a:prstGeom>
          <a:noFill/>
          <a:ln>
            <a:noFill/>
          </a:ln>
        </p:spPr>
      </p:pic>
      <p:sp>
        <p:nvSpPr>
          <p:cNvPr id="173" name="Google Shape;173;p1"/>
          <p:cNvSpPr/>
          <p:nvPr/>
        </p:nvSpPr>
        <p:spPr>
          <a:xfrm>
            <a:off x="-1439567" y="-351692"/>
            <a:ext cx="6055794" cy="5245073"/>
          </a:xfrm>
          <a:custGeom>
            <a:avLst/>
            <a:gdLst/>
            <a:ahLst/>
            <a:cxnLst/>
            <a:rect l="l" t="t" r="r" b="b"/>
            <a:pathLst>
              <a:path w="7029450" h="6088380" extrusionOk="0">
                <a:moveTo>
                  <a:pt x="5271770" y="0"/>
                </a:moveTo>
                <a:lnTo>
                  <a:pt x="1757680" y="0"/>
                </a:lnTo>
                <a:lnTo>
                  <a:pt x="0" y="3044190"/>
                </a:lnTo>
                <a:lnTo>
                  <a:pt x="0" y="4330700"/>
                </a:lnTo>
                <a:cubicBezTo>
                  <a:pt x="0" y="5300980"/>
                  <a:pt x="787400" y="6088380"/>
                  <a:pt x="1757680" y="6088380"/>
                </a:cubicBezTo>
                <a:lnTo>
                  <a:pt x="1757680" y="6088380"/>
                </a:lnTo>
                <a:lnTo>
                  <a:pt x="5271770" y="6088380"/>
                </a:lnTo>
                <a:lnTo>
                  <a:pt x="7029450" y="3044190"/>
                </a:lnTo>
                <a:lnTo>
                  <a:pt x="7029450" y="1757680"/>
                </a:lnTo>
                <a:cubicBezTo>
                  <a:pt x="7029450" y="787400"/>
                  <a:pt x="6242050" y="0"/>
                  <a:pt x="5271770" y="0"/>
                </a:cubicBezTo>
                <a:lnTo>
                  <a:pt x="5271770" y="0"/>
                </a:lnTo>
                <a:close/>
              </a:path>
            </a:pathLst>
          </a:custGeom>
          <a:blipFill rotWithShape="1">
            <a:blip r:embed="rId6">
              <a:alphaModFix/>
            </a:blip>
            <a:stretch>
              <a:fillRect l="-16604" r="-1331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289560" y="1610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Purpose of Current Study</a:t>
            </a:r>
            <a:endParaRPr/>
          </a:p>
        </p:txBody>
      </p:sp>
      <p:sp>
        <p:nvSpPr>
          <p:cNvPr id="254" name="Google Shape;254;p5"/>
          <p:cNvSpPr txBox="1">
            <a:spLocks noGrp="1"/>
          </p:cNvSpPr>
          <p:nvPr>
            <p:ph type="body" idx="1"/>
          </p:nvPr>
        </p:nvSpPr>
        <p:spPr>
          <a:xfrm>
            <a:off x="691250" y="1601550"/>
            <a:ext cx="9928800" cy="4351200"/>
          </a:xfrm>
          <a:prstGeom prst="rect">
            <a:avLst/>
          </a:prstGeom>
          <a:noFill/>
          <a:ln>
            <a:noFill/>
          </a:ln>
        </p:spPr>
        <p:txBody>
          <a:bodyPr spcFirstLastPara="1" wrap="square" lIns="91425" tIns="45700" rIns="91425" bIns="45700" anchor="t" anchorCtr="0">
            <a:normAutofit/>
          </a:bodyPr>
          <a:lstStyle/>
          <a:p>
            <a:pPr marL="228600" lvl="0" indent="-190500" algn="l" rtl="0">
              <a:lnSpc>
                <a:spcPct val="150000"/>
              </a:lnSpc>
              <a:spcBef>
                <a:spcPts val="1000"/>
              </a:spcBef>
              <a:spcAft>
                <a:spcPts val="0"/>
              </a:spcAft>
              <a:buClr>
                <a:schemeClr val="dk1"/>
              </a:buClr>
              <a:buSzPts val="2400"/>
              <a:buChar char="•"/>
            </a:pPr>
            <a:r>
              <a:rPr lang="en-US" sz="2400" dirty="0">
                <a:latin typeface="Literata"/>
                <a:ea typeface="Literata"/>
                <a:cs typeface="Literata"/>
                <a:sym typeface="Literata"/>
              </a:rPr>
              <a:t>Look into alternative ways to decrease adverse impact while retaining validity</a:t>
            </a:r>
            <a:endParaRPr sz="2400" dirty="0">
              <a:latin typeface="Literata"/>
              <a:ea typeface="Literata"/>
              <a:cs typeface="Literata"/>
              <a:sym typeface="Literata"/>
            </a:endParaRPr>
          </a:p>
          <a:p>
            <a:pPr marL="228600" lvl="0" indent="0" algn="l" rtl="0">
              <a:lnSpc>
                <a:spcPct val="150000"/>
              </a:lnSpc>
              <a:spcBef>
                <a:spcPts val="1000"/>
              </a:spcBef>
              <a:spcAft>
                <a:spcPts val="0"/>
              </a:spcAft>
              <a:buNone/>
            </a:pPr>
            <a:endParaRPr sz="2400" dirty="0">
              <a:latin typeface="Literata"/>
              <a:ea typeface="Literata"/>
              <a:cs typeface="Literata"/>
              <a:sym typeface="Literata"/>
            </a:endParaRPr>
          </a:p>
          <a:p>
            <a:pPr marL="228600" lvl="0" indent="-190500" algn="l" rtl="0">
              <a:lnSpc>
                <a:spcPct val="150000"/>
              </a:lnSpc>
              <a:spcBef>
                <a:spcPts val="1000"/>
              </a:spcBef>
              <a:spcAft>
                <a:spcPts val="0"/>
              </a:spcAft>
              <a:buSzPts val="2400"/>
              <a:buFont typeface="Literata"/>
              <a:buChar char="•"/>
            </a:pPr>
            <a:r>
              <a:rPr lang="en-US" sz="2400" dirty="0">
                <a:latin typeface="Literata"/>
                <a:ea typeface="Literata"/>
                <a:cs typeface="Literata"/>
                <a:sym typeface="Literata"/>
              </a:rPr>
              <a:t>Compare and contrast pareto, unconstrained MPO, and positively constrained MPO methods</a:t>
            </a:r>
            <a:endParaRPr sz="2400" dirty="0">
              <a:latin typeface="Literata"/>
              <a:ea typeface="Literata"/>
              <a:cs typeface="Literata"/>
              <a:sym typeface="Literata"/>
            </a:endParaRPr>
          </a:p>
          <a:p>
            <a:pPr marL="0" lvl="0" indent="0" algn="l" rtl="0">
              <a:lnSpc>
                <a:spcPct val="90000"/>
              </a:lnSpc>
              <a:spcBef>
                <a:spcPts val="1000"/>
              </a:spcBef>
              <a:spcAft>
                <a:spcPts val="0"/>
              </a:spcAft>
              <a:buClr>
                <a:schemeClr val="dk1"/>
              </a:buClr>
              <a:buSzPts val="2800"/>
              <a:buNone/>
            </a:pPr>
            <a:endParaRPr dirty="0">
              <a:latin typeface="Literata"/>
              <a:ea typeface="Literata"/>
              <a:cs typeface="Literata"/>
              <a:sym typeface="Literata"/>
            </a:endParaRPr>
          </a:p>
        </p:txBody>
      </p:sp>
      <p:sp>
        <p:nvSpPr>
          <p:cNvPr id="255" name="Google Shape;255;p5"/>
          <p:cNvSpPr/>
          <p:nvPr/>
        </p:nvSpPr>
        <p:spPr>
          <a:xfrm>
            <a:off x="0" y="6516001"/>
            <a:ext cx="12192000" cy="875399"/>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56" name="Google Shape;256;p5"/>
          <p:cNvCxnSpPr/>
          <p:nvPr/>
        </p:nvCxnSpPr>
        <p:spPr>
          <a:xfrm>
            <a:off x="0" y="1386840"/>
            <a:ext cx="7513320" cy="0"/>
          </a:xfrm>
          <a:prstGeom prst="straightConnector1">
            <a:avLst/>
          </a:prstGeom>
          <a:noFill/>
          <a:ln w="19050" cap="flat" cmpd="sng">
            <a:solidFill>
              <a:srgbClr val="A11D22"/>
            </a:solidFill>
            <a:prstDash val="solid"/>
            <a:miter lim="800000"/>
            <a:headEnd type="none" w="sm" len="sm"/>
            <a:tailEnd type="none" w="sm" len="sm"/>
          </a:ln>
        </p:spPr>
      </p:cxnSp>
      <p:pic>
        <p:nvPicPr>
          <p:cNvPr id="257" name="Google Shape;257;p5" descr="Logo&#10;&#10;Description automatically generated"/>
          <p:cNvPicPr preferRelativeResize="0"/>
          <p:nvPr/>
        </p:nvPicPr>
        <p:blipFill rotWithShape="1">
          <a:blip r:embed="rId3">
            <a:alphaModFix/>
          </a:blip>
          <a:srcRect/>
          <a:stretch/>
        </p:blipFill>
        <p:spPr>
          <a:xfrm>
            <a:off x="9614868" y="5952885"/>
            <a:ext cx="2032347" cy="2993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11D22"/>
        </a:solidFill>
        <a:effectLst/>
      </p:bgPr>
    </p:bg>
    <p:spTree>
      <p:nvGrpSpPr>
        <p:cNvPr id="1" name="Shape 261"/>
        <p:cNvGrpSpPr/>
        <p:nvPr/>
      </p:nvGrpSpPr>
      <p:grpSpPr>
        <a:xfrm>
          <a:off x="0" y="0"/>
          <a:ext cx="0" cy="0"/>
          <a:chOff x="0" y="0"/>
          <a:chExt cx="0" cy="0"/>
        </a:xfrm>
      </p:grpSpPr>
      <p:sp>
        <p:nvSpPr>
          <p:cNvPr id="262" name="Google Shape;262;p6"/>
          <p:cNvSpPr txBox="1"/>
          <p:nvPr/>
        </p:nvSpPr>
        <p:spPr>
          <a:xfrm>
            <a:off x="974900" y="2123669"/>
            <a:ext cx="4953900"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3600"/>
              <a:buFont typeface="Mulish"/>
              <a:buNone/>
            </a:pPr>
            <a:r>
              <a:rPr lang="en-US" sz="3600" b="1">
                <a:solidFill>
                  <a:schemeClr val="lt1"/>
                </a:solidFill>
                <a:latin typeface="Mulish"/>
                <a:ea typeface="Mulish"/>
                <a:cs typeface="Mulish"/>
                <a:sym typeface="Mulish"/>
              </a:rPr>
              <a:t>Sample and Measures</a:t>
            </a:r>
            <a:endParaRPr sz="3600" b="1">
              <a:solidFill>
                <a:schemeClr val="lt1"/>
              </a:solidFill>
              <a:latin typeface="Mulish"/>
              <a:ea typeface="Mulish"/>
              <a:cs typeface="Mulish"/>
              <a:sym typeface="Mulish"/>
            </a:endParaRPr>
          </a:p>
        </p:txBody>
      </p:sp>
      <p:pic>
        <p:nvPicPr>
          <p:cNvPr id="263" name="Google Shape;263;p6" descr="Logo&#10;&#10;Description automatically generated"/>
          <p:cNvPicPr preferRelativeResize="0"/>
          <p:nvPr/>
        </p:nvPicPr>
        <p:blipFill rotWithShape="1">
          <a:blip r:embed="rId3">
            <a:alphaModFix/>
          </a:blip>
          <a:srcRect/>
          <a:stretch/>
        </p:blipFill>
        <p:spPr>
          <a:xfrm>
            <a:off x="881116" y="3221366"/>
            <a:ext cx="2295614" cy="1773884"/>
          </a:xfrm>
          <a:prstGeom prst="rect">
            <a:avLst/>
          </a:prstGeom>
          <a:noFill/>
          <a:ln>
            <a:noFill/>
          </a:ln>
        </p:spPr>
      </p:pic>
      <p:cxnSp>
        <p:nvCxnSpPr>
          <p:cNvPr id="264" name="Google Shape;264;p6"/>
          <p:cNvCxnSpPr/>
          <p:nvPr/>
        </p:nvCxnSpPr>
        <p:spPr>
          <a:xfrm>
            <a:off x="-2781760" y="3596640"/>
            <a:ext cx="751332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12f454f4e1_1_12"/>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Sample</a:t>
            </a:r>
            <a:endParaRPr/>
          </a:p>
        </p:txBody>
      </p:sp>
      <p:sp>
        <p:nvSpPr>
          <p:cNvPr id="271" name="Google Shape;271;g312f454f4e1_1_12"/>
          <p:cNvSpPr txBox="1">
            <a:spLocks noGrp="1"/>
          </p:cNvSpPr>
          <p:nvPr>
            <p:ph type="body" idx="1"/>
          </p:nvPr>
        </p:nvSpPr>
        <p:spPr>
          <a:xfrm>
            <a:off x="228600" y="1673225"/>
            <a:ext cx="10515600" cy="5679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None/>
            </a:pPr>
            <a:r>
              <a:rPr lang="en-US" b="1">
                <a:latin typeface="Literata"/>
                <a:ea typeface="Literata"/>
                <a:cs typeface="Literata"/>
                <a:sym typeface="Literata"/>
              </a:rPr>
              <a:t>480 Applicants from an Electrical Training Program </a:t>
            </a:r>
            <a:endParaRPr b="1"/>
          </a:p>
          <a:p>
            <a:pPr marL="971550" lvl="1" indent="-361950" algn="l" rtl="0">
              <a:lnSpc>
                <a:spcPct val="70000"/>
              </a:lnSpc>
              <a:spcBef>
                <a:spcPts val="500"/>
              </a:spcBef>
              <a:spcAft>
                <a:spcPts val="0"/>
              </a:spcAft>
              <a:buClr>
                <a:schemeClr val="dk1"/>
              </a:buClr>
              <a:buSzPts val="1680"/>
              <a:buFont typeface="Calibri"/>
              <a:buNone/>
            </a:pPr>
            <a:endParaRPr sz="1679">
              <a:latin typeface="Literata"/>
              <a:ea typeface="Literata"/>
              <a:cs typeface="Literata"/>
              <a:sym typeface="Literata"/>
            </a:endParaRPr>
          </a:p>
        </p:txBody>
      </p:sp>
      <p:sp>
        <p:nvSpPr>
          <p:cNvPr id="272" name="Google Shape;272;g312f454f4e1_1_12"/>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3" name="Google Shape;273;g312f454f4e1_1_12"/>
          <p:cNvCxnSpPr/>
          <p:nvPr/>
        </p:nvCxnSpPr>
        <p:spPr>
          <a:xfrm>
            <a:off x="0" y="1386840"/>
            <a:ext cx="8574600" cy="0"/>
          </a:xfrm>
          <a:prstGeom prst="straightConnector1">
            <a:avLst/>
          </a:prstGeom>
          <a:noFill/>
          <a:ln w="19050" cap="flat" cmpd="sng">
            <a:solidFill>
              <a:srgbClr val="A11D22"/>
            </a:solidFill>
            <a:prstDash val="solid"/>
            <a:miter lim="800000"/>
            <a:headEnd type="none" w="sm" len="sm"/>
            <a:tailEnd type="none" w="sm" len="sm"/>
          </a:ln>
        </p:spPr>
      </p:cxnSp>
      <p:pic>
        <p:nvPicPr>
          <p:cNvPr id="274" name="Google Shape;274;g312f454f4e1_1_12"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
        <p:nvSpPr>
          <p:cNvPr id="275" name="Google Shape;275;g312f454f4e1_1_12"/>
          <p:cNvSpPr txBox="1">
            <a:spLocks noGrp="1"/>
          </p:cNvSpPr>
          <p:nvPr>
            <p:ph type="body" idx="1"/>
          </p:nvPr>
        </p:nvSpPr>
        <p:spPr>
          <a:xfrm>
            <a:off x="762000" y="2206625"/>
            <a:ext cx="5181600" cy="4351200"/>
          </a:xfrm>
          <a:prstGeom prst="rect">
            <a:avLst/>
          </a:prstGeom>
        </p:spPr>
        <p:txBody>
          <a:bodyPr spcFirstLastPara="1" wrap="square" lIns="91425" tIns="45700" rIns="91425" bIns="45700" anchor="t" anchorCtr="0">
            <a:normAutofit/>
          </a:bodyPr>
          <a:lstStyle/>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White</a:t>
            </a:r>
            <a:r>
              <a:rPr lang="en-US" sz="1800">
                <a:latin typeface="Literata"/>
                <a:ea typeface="Literata"/>
                <a:cs typeface="Literata"/>
                <a:sym typeface="Literata"/>
              </a:rPr>
              <a:t> (55.4%, </a:t>
            </a:r>
            <a:r>
              <a:rPr lang="en-US" sz="1800" i="1">
                <a:latin typeface="Literata"/>
                <a:ea typeface="Literata"/>
                <a:cs typeface="Literata"/>
                <a:sym typeface="Literata"/>
              </a:rPr>
              <a:t>n</a:t>
            </a:r>
            <a:r>
              <a:rPr lang="en-US" sz="1800">
                <a:latin typeface="Literata"/>
                <a:ea typeface="Literata"/>
                <a:cs typeface="Literata"/>
                <a:sym typeface="Literata"/>
              </a:rPr>
              <a:t> = 266)</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Hispanic or Latino </a:t>
            </a:r>
            <a:r>
              <a:rPr lang="en-US" sz="1800">
                <a:latin typeface="Literata"/>
                <a:ea typeface="Literata"/>
                <a:cs typeface="Literata"/>
                <a:sym typeface="Literata"/>
              </a:rPr>
              <a:t>(31.3%, </a:t>
            </a:r>
            <a:r>
              <a:rPr lang="en-US" sz="1800" i="1">
                <a:latin typeface="Literata"/>
                <a:ea typeface="Literata"/>
                <a:cs typeface="Literata"/>
                <a:sym typeface="Literata"/>
              </a:rPr>
              <a:t>n</a:t>
            </a:r>
            <a:r>
              <a:rPr lang="en-US" sz="1800">
                <a:latin typeface="Literata"/>
                <a:ea typeface="Literata"/>
                <a:cs typeface="Literata"/>
                <a:sym typeface="Literata"/>
              </a:rPr>
              <a:t> = 150)</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Black or African American</a:t>
            </a:r>
            <a:r>
              <a:rPr lang="en-US" sz="1800">
                <a:latin typeface="Literata"/>
                <a:ea typeface="Literata"/>
                <a:cs typeface="Literata"/>
                <a:sym typeface="Literata"/>
              </a:rPr>
              <a:t> (7.9%, </a:t>
            </a:r>
            <a:r>
              <a:rPr lang="en-US" sz="1800" i="1">
                <a:latin typeface="Literata"/>
                <a:ea typeface="Literata"/>
                <a:cs typeface="Literata"/>
                <a:sym typeface="Literata"/>
              </a:rPr>
              <a:t>n</a:t>
            </a:r>
            <a:r>
              <a:rPr lang="en-US" sz="1800">
                <a:latin typeface="Literata"/>
                <a:ea typeface="Literata"/>
                <a:cs typeface="Literata"/>
                <a:sym typeface="Literata"/>
              </a:rPr>
              <a:t> = 38)</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Asian</a:t>
            </a:r>
            <a:r>
              <a:rPr lang="en-US" sz="1800">
                <a:latin typeface="Literata"/>
                <a:ea typeface="Literata"/>
                <a:cs typeface="Literata"/>
                <a:sym typeface="Literata"/>
              </a:rPr>
              <a:t> (2.7% ,</a:t>
            </a:r>
            <a:r>
              <a:rPr lang="en-US" sz="1800" i="1">
                <a:latin typeface="Literata"/>
                <a:ea typeface="Literata"/>
                <a:cs typeface="Literata"/>
                <a:sym typeface="Literata"/>
              </a:rPr>
              <a:t>n</a:t>
            </a:r>
            <a:r>
              <a:rPr lang="en-US" sz="1800">
                <a:latin typeface="Literata"/>
                <a:ea typeface="Literata"/>
                <a:cs typeface="Literata"/>
                <a:sym typeface="Literata"/>
              </a:rPr>
              <a:t> = 13) </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American Indian of Alaskan Native </a:t>
            </a:r>
            <a:r>
              <a:rPr lang="en-US" sz="1800">
                <a:latin typeface="Literata"/>
                <a:ea typeface="Literata"/>
                <a:cs typeface="Literata"/>
                <a:sym typeface="Literata"/>
              </a:rPr>
              <a:t>(0.4%, </a:t>
            </a:r>
            <a:r>
              <a:rPr lang="en-US" sz="1800" i="1">
                <a:latin typeface="Literata"/>
                <a:ea typeface="Literata"/>
                <a:cs typeface="Literata"/>
                <a:sym typeface="Literata"/>
              </a:rPr>
              <a:t>n</a:t>
            </a:r>
            <a:r>
              <a:rPr lang="en-US" sz="1800">
                <a:latin typeface="Literata"/>
                <a:ea typeface="Literata"/>
                <a:cs typeface="Literata"/>
                <a:sym typeface="Literata"/>
              </a:rPr>
              <a:t> = 2) </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Other </a:t>
            </a:r>
            <a:r>
              <a:rPr lang="en-US" sz="1800">
                <a:latin typeface="Literata"/>
                <a:ea typeface="Literata"/>
                <a:cs typeface="Literata"/>
                <a:sym typeface="Literata"/>
              </a:rPr>
              <a:t>(2.1%, </a:t>
            </a:r>
            <a:r>
              <a:rPr lang="en-US" sz="1800" i="1">
                <a:latin typeface="Literata"/>
                <a:ea typeface="Literata"/>
                <a:cs typeface="Literata"/>
                <a:sym typeface="Literata"/>
              </a:rPr>
              <a:t>n</a:t>
            </a:r>
            <a:r>
              <a:rPr lang="en-US" sz="1800">
                <a:latin typeface="Literata"/>
                <a:ea typeface="Literata"/>
                <a:cs typeface="Literata"/>
                <a:sym typeface="Literata"/>
              </a:rPr>
              <a:t> = 10) </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Did not answer </a:t>
            </a:r>
            <a:r>
              <a:rPr lang="en-US" sz="1800">
                <a:latin typeface="Literata"/>
                <a:ea typeface="Literata"/>
                <a:cs typeface="Literata"/>
                <a:sym typeface="Literata"/>
              </a:rPr>
              <a:t>(0.2%, </a:t>
            </a:r>
            <a:r>
              <a:rPr lang="en-US" sz="1800" i="1">
                <a:latin typeface="Literata"/>
                <a:ea typeface="Literata"/>
                <a:cs typeface="Literata"/>
                <a:sym typeface="Literata"/>
              </a:rPr>
              <a:t>n</a:t>
            </a:r>
            <a:r>
              <a:rPr lang="en-US" sz="1800">
                <a:latin typeface="Literata"/>
                <a:ea typeface="Literata"/>
                <a:cs typeface="Literata"/>
                <a:sym typeface="Literata"/>
              </a:rPr>
              <a:t> = 1) </a:t>
            </a:r>
            <a:endParaRPr sz="2900">
              <a:latin typeface="Literata"/>
              <a:ea typeface="Literata"/>
              <a:cs typeface="Literata"/>
              <a:sym typeface="Literata"/>
            </a:endParaRPr>
          </a:p>
        </p:txBody>
      </p:sp>
      <p:sp>
        <p:nvSpPr>
          <p:cNvPr id="276" name="Google Shape;276;g312f454f4e1_1_12"/>
          <p:cNvSpPr txBox="1">
            <a:spLocks noGrp="1"/>
          </p:cNvSpPr>
          <p:nvPr>
            <p:ph type="body" idx="4294967295"/>
          </p:nvPr>
        </p:nvSpPr>
        <p:spPr>
          <a:xfrm>
            <a:off x="6135875" y="2206625"/>
            <a:ext cx="5181600" cy="4351200"/>
          </a:xfrm>
          <a:prstGeom prst="rect">
            <a:avLst/>
          </a:prstGeom>
        </p:spPr>
        <p:txBody>
          <a:bodyPr spcFirstLastPara="1" wrap="square" lIns="91425" tIns="45700" rIns="91425" bIns="45700" anchor="t" anchorCtr="0">
            <a:normAutofit/>
          </a:bodyPr>
          <a:lstStyle/>
          <a:p>
            <a:pPr marL="228600" lvl="0" indent="-266700" algn="l" rtl="0">
              <a:lnSpc>
                <a:spcPct val="115000"/>
              </a:lnSpc>
              <a:spcBef>
                <a:spcPts val="0"/>
              </a:spcBef>
              <a:spcAft>
                <a:spcPts val="0"/>
              </a:spcAft>
              <a:buSzPts val="2400"/>
              <a:buFont typeface="Literata"/>
              <a:buChar char="•"/>
            </a:pPr>
            <a:r>
              <a:rPr lang="en-US" sz="1800">
                <a:latin typeface="Literata"/>
                <a:ea typeface="Literata"/>
                <a:cs typeface="Literata"/>
                <a:sym typeface="Literata"/>
              </a:rPr>
              <a:t>94.4% identified as </a:t>
            </a:r>
            <a:r>
              <a:rPr lang="en-US" sz="1800" b="1">
                <a:latin typeface="Literata"/>
                <a:ea typeface="Literata"/>
                <a:cs typeface="Literata"/>
                <a:sym typeface="Literata"/>
              </a:rPr>
              <a:t>male </a:t>
            </a:r>
            <a:r>
              <a:rPr lang="en-US" sz="1800">
                <a:latin typeface="Literata"/>
                <a:ea typeface="Literata"/>
                <a:cs typeface="Literata"/>
                <a:sym typeface="Literata"/>
              </a:rPr>
              <a:t>(</a:t>
            </a:r>
            <a:r>
              <a:rPr lang="en-US" sz="1800" i="1">
                <a:latin typeface="Literata"/>
                <a:ea typeface="Literata"/>
                <a:cs typeface="Literata"/>
                <a:sym typeface="Literata"/>
              </a:rPr>
              <a:t>n</a:t>
            </a:r>
            <a:r>
              <a:rPr lang="en-US" sz="1800">
                <a:latin typeface="Literata"/>
                <a:ea typeface="Literata"/>
                <a:cs typeface="Literata"/>
                <a:sym typeface="Literata"/>
              </a:rPr>
              <a:t> = 453)</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a:latin typeface="Literata"/>
                <a:ea typeface="Literata"/>
                <a:cs typeface="Literata"/>
                <a:sym typeface="Literata"/>
              </a:rPr>
              <a:t>4.6% identified as </a:t>
            </a:r>
            <a:r>
              <a:rPr lang="en-US" sz="1800" b="1">
                <a:latin typeface="Literata"/>
                <a:ea typeface="Literata"/>
                <a:cs typeface="Literata"/>
                <a:sym typeface="Literata"/>
              </a:rPr>
              <a:t>female</a:t>
            </a:r>
            <a:r>
              <a:rPr lang="en-US" sz="1800">
                <a:latin typeface="Literata"/>
                <a:ea typeface="Literata"/>
                <a:cs typeface="Literata"/>
                <a:sym typeface="Literata"/>
              </a:rPr>
              <a:t> (</a:t>
            </a:r>
            <a:r>
              <a:rPr lang="en-US" sz="1800" i="1">
                <a:latin typeface="Literata"/>
                <a:ea typeface="Literata"/>
                <a:cs typeface="Literata"/>
                <a:sym typeface="Literata"/>
              </a:rPr>
              <a:t>n</a:t>
            </a:r>
            <a:r>
              <a:rPr lang="en-US" sz="1800">
                <a:latin typeface="Literata"/>
                <a:ea typeface="Literata"/>
                <a:cs typeface="Literata"/>
                <a:sym typeface="Literata"/>
              </a:rPr>
              <a:t> = 22)</a:t>
            </a:r>
            <a:endParaRPr sz="1800">
              <a:latin typeface="Literata"/>
              <a:ea typeface="Literata"/>
              <a:cs typeface="Literata"/>
              <a:sym typeface="Literata"/>
            </a:endParaRPr>
          </a:p>
          <a:p>
            <a:pPr marL="228600" lvl="0" indent="-266700" algn="l" rtl="0">
              <a:lnSpc>
                <a:spcPct val="115000"/>
              </a:lnSpc>
              <a:spcBef>
                <a:spcPts val="0"/>
              </a:spcBef>
              <a:spcAft>
                <a:spcPts val="0"/>
              </a:spcAft>
              <a:buSzPts val="2400"/>
              <a:buFont typeface="Literata"/>
              <a:buChar char="•"/>
            </a:pPr>
            <a:r>
              <a:rPr lang="en-US" sz="1800">
                <a:latin typeface="Literata"/>
                <a:ea typeface="Literata"/>
                <a:cs typeface="Literata"/>
                <a:sym typeface="Literata"/>
              </a:rPr>
              <a:t>1.0% (</a:t>
            </a:r>
            <a:r>
              <a:rPr lang="en-US" sz="1800" i="1">
                <a:latin typeface="Literata"/>
                <a:ea typeface="Literata"/>
                <a:cs typeface="Literata"/>
                <a:sym typeface="Literata"/>
              </a:rPr>
              <a:t>n</a:t>
            </a:r>
            <a:r>
              <a:rPr lang="en-US" sz="1800">
                <a:latin typeface="Literata"/>
                <a:ea typeface="Literata"/>
                <a:cs typeface="Literata"/>
                <a:sym typeface="Literata"/>
              </a:rPr>
              <a:t> = 5) </a:t>
            </a:r>
            <a:r>
              <a:rPr lang="en-US" sz="1800" b="1">
                <a:latin typeface="Literata"/>
                <a:ea typeface="Literata"/>
                <a:cs typeface="Literata"/>
                <a:sym typeface="Literata"/>
              </a:rPr>
              <a:t>did not specify </a:t>
            </a:r>
            <a:r>
              <a:rPr lang="en-US" sz="1800">
                <a:latin typeface="Literata"/>
                <a:ea typeface="Literata"/>
                <a:cs typeface="Literata"/>
                <a:sym typeface="Literata"/>
              </a:rPr>
              <a:t>their gender</a:t>
            </a:r>
            <a:endParaRPr sz="1800">
              <a:latin typeface="Literata"/>
              <a:ea typeface="Literata"/>
              <a:cs typeface="Literata"/>
              <a:sym typeface="Literata"/>
            </a:endParaRPr>
          </a:p>
          <a:p>
            <a:pPr marL="228600" lvl="0" indent="-228600" algn="l" rtl="0">
              <a:lnSpc>
                <a:spcPct val="115000"/>
              </a:lnSpc>
              <a:spcBef>
                <a:spcPts val="0"/>
              </a:spcBef>
              <a:spcAft>
                <a:spcPts val="0"/>
              </a:spcAft>
              <a:buSzPts val="1800"/>
              <a:buFont typeface="Literata"/>
              <a:buChar char="•"/>
            </a:pPr>
            <a:endParaRPr sz="1800">
              <a:latin typeface="Literata"/>
              <a:ea typeface="Literata"/>
              <a:cs typeface="Literata"/>
              <a:sym typeface="Literata"/>
            </a:endParaRPr>
          </a:p>
        </p:txBody>
      </p:sp>
      <p:sp>
        <p:nvSpPr>
          <p:cNvPr id="277" name="Google Shape;277;g312f454f4e1_1_12"/>
          <p:cNvSpPr txBox="1"/>
          <p:nvPr/>
        </p:nvSpPr>
        <p:spPr>
          <a:xfrm>
            <a:off x="508375" y="5661825"/>
            <a:ext cx="8283300" cy="7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14a099977f_0_0"/>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Measures </a:t>
            </a:r>
            <a:endParaRPr/>
          </a:p>
        </p:txBody>
      </p:sp>
      <p:sp>
        <p:nvSpPr>
          <p:cNvPr id="284" name="Google Shape;284;g314a099977f_0_0"/>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85" name="Google Shape;285;g314a099977f_0_0"/>
          <p:cNvCxnSpPr/>
          <p:nvPr/>
        </p:nvCxnSpPr>
        <p:spPr>
          <a:xfrm>
            <a:off x="0" y="1386840"/>
            <a:ext cx="8574600" cy="0"/>
          </a:xfrm>
          <a:prstGeom prst="straightConnector1">
            <a:avLst/>
          </a:prstGeom>
          <a:noFill/>
          <a:ln w="19050" cap="flat" cmpd="sng">
            <a:solidFill>
              <a:srgbClr val="A11D22"/>
            </a:solidFill>
            <a:prstDash val="solid"/>
            <a:miter lim="800000"/>
            <a:headEnd type="none" w="sm" len="sm"/>
            <a:tailEnd type="none" w="sm" len="sm"/>
          </a:ln>
        </p:spPr>
      </p:cxnSp>
      <p:pic>
        <p:nvPicPr>
          <p:cNvPr id="286" name="Google Shape;286;g314a099977f_0_0"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
        <p:nvSpPr>
          <p:cNvPr id="287" name="Google Shape;287;g314a099977f_0_0"/>
          <p:cNvSpPr txBox="1">
            <a:spLocks noGrp="1"/>
          </p:cNvSpPr>
          <p:nvPr>
            <p:ph type="body" idx="1"/>
          </p:nvPr>
        </p:nvSpPr>
        <p:spPr>
          <a:xfrm>
            <a:off x="762000" y="1673225"/>
            <a:ext cx="5181600" cy="4351200"/>
          </a:xfrm>
          <a:prstGeom prst="rect">
            <a:avLst/>
          </a:prstGeom>
        </p:spPr>
        <p:txBody>
          <a:bodyPr spcFirstLastPara="1" wrap="square" lIns="91425" tIns="45700" rIns="91425" bIns="45700" anchor="t" anchorCtr="0">
            <a:normAutofit/>
          </a:bodyPr>
          <a:lstStyle/>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Cognitive Ability Tests: </a:t>
            </a:r>
            <a:endParaRPr sz="1800" b="1">
              <a:latin typeface="Literata"/>
              <a:ea typeface="Literata"/>
              <a:cs typeface="Literata"/>
              <a:sym typeface="Literata"/>
            </a:endParaRPr>
          </a:p>
          <a:p>
            <a:pPr marL="228600" lvl="0" indent="0" algn="l" rtl="0">
              <a:lnSpc>
                <a:spcPct val="115000"/>
              </a:lnSpc>
              <a:spcBef>
                <a:spcPts val="0"/>
              </a:spcBef>
              <a:spcAft>
                <a:spcPts val="0"/>
              </a:spcAft>
              <a:buNone/>
            </a:pP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Numerical Computation </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Numerical Reasoning </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Paper Folding (Visual-Spatial) </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Reading Comprehension</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Mechanical Reasoning </a:t>
            </a:r>
            <a:endParaRPr sz="1800">
              <a:latin typeface="Literata"/>
              <a:ea typeface="Literata"/>
              <a:cs typeface="Literata"/>
              <a:sym typeface="Literata"/>
            </a:endParaRPr>
          </a:p>
          <a:p>
            <a:pPr marL="685800" lvl="0" indent="0" algn="l" rtl="0">
              <a:lnSpc>
                <a:spcPct val="115000"/>
              </a:lnSpc>
              <a:spcBef>
                <a:spcPts val="0"/>
              </a:spcBef>
              <a:spcAft>
                <a:spcPts val="0"/>
              </a:spcAft>
              <a:buNone/>
            </a:pPr>
            <a:endParaRPr sz="1800">
              <a:latin typeface="Literata"/>
              <a:ea typeface="Literata"/>
              <a:cs typeface="Literata"/>
              <a:sym typeface="Literata"/>
            </a:endParaRPr>
          </a:p>
          <a:p>
            <a:pPr marL="228600" lvl="0" indent="-228600" algn="l" rtl="0">
              <a:lnSpc>
                <a:spcPct val="115000"/>
              </a:lnSpc>
              <a:spcBef>
                <a:spcPts val="0"/>
              </a:spcBef>
              <a:spcAft>
                <a:spcPts val="0"/>
              </a:spcAft>
              <a:buSzPts val="1800"/>
              <a:buFont typeface="Literata"/>
              <a:buChar char="•"/>
            </a:pPr>
            <a:r>
              <a:rPr lang="en-US" sz="1800" b="1">
                <a:latin typeface="Literata"/>
                <a:ea typeface="Literata"/>
                <a:cs typeface="Literata"/>
                <a:sym typeface="Literata"/>
              </a:rPr>
              <a:t>Biodata:</a:t>
            </a:r>
            <a:r>
              <a:rPr lang="en-US" sz="1800">
                <a:latin typeface="Literata"/>
                <a:ea typeface="Literata"/>
                <a:cs typeface="Literata"/>
                <a:sym typeface="Literata"/>
              </a:rPr>
              <a:t> Education</a:t>
            </a:r>
            <a:endParaRPr sz="1800">
              <a:latin typeface="Literata"/>
              <a:ea typeface="Literata"/>
              <a:cs typeface="Literata"/>
              <a:sym typeface="Literata"/>
            </a:endParaRPr>
          </a:p>
          <a:p>
            <a:pPr marL="228600" lvl="0" indent="0" algn="l" rtl="0">
              <a:lnSpc>
                <a:spcPct val="115000"/>
              </a:lnSpc>
              <a:spcBef>
                <a:spcPts val="0"/>
              </a:spcBef>
              <a:spcAft>
                <a:spcPts val="0"/>
              </a:spcAft>
              <a:buNone/>
            </a:pPr>
            <a:endParaRPr sz="1800">
              <a:latin typeface="Literata"/>
              <a:ea typeface="Literata"/>
              <a:cs typeface="Literata"/>
              <a:sym typeface="Literata"/>
            </a:endParaRPr>
          </a:p>
          <a:p>
            <a:pPr marL="228600" lvl="0" indent="-228600" algn="l" rtl="0">
              <a:lnSpc>
                <a:spcPct val="115000"/>
              </a:lnSpc>
              <a:spcBef>
                <a:spcPts val="0"/>
              </a:spcBef>
              <a:spcAft>
                <a:spcPts val="0"/>
              </a:spcAft>
              <a:buSzPts val="1800"/>
              <a:buFont typeface="Literata"/>
              <a:buChar char="•"/>
            </a:pPr>
            <a:r>
              <a:rPr lang="en-US" sz="1800" b="1">
                <a:latin typeface="Literata"/>
                <a:ea typeface="Literata"/>
                <a:cs typeface="Literata"/>
                <a:sym typeface="Literata"/>
              </a:rPr>
              <a:t>Criterion:</a:t>
            </a:r>
            <a:r>
              <a:rPr lang="en-US" sz="1800">
                <a:latin typeface="Literata"/>
                <a:ea typeface="Literata"/>
                <a:cs typeface="Literata"/>
                <a:sym typeface="Literata"/>
              </a:rPr>
              <a:t> Grade Data</a:t>
            </a:r>
            <a:endParaRPr sz="1800">
              <a:latin typeface="Literata"/>
              <a:ea typeface="Literata"/>
              <a:cs typeface="Literata"/>
              <a:sym typeface="Literata"/>
            </a:endParaRPr>
          </a:p>
          <a:p>
            <a:pPr marL="0" lvl="0" indent="0" algn="l" rtl="0">
              <a:lnSpc>
                <a:spcPct val="115000"/>
              </a:lnSpc>
              <a:spcBef>
                <a:spcPts val="0"/>
              </a:spcBef>
              <a:spcAft>
                <a:spcPts val="0"/>
              </a:spcAft>
              <a:buNone/>
            </a:pPr>
            <a:endParaRPr sz="1800">
              <a:latin typeface="Literata"/>
              <a:ea typeface="Literata"/>
              <a:cs typeface="Literata"/>
              <a:sym typeface="Literata"/>
            </a:endParaRPr>
          </a:p>
        </p:txBody>
      </p:sp>
      <p:sp>
        <p:nvSpPr>
          <p:cNvPr id="288" name="Google Shape;288;g314a099977f_0_0"/>
          <p:cNvSpPr txBox="1">
            <a:spLocks noGrp="1"/>
          </p:cNvSpPr>
          <p:nvPr>
            <p:ph type="body" idx="1"/>
          </p:nvPr>
        </p:nvSpPr>
        <p:spPr>
          <a:xfrm>
            <a:off x="5240650" y="1699625"/>
            <a:ext cx="5181600" cy="4351200"/>
          </a:xfrm>
          <a:prstGeom prst="rect">
            <a:avLst/>
          </a:prstGeom>
        </p:spPr>
        <p:txBody>
          <a:bodyPr spcFirstLastPara="1" wrap="square" lIns="91425" tIns="45700" rIns="91425" bIns="45700" anchor="t" anchorCtr="0">
            <a:normAutofit/>
          </a:bodyPr>
          <a:lstStyle/>
          <a:p>
            <a:pPr marL="228600" lvl="0" indent="-266700" algn="l" rtl="0">
              <a:lnSpc>
                <a:spcPct val="115000"/>
              </a:lnSpc>
              <a:spcBef>
                <a:spcPts val="0"/>
              </a:spcBef>
              <a:spcAft>
                <a:spcPts val="0"/>
              </a:spcAft>
              <a:buSzPts val="2400"/>
              <a:buFont typeface="Literata"/>
              <a:buChar char="•"/>
            </a:pPr>
            <a:r>
              <a:rPr lang="en-US" sz="1800" b="1">
                <a:latin typeface="Literata"/>
                <a:ea typeface="Literata"/>
                <a:cs typeface="Literata"/>
                <a:sym typeface="Literata"/>
              </a:rPr>
              <a:t>Personality: </a:t>
            </a:r>
            <a:endParaRPr sz="1800" b="1">
              <a:latin typeface="Literata"/>
              <a:ea typeface="Literata"/>
              <a:cs typeface="Literata"/>
              <a:sym typeface="Literata"/>
            </a:endParaRPr>
          </a:p>
          <a:p>
            <a:pPr marL="228600" lvl="0" indent="0" algn="l" rtl="0">
              <a:lnSpc>
                <a:spcPct val="115000"/>
              </a:lnSpc>
              <a:spcBef>
                <a:spcPts val="0"/>
              </a:spcBef>
              <a:spcAft>
                <a:spcPts val="0"/>
              </a:spcAft>
              <a:buNone/>
            </a:pP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Extraversion </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Agreeableness</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Conscientiousness</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Emotional Stability </a:t>
            </a:r>
            <a:endParaRPr sz="1800">
              <a:latin typeface="Literata"/>
              <a:ea typeface="Literata"/>
              <a:cs typeface="Literata"/>
              <a:sym typeface="Literata"/>
            </a:endParaRPr>
          </a:p>
          <a:p>
            <a:pPr marL="685800" lvl="1" indent="-228600" algn="l" rtl="0">
              <a:lnSpc>
                <a:spcPct val="115000"/>
              </a:lnSpc>
              <a:spcBef>
                <a:spcPts val="0"/>
              </a:spcBef>
              <a:spcAft>
                <a:spcPts val="0"/>
              </a:spcAft>
              <a:buSzPts val="1800"/>
              <a:buFont typeface="Literata"/>
              <a:buAutoNum type="arabicPeriod"/>
            </a:pPr>
            <a:r>
              <a:rPr lang="en-US" sz="1800">
                <a:latin typeface="Literata"/>
                <a:ea typeface="Literata"/>
                <a:cs typeface="Literata"/>
                <a:sym typeface="Literata"/>
              </a:rPr>
              <a:t>Openness </a:t>
            </a:r>
            <a:endParaRPr sz="1800">
              <a:latin typeface="Literata"/>
              <a:ea typeface="Literata"/>
              <a:cs typeface="Literata"/>
              <a:sym typeface="Literata"/>
            </a:endParaRPr>
          </a:p>
          <a:p>
            <a:pPr marL="685800" lvl="0" indent="0" algn="l" rtl="0">
              <a:lnSpc>
                <a:spcPct val="115000"/>
              </a:lnSpc>
              <a:spcBef>
                <a:spcPts val="0"/>
              </a:spcBef>
              <a:spcAft>
                <a:spcPts val="0"/>
              </a:spcAft>
              <a:buNone/>
            </a:pPr>
            <a:endParaRPr sz="1800">
              <a:latin typeface="Literata"/>
              <a:ea typeface="Literata"/>
              <a:cs typeface="Literata"/>
              <a:sym typeface="Literata"/>
            </a:endParaRPr>
          </a:p>
          <a:p>
            <a:pPr marL="228600" lvl="0" indent="0" algn="l" rtl="0">
              <a:lnSpc>
                <a:spcPct val="115000"/>
              </a:lnSpc>
              <a:spcBef>
                <a:spcPts val="0"/>
              </a:spcBef>
              <a:spcAft>
                <a:spcPts val="0"/>
              </a:spcAft>
              <a:buNone/>
            </a:pPr>
            <a:endParaRPr sz="1800">
              <a:latin typeface="Literata"/>
              <a:ea typeface="Literata"/>
              <a:cs typeface="Literata"/>
              <a:sym typeface="Literata"/>
            </a:endParaRPr>
          </a:p>
          <a:p>
            <a:pPr marL="0" lvl="0" indent="0" algn="l" rtl="0">
              <a:lnSpc>
                <a:spcPct val="115000"/>
              </a:lnSpc>
              <a:spcBef>
                <a:spcPts val="0"/>
              </a:spcBef>
              <a:spcAft>
                <a:spcPts val="0"/>
              </a:spcAft>
              <a:buNone/>
            </a:pPr>
            <a:endParaRPr sz="1800">
              <a:latin typeface="Literata"/>
              <a:ea typeface="Literata"/>
              <a:cs typeface="Literata"/>
              <a:sym typeface="Literat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7"/>
          <p:cNvSpPr txBox="1">
            <a:spLocks noGrp="1"/>
          </p:cNvSpPr>
          <p:nvPr>
            <p:ph type="title"/>
          </p:nvPr>
        </p:nvSpPr>
        <p:spPr>
          <a:xfrm>
            <a:off x="289560" y="1610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Predictor Descriptives</a:t>
            </a:r>
            <a:endParaRPr/>
          </a:p>
        </p:txBody>
      </p:sp>
      <p:sp>
        <p:nvSpPr>
          <p:cNvPr id="295" name="Google Shape;295;p7"/>
          <p:cNvSpPr txBox="1">
            <a:spLocks noGrp="1"/>
          </p:cNvSpPr>
          <p:nvPr>
            <p:ph type="body" idx="1"/>
          </p:nvPr>
        </p:nvSpPr>
        <p:spPr>
          <a:xfrm>
            <a:off x="190275" y="154405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a:p>
            <a:pPr marL="971550" lvl="1" indent="-361950" algn="l" rtl="0">
              <a:lnSpc>
                <a:spcPct val="90000"/>
              </a:lnSpc>
              <a:spcBef>
                <a:spcPts val="500"/>
              </a:spcBef>
              <a:spcAft>
                <a:spcPts val="0"/>
              </a:spcAft>
              <a:buClr>
                <a:schemeClr val="dk1"/>
              </a:buClr>
              <a:buSzPts val="2400"/>
              <a:buFont typeface="Calibri"/>
              <a:buNone/>
            </a:pPr>
            <a:endParaRPr>
              <a:latin typeface="Literata"/>
              <a:ea typeface="Literata"/>
              <a:cs typeface="Literata"/>
              <a:sym typeface="Literata"/>
            </a:endParaRPr>
          </a:p>
        </p:txBody>
      </p:sp>
      <p:sp>
        <p:nvSpPr>
          <p:cNvPr id="296" name="Google Shape;296;p7"/>
          <p:cNvSpPr/>
          <p:nvPr/>
        </p:nvSpPr>
        <p:spPr>
          <a:xfrm>
            <a:off x="0" y="6516001"/>
            <a:ext cx="12192000" cy="875399"/>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7" name="Google Shape;297;p7"/>
          <p:cNvCxnSpPr/>
          <p:nvPr/>
        </p:nvCxnSpPr>
        <p:spPr>
          <a:xfrm>
            <a:off x="0" y="1386840"/>
            <a:ext cx="8574657" cy="0"/>
          </a:xfrm>
          <a:prstGeom prst="straightConnector1">
            <a:avLst/>
          </a:prstGeom>
          <a:noFill/>
          <a:ln w="19050" cap="flat" cmpd="sng">
            <a:solidFill>
              <a:srgbClr val="A11D22"/>
            </a:solidFill>
            <a:prstDash val="solid"/>
            <a:miter lim="800000"/>
            <a:headEnd type="none" w="sm" len="sm"/>
            <a:tailEnd type="none" w="sm" len="sm"/>
          </a:ln>
        </p:spPr>
      </p:cxnSp>
      <p:pic>
        <p:nvPicPr>
          <p:cNvPr id="298" name="Google Shape;298;p7" descr="Logo&#10;&#10;Description automatically generated"/>
          <p:cNvPicPr preferRelativeResize="0"/>
          <p:nvPr/>
        </p:nvPicPr>
        <p:blipFill rotWithShape="1">
          <a:blip r:embed="rId3">
            <a:alphaModFix/>
          </a:blip>
          <a:srcRect/>
          <a:stretch/>
        </p:blipFill>
        <p:spPr>
          <a:xfrm>
            <a:off x="9614868" y="5952885"/>
            <a:ext cx="2032347" cy="299382"/>
          </a:xfrm>
          <a:prstGeom prst="rect">
            <a:avLst/>
          </a:prstGeom>
          <a:noFill/>
          <a:ln>
            <a:noFill/>
          </a:ln>
        </p:spPr>
      </p:pic>
      <p:pic>
        <p:nvPicPr>
          <p:cNvPr id="299" name="Google Shape;299;p7"/>
          <p:cNvPicPr preferRelativeResize="0"/>
          <p:nvPr/>
        </p:nvPicPr>
        <p:blipFill>
          <a:blip r:embed="rId4">
            <a:alphaModFix/>
          </a:blip>
          <a:stretch>
            <a:fillRect/>
          </a:stretch>
        </p:blipFill>
        <p:spPr>
          <a:xfrm>
            <a:off x="1275750" y="1959335"/>
            <a:ext cx="10067251" cy="35207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1249b747f3_0_125"/>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Pareto Analysis Steps</a:t>
            </a:r>
            <a:endParaRPr/>
          </a:p>
        </p:txBody>
      </p:sp>
      <p:sp>
        <p:nvSpPr>
          <p:cNvPr id="306" name="Google Shape;306;g31249b747f3_0_125"/>
          <p:cNvSpPr txBox="1">
            <a:spLocks noGrp="1"/>
          </p:cNvSpPr>
          <p:nvPr>
            <p:ph type="body" idx="1"/>
          </p:nvPr>
        </p:nvSpPr>
        <p:spPr>
          <a:xfrm>
            <a:off x="910700" y="1775825"/>
            <a:ext cx="10515600" cy="43512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50000"/>
              </a:lnSpc>
              <a:spcBef>
                <a:spcPts val="0"/>
              </a:spcBef>
              <a:spcAft>
                <a:spcPts val="0"/>
              </a:spcAft>
              <a:buSzPts val="2400"/>
              <a:buFont typeface="Literata"/>
              <a:buAutoNum type="arabicPeriod"/>
            </a:pPr>
            <a:r>
              <a:rPr lang="en-US" sz="2400">
                <a:latin typeface="Literata"/>
                <a:ea typeface="Literata"/>
                <a:cs typeface="Literata"/>
                <a:sym typeface="Literata"/>
              </a:rPr>
              <a:t>Train test split</a:t>
            </a:r>
            <a:endParaRPr sz="2400">
              <a:latin typeface="Literata"/>
              <a:ea typeface="Literata"/>
              <a:cs typeface="Literata"/>
              <a:sym typeface="Literata"/>
            </a:endParaRPr>
          </a:p>
          <a:p>
            <a:pPr marL="457200" lvl="0" indent="-381000" algn="l" rtl="0">
              <a:lnSpc>
                <a:spcPct val="150000"/>
              </a:lnSpc>
              <a:spcBef>
                <a:spcPts val="0"/>
              </a:spcBef>
              <a:spcAft>
                <a:spcPts val="0"/>
              </a:spcAft>
              <a:buSzPts val="2400"/>
              <a:buFont typeface="Literata"/>
              <a:buAutoNum type="arabicPeriod"/>
            </a:pPr>
            <a:r>
              <a:rPr lang="en-US" sz="2400">
                <a:latin typeface="Literata"/>
                <a:ea typeface="Literata"/>
                <a:cs typeface="Literata"/>
                <a:sym typeface="Literata"/>
              </a:rPr>
              <a:t>Compute validities, predictor correlations, and standardized mean differences with training sample</a:t>
            </a:r>
            <a:endParaRPr sz="2400">
              <a:latin typeface="Literata"/>
              <a:ea typeface="Literata"/>
              <a:cs typeface="Literata"/>
              <a:sym typeface="Literata"/>
            </a:endParaRPr>
          </a:p>
          <a:p>
            <a:pPr marL="457200" lvl="0" indent="-381000" algn="l" rtl="0">
              <a:lnSpc>
                <a:spcPct val="150000"/>
              </a:lnSpc>
              <a:spcBef>
                <a:spcPts val="0"/>
              </a:spcBef>
              <a:spcAft>
                <a:spcPts val="0"/>
              </a:spcAft>
              <a:buSzPts val="2400"/>
              <a:buFont typeface="Literata"/>
              <a:buAutoNum type="arabicPeriod"/>
            </a:pPr>
            <a:r>
              <a:rPr lang="en-US" sz="2400">
                <a:latin typeface="Literata"/>
                <a:ea typeface="Literata"/>
                <a:cs typeface="Literata"/>
                <a:sym typeface="Literata"/>
              </a:rPr>
              <a:t>Input into Chelsea Song’s ParetoR package</a:t>
            </a:r>
            <a:endParaRPr sz="2400">
              <a:latin typeface="Literata"/>
              <a:ea typeface="Literata"/>
              <a:cs typeface="Literata"/>
              <a:sym typeface="Literata"/>
            </a:endParaRPr>
          </a:p>
          <a:p>
            <a:pPr marL="457200" lvl="0" indent="-381000" algn="l" rtl="0">
              <a:lnSpc>
                <a:spcPct val="150000"/>
              </a:lnSpc>
              <a:spcBef>
                <a:spcPts val="0"/>
              </a:spcBef>
              <a:spcAft>
                <a:spcPts val="0"/>
              </a:spcAft>
              <a:buSzPts val="2400"/>
              <a:buFont typeface="Literata"/>
              <a:buAutoNum type="arabicPeriod"/>
            </a:pPr>
            <a:r>
              <a:rPr lang="en-US" sz="2400">
                <a:latin typeface="Literata"/>
                <a:ea typeface="Literata"/>
                <a:cs typeface="Literata"/>
                <a:sym typeface="Literata"/>
              </a:rPr>
              <a:t>Computed composite for each set of weights in test sample</a:t>
            </a:r>
            <a:endParaRPr sz="2400">
              <a:latin typeface="Literata"/>
              <a:ea typeface="Literata"/>
              <a:cs typeface="Literata"/>
              <a:sym typeface="Literata"/>
            </a:endParaRPr>
          </a:p>
          <a:p>
            <a:pPr marL="457200" lvl="0" indent="-381000" algn="l" rtl="0">
              <a:lnSpc>
                <a:spcPct val="150000"/>
              </a:lnSpc>
              <a:spcBef>
                <a:spcPts val="0"/>
              </a:spcBef>
              <a:spcAft>
                <a:spcPts val="0"/>
              </a:spcAft>
              <a:buSzPts val="2400"/>
              <a:buFont typeface="Literata"/>
              <a:buAutoNum type="arabicPeriod"/>
            </a:pPr>
            <a:r>
              <a:rPr lang="en-US" sz="2400">
                <a:latin typeface="Literata"/>
                <a:ea typeface="Literata"/>
                <a:cs typeface="Literata"/>
                <a:sym typeface="Literata"/>
              </a:rPr>
              <a:t>Computed validity and AIR for each composite</a:t>
            </a:r>
            <a:endParaRPr sz="2400">
              <a:latin typeface="Literata"/>
              <a:ea typeface="Literata"/>
              <a:cs typeface="Literata"/>
              <a:sym typeface="Literata"/>
            </a:endParaRPr>
          </a:p>
          <a:p>
            <a:pPr marL="457200" lvl="0" indent="0" algn="l" rtl="0">
              <a:lnSpc>
                <a:spcPct val="90000"/>
              </a:lnSpc>
              <a:spcBef>
                <a:spcPts val="0"/>
              </a:spcBef>
              <a:spcAft>
                <a:spcPts val="0"/>
              </a:spcAft>
              <a:buNone/>
            </a:pPr>
            <a:endParaRPr>
              <a:latin typeface="Literata"/>
              <a:ea typeface="Literata"/>
              <a:cs typeface="Literata"/>
              <a:sym typeface="Literata"/>
            </a:endParaRPr>
          </a:p>
          <a:p>
            <a:pPr marL="228600" lvl="0" indent="0" algn="l" rtl="0">
              <a:lnSpc>
                <a:spcPct val="90000"/>
              </a:lnSpc>
              <a:spcBef>
                <a:spcPts val="0"/>
              </a:spcBef>
              <a:spcAft>
                <a:spcPts val="0"/>
              </a:spcAft>
              <a:buNone/>
            </a:pPr>
            <a:endParaRPr>
              <a:latin typeface="Literata"/>
              <a:ea typeface="Literata"/>
              <a:cs typeface="Literata"/>
              <a:sym typeface="Literata"/>
            </a:endParaRPr>
          </a:p>
          <a:p>
            <a:pPr marL="971550" lvl="1" indent="-361950" algn="l" rtl="0">
              <a:lnSpc>
                <a:spcPct val="90000"/>
              </a:lnSpc>
              <a:spcBef>
                <a:spcPts val="500"/>
              </a:spcBef>
              <a:spcAft>
                <a:spcPts val="0"/>
              </a:spcAft>
              <a:buClr>
                <a:schemeClr val="dk1"/>
              </a:buClr>
              <a:buSzPts val="2400"/>
              <a:buFont typeface="Calibri"/>
              <a:buNone/>
            </a:pPr>
            <a:endParaRPr>
              <a:latin typeface="Literata"/>
              <a:ea typeface="Literata"/>
              <a:cs typeface="Literata"/>
              <a:sym typeface="Literata"/>
            </a:endParaRPr>
          </a:p>
        </p:txBody>
      </p:sp>
      <p:sp>
        <p:nvSpPr>
          <p:cNvPr id="307" name="Google Shape;307;g31249b747f3_0_125"/>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08" name="Google Shape;308;g31249b747f3_0_125"/>
          <p:cNvCxnSpPr/>
          <p:nvPr/>
        </p:nvCxnSpPr>
        <p:spPr>
          <a:xfrm>
            <a:off x="0" y="1386840"/>
            <a:ext cx="8574600" cy="0"/>
          </a:xfrm>
          <a:prstGeom prst="straightConnector1">
            <a:avLst/>
          </a:prstGeom>
          <a:noFill/>
          <a:ln w="19050" cap="flat" cmpd="sng">
            <a:solidFill>
              <a:srgbClr val="A11D22"/>
            </a:solidFill>
            <a:prstDash val="solid"/>
            <a:miter lim="800000"/>
            <a:headEnd type="none" w="sm" len="sm"/>
            <a:tailEnd type="none" w="sm" len="sm"/>
          </a:ln>
        </p:spPr>
      </p:cxnSp>
      <p:pic>
        <p:nvPicPr>
          <p:cNvPr id="309" name="Google Shape;309;g31249b747f3_0_125"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31249b747f3_0_135"/>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MPO Analysis Steps</a:t>
            </a:r>
            <a:endParaRPr/>
          </a:p>
        </p:txBody>
      </p:sp>
      <p:sp>
        <p:nvSpPr>
          <p:cNvPr id="316" name="Google Shape;316;g31249b747f3_0_135"/>
          <p:cNvSpPr txBox="1">
            <a:spLocks noGrp="1"/>
          </p:cNvSpPr>
          <p:nvPr>
            <p:ph type="body" idx="1"/>
          </p:nvPr>
        </p:nvSpPr>
        <p:spPr>
          <a:xfrm>
            <a:off x="419475" y="1601663"/>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a:latin typeface="Literata"/>
                <a:ea typeface="Literata"/>
                <a:cs typeface="Literata"/>
                <a:sym typeface="Literata"/>
              </a:rPr>
              <a:t>Unconstrained MPO</a:t>
            </a:r>
            <a:endParaRPr sz="2400">
              <a:latin typeface="Literata"/>
              <a:ea typeface="Literata"/>
              <a:cs typeface="Literata"/>
              <a:sym typeface="Literata"/>
            </a:endParaRPr>
          </a:p>
          <a:p>
            <a:pPr marL="0" lvl="0" indent="0" algn="l" rtl="0">
              <a:spcBef>
                <a:spcPts val="0"/>
              </a:spcBef>
              <a:spcAft>
                <a:spcPts val="0"/>
              </a:spcAft>
              <a:buNone/>
            </a:pPr>
            <a:endParaRPr sz="2400">
              <a:latin typeface="Literata"/>
              <a:ea typeface="Literata"/>
              <a:cs typeface="Literata"/>
              <a:sym typeface="Literata"/>
            </a:endParaRPr>
          </a:p>
          <a:p>
            <a:pPr marL="914400" marR="0" lvl="0" indent="-349250" algn="l" rtl="0">
              <a:lnSpc>
                <a:spcPct val="90000"/>
              </a:lnSpc>
              <a:spcBef>
                <a:spcPts val="0"/>
              </a:spcBef>
              <a:spcAft>
                <a:spcPts val="0"/>
              </a:spcAft>
              <a:buSzPts val="1900"/>
              <a:buFont typeface="Literata"/>
              <a:buAutoNum type="arabicPeriod"/>
            </a:pPr>
            <a:r>
              <a:rPr lang="en-US" sz="1900">
                <a:latin typeface="Literata"/>
                <a:ea typeface="Literata"/>
                <a:cs typeface="Literata"/>
                <a:sym typeface="Literata"/>
              </a:rPr>
              <a:t>Solve cost function at a range of beta values (0-100,000)</a:t>
            </a:r>
            <a:endParaRPr sz="1900">
              <a:latin typeface="Literata"/>
              <a:ea typeface="Literata"/>
              <a:cs typeface="Literata"/>
              <a:sym typeface="Literata"/>
            </a:endParaRPr>
          </a:p>
          <a:p>
            <a:pPr marL="914400" marR="0" lvl="0" indent="0" algn="l" rtl="0">
              <a:lnSpc>
                <a:spcPct val="90000"/>
              </a:lnSpc>
              <a:spcBef>
                <a:spcPts val="0"/>
              </a:spcBef>
              <a:spcAft>
                <a:spcPts val="0"/>
              </a:spcAft>
              <a:buNone/>
            </a:pPr>
            <a:endParaRPr sz="1900">
              <a:latin typeface="Literata"/>
              <a:ea typeface="Literata"/>
              <a:cs typeface="Literata"/>
              <a:sym typeface="Literata"/>
            </a:endParaRPr>
          </a:p>
          <a:p>
            <a:pPr marL="914400" lvl="0" indent="-349250" algn="l" rtl="0">
              <a:spcBef>
                <a:spcPts val="0"/>
              </a:spcBef>
              <a:spcAft>
                <a:spcPts val="0"/>
              </a:spcAft>
              <a:buSzPts val="1900"/>
              <a:buFont typeface="Literata"/>
              <a:buAutoNum type="arabicPeriod"/>
            </a:pPr>
            <a:r>
              <a:rPr lang="en-US" sz="1900">
                <a:latin typeface="Literata"/>
                <a:ea typeface="Literata"/>
                <a:cs typeface="Literata"/>
                <a:sym typeface="Literata"/>
              </a:rPr>
              <a:t>Obtained cross-validated validity and AIR of each composite</a:t>
            </a:r>
            <a:endParaRPr sz="1900">
              <a:latin typeface="Literata"/>
              <a:ea typeface="Literata"/>
              <a:cs typeface="Literata"/>
              <a:sym typeface="Literata"/>
            </a:endParaRPr>
          </a:p>
          <a:p>
            <a:pPr marL="1143000" lvl="2" indent="-234950" algn="l" rtl="0">
              <a:spcBef>
                <a:spcPts val="0"/>
              </a:spcBef>
              <a:spcAft>
                <a:spcPts val="0"/>
              </a:spcAft>
              <a:buSzPts val="1900"/>
              <a:buFont typeface="Literata"/>
              <a:buChar char="•"/>
            </a:pPr>
            <a:r>
              <a:rPr lang="en-US" sz="1900">
                <a:latin typeface="Literata"/>
                <a:ea typeface="Literata"/>
                <a:cs typeface="Literata"/>
                <a:sym typeface="Literata"/>
              </a:rPr>
              <a:t>Using Line Search Newton-Conjugate Gradient solver </a:t>
            </a:r>
            <a:endParaRPr sz="1900">
              <a:latin typeface="Literata"/>
              <a:ea typeface="Literata"/>
              <a:cs typeface="Literata"/>
              <a:sym typeface="Literata"/>
            </a:endParaRPr>
          </a:p>
          <a:p>
            <a:pPr marL="685800" lvl="0" indent="0" algn="l" rtl="0">
              <a:spcBef>
                <a:spcPts val="0"/>
              </a:spcBef>
              <a:spcAft>
                <a:spcPts val="0"/>
              </a:spcAft>
              <a:buNone/>
            </a:pPr>
            <a:endParaRPr sz="1900">
              <a:latin typeface="Literata"/>
              <a:ea typeface="Literata"/>
              <a:cs typeface="Literata"/>
              <a:sym typeface="Literata"/>
            </a:endParaRPr>
          </a:p>
          <a:p>
            <a:pPr marL="0" lvl="0" indent="0" algn="l" rtl="0">
              <a:spcBef>
                <a:spcPts val="0"/>
              </a:spcBef>
              <a:spcAft>
                <a:spcPts val="0"/>
              </a:spcAft>
              <a:buNone/>
            </a:pPr>
            <a:r>
              <a:rPr lang="en-US" sz="2400">
                <a:latin typeface="Literata"/>
                <a:ea typeface="Literata"/>
                <a:cs typeface="Literata"/>
                <a:sym typeface="Literata"/>
              </a:rPr>
              <a:t>Positively-Constrained MPO</a:t>
            </a:r>
            <a:endParaRPr sz="2400">
              <a:latin typeface="Literata"/>
              <a:ea typeface="Literata"/>
              <a:cs typeface="Literata"/>
              <a:sym typeface="Literata"/>
            </a:endParaRPr>
          </a:p>
          <a:p>
            <a:pPr marL="0" lvl="0" indent="0" algn="l" rtl="0">
              <a:spcBef>
                <a:spcPts val="0"/>
              </a:spcBef>
              <a:spcAft>
                <a:spcPts val="0"/>
              </a:spcAft>
              <a:buNone/>
            </a:pPr>
            <a:endParaRPr sz="2400">
              <a:latin typeface="Literata"/>
              <a:ea typeface="Literata"/>
              <a:cs typeface="Literata"/>
              <a:sym typeface="Literata"/>
            </a:endParaRPr>
          </a:p>
          <a:p>
            <a:pPr marL="914400" lvl="0" indent="-349250" algn="l" rtl="0">
              <a:spcBef>
                <a:spcPts val="0"/>
              </a:spcBef>
              <a:spcAft>
                <a:spcPts val="0"/>
              </a:spcAft>
              <a:buSzPts val="1900"/>
              <a:buFont typeface="Literata"/>
              <a:buAutoNum type="arabicPeriod"/>
            </a:pPr>
            <a:r>
              <a:rPr lang="en-US" sz="1900">
                <a:latin typeface="Literata"/>
                <a:ea typeface="Literata"/>
                <a:cs typeface="Literata"/>
                <a:sym typeface="Literata"/>
              </a:rPr>
              <a:t>Adapted Rottman et al. code to only allow positive predictor weights</a:t>
            </a:r>
            <a:endParaRPr sz="1900">
              <a:latin typeface="Literata"/>
              <a:ea typeface="Literata"/>
              <a:cs typeface="Literata"/>
              <a:sym typeface="Literata"/>
            </a:endParaRPr>
          </a:p>
          <a:p>
            <a:pPr marL="0" lvl="0" indent="0" algn="l" rtl="0">
              <a:lnSpc>
                <a:spcPct val="90000"/>
              </a:lnSpc>
              <a:spcBef>
                <a:spcPts val="0"/>
              </a:spcBef>
              <a:spcAft>
                <a:spcPts val="0"/>
              </a:spcAft>
              <a:buNone/>
            </a:pPr>
            <a:endParaRPr>
              <a:latin typeface="Literata"/>
              <a:ea typeface="Literata"/>
              <a:cs typeface="Literata"/>
              <a:sym typeface="Literata"/>
            </a:endParaRPr>
          </a:p>
          <a:p>
            <a:pPr marL="0" lvl="1" indent="0" algn="l" rtl="0">
              <a:lnSpc>
                <a:spcPct val="90000"/>
              </a:lnSpc>
              <a:spcBef>
                <a:spcPts val="500"/>
              </a:spcBef>
              <a:spcAft>
                <a:spcPts val="0"/>
              </a:spcAft>
              <a:buClr>
                <a:schemeClr val="dk1"/>
              </a:buClr>
              <a:buSzPts val="2400"/>
              <a:buFont typeface="Calibri"/>
              <a:buNone/>
            </a:pPr>
            <a:endParaRPr>
              <a:latin typeface="Literata"/>
              <a:ea typeface="Literata"/>
              <a:cs typeface="Literata"/>
              <a:sym typeface="Literata"/>
            </a:endParaRPr>
          </a:p>
        </p:txBody>
      </p:sp>
      <p:sp>
        <p:nvSpPr>
          <p:cNvPr id="317" name="Google Shape;317;g31249b747f3_0_135"/>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18" name="Google Shape;318;g31249b747f3_0_135"/>
          <p:cNvCxnSpPr/>
          <p:nvPr/>
        </p:nvCxnSpPr>
        <p:spPr>
          <a:xfrm>
            <a:off x="0" y="1386840"/>
            <a:ext cx="8574600" cy="0"/>
          </a:xfrm>
          <a:prstGeom prst="straightConnector1">
            <a:avLst/>
          </a:prstGeom>
          <a:noFill/>
          <a:ln w="19050" cap="flat" cmpd="sng">
            <a:solidFill>
              <a:srgbClr val="A11D22"/>
            </a:solidFill>
            <a:prstDash val="solid"/>
            <a:miter lim="800000"/>
            <a:headEnd type="none" w="sm" len="sm"/>
            <a:tailEnd type="none" w="sm" len="sm"/>
          </a:ln>
        </p:spPr>
      </p:cxnSp>
      <p:pic>
        <p:nvPicPr>
          <p:cNvPr id="319" name="Google Shape;319;g31249b747f3_0_135"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11D22"/>
        </a:solidFill>
        <a:effectLst/>
      </p:bgPr>
    </p:bg>
    <p:spTree>
      <p:nvGrpSpPr>
        <p:cNvPr id="1" name="Shape 323"/>
        <p:cNvGrpSpPr/>
        <p:nvPr/>
      </p:nvGrpSpPr>
      <p:grpSpPr>
        <a:xfrm>
          <a:off x="0" y="0"/>
          <a:ext cx="0" cy="0"/>
          <a:chOff x="0" y="0"/>
          <a:chExt cx="0" cy="0"/>
        </a:xfrm>
      </p:grpSpPr>
      <p:sp>
        <p:nvSpPr>
          <p:cNvPr id="324" name="Google Shape;324;p11"/>
          <p:cNvSpPr txBox="1"/>
          <p:nvPr/>
        </p:nvSpPr>
        <p:spPr>
          <a:xfrm>
            <a:off x="974900" y="2123669"/>
            <a:ext cx="495390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3600"/>
              <a:buFont typeface="Mulish"/>
              <a:buNone/>
            </a:pPr>
            <a:r>
              <a:rPr lang="en-US" sz="3600" b="1">
                <a:solidFill>
                  <a:schemeClr val="lt1"/>
                </a:solidFill>
                <a:latin typeface="Mulish"/>
                <a:ea typeface="Mulish"/>
                <a:cs typeface="Mulish"/>
                <a:sym typeface="Mulish"/>
              </a:rPr>
              <a:t>Results</a:t>
            </a:r>
            <a:endParaRPr sz="3600" b="1">
              <a:solidFill>
                <a:schemeClr val="lt1"/>
              </a:solidFill>
              <a:latin typeface="Mulish"/>
              <a:ea typeface="Mulish"/>
              <a:cs typeface="Mulish"/>
              <a:sym typeface="Mulish"/>
            </a:endParaRPr>
          </a:p>
        </p:txBody>
      </p:sp>
      <p:sp>
        <p:nvSpPr>
          <p:cNvPr id="325" name="Google Shape;325;p11"/>
          <p:cNvSpPr txBox="1"/>
          <p:nvPr/>
        </p:nvSpPr>
        <p:spPr>
          <a:xfrm>
            <a:off x="974900" y="2865304"/>
            <a:ext cx="5351100"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99932"/>
              </a:buClr>
              <a:buSzPts val="2400"/>
              <a:buFont typeface="Literata Medium"/>
              <a:buNone/>
            </a:pPr>
            <a:r>
              <a:rPr lang="en-US" sz="2400">
                <a:solidFill>
                  <a:srgbClr val="C99932"/>
                </a:solidFill>
                <a:latin typeface="Literata Medium"/>
                <a:ea typeface="Literata Medium"/>
                <a:cs typeface="Literata Medium"/>
                <a:sym typeface="Literata Medium"/>
              </a:rPr>
              <a:t>Pareto vs. MPO</a:t>
            </a:r>
            <a:endParaRPr sz="2400">
              <a:solidFill>
                <a:srgbClr val="C99932"/>
              </a:solidFill>
              <a:latin typeface="Literata Medium"/>
              <a:ea typeface="Literata Medium"/>
              <a:cs typeface="Literata Medium"/>
              <a:sym typeface="Literata Medium"/>
            </a:endParaRPr>
          </a:p>
        </p:txBody>
      </p:sp>
      <p:pic>
        <p:nvPicPr>
          <p:cNvPr id="326" name="Google Shape;326;p11" descr="Logo&#10;&#10;Description automatically generated"/>
          <p:cNvPicPr preferRelativeResize="0"/>
          <p:nvPr/>
        </p:nvPicPr>
        <p:blipFill rotWithShape="1">
          <a:blip r:embed="rId3">
            <a:alphaModFix/>
          </a:blip>
          <a:srcRect/>
          <a:stretch/>
        </p:blipFill>
        <p:spPr>
          <a:xfrm>
            <a:off x="881116" y="3221366"/>
            <a:ext cx="2295614" cy="1773884"/>
          </a:xfrm>
          <a:prstGeom prst="rect">
            <a:avLst/>
          </a:prstGeom>
          <a:noFill/>
          <a:ln>
            <a:noFill/>
          </a:ln>
        </p:spPr>
      </p:pic>
      <p:cxnSp>
        <p:nvCxnSpPr>
          <p:cNvPr id="327" name="Google Shape;327;p11"/>
          <p:cNvCxnSpPr/>
          <p:nvPr/>
        </p:nvCxnSpPr>
        <p:spPr>
          <a:xfrm>
            <a:off x="-2781760" y="3596640"/>
            <a:ext cx="751332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title"/>
          </p:nvPr>
        </p:nvSpPr>
        <p:spPr>
          <a:xfrm>
            <a:off x="296602" y="11017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21C23"/>
              </a:buClr>
              <a:buSzPts val="4400"/>
              <a:buFont typeface="Mulish"/>
              <a:buNone/>
            </a:pPr>
            <a:r>
              <a:rPr lang="en-US">
                <a:solidFill>
                  <a:srgbClr val="A21C23"/>
                </a:solidFill>
                <a:latin typeface="Mulish"/>
                <a:ea typeface="Mulish"/>
                <a:cs typeface="Mulish"/>
                <a:sym typeface="Mulish"/>
              </a:rPr>
              <a:t>Validity-Diversity Curves</a:t>
            </a:r>
            <a:endParaRPr/>
          </a:p>
        </p:txBody>
      </p:sp>
      <p:cxnSp>
        <p:nvCxnSpPr>
          <p:cNvPr id="334" name="Google Shape;334;p12"/>
          <p:cNvCxnSpPr/>
          <p:nvPr/>
        </p:nvCxnSpPr>
        <p:spPr>
          <a:xfrm>
            <a:off x="0" y="1214312"/>
            <a:ext cx="8126100" cy="0"/>
          </a:xfrm>
          <a:prstGeom prst="straightConnector1">
            <a:avLst/>
          </a:prstGeom>
          <a:noFill/>
          <a:ln w="19050" cap="flat" cmpd="sng">
            <a:solidFill>
              <a:srgbClr val="A11D22"/>
            </a:solidFill>
            <a:prstDash val="solid"/>
            <a:miter lim="800000"/>
            <a:headEnd type="none" w="sm" len="sm"/>
            <a:tailEnd type="none" w="sm" len="sm"/>
          </a:ln>
        </p:spPr>
      </p:cxnSp>
      <p:sp>
        <p:nvSpPr>
          <p:cNvPr id="335" name="Google Shape;335;p12"/>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6" name="Google Shape;336;p12"/>
          <p:cNvPicPr preferRelativeResize="0"/>
          <p:nvPr/>
        </p:nvPicPr>
        <p:blipFill>
          <a:blip r:embed="rId3">
            <a:alphaModFix/>
          </a:blip>
          <a:stretch>
            <a:fillRect/>
          </a:stretch>
        </p:blipFill>
        <p:spPr>
          <a:xfrm>
            <a:off x="2460750" y="1352963"/>
            <a:ext cx="7813693" cy="50559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17c22a10ad_0_0"/>
          <p:cNvSpPr txBox="1">
            <a:spLocks noGrp="1"/>
          </p:cNvSpPr>
          <p:nvPr>
            <p:ph type="title"/>
          </p:nvPr>
        </p:nvSpPr>
        <p:spPr>
          <a:xfrm>
            <a:off x="296602" y="11017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21C23"/>
              </a:buClr>
              <a:buSzPts val="4400"/>
              <a:buFont typeface="Mulish"/>
              <a:buNone/>
            </a:pPr>
            <a:r>
              <a:rPr lang="en-US" sz="4200">
                <a:solidFill>
                  <a:srgbClr val="A21C23"/>
                </a:solidFill>
                <a:latin typeface="Mulish"/>
                <a:ea typeface="Mulish"/>
                <a:cs typeface="Mulish"/>
                <a:sym typeface="Mulish"/>
              </a:rPr>
              <a:t>Examining Coefficients at r ≈ .45</a:t>
            </a:r>
            <a:endParaRPr sz="4200"/>
          </a:p>
        </p:txBody>
      </p:sp>
      <p:cxnSp>
        <p:nvCxnSpPr>
          <p:cNvPr id="343" name="Google Shape;343;g317c22a10ad_0_0"/>
          <p:cNvCxnSpPr/>
          <p:nvPr/>
        </p:nvCxnSpPr>
        <p:spPr>
          <a:xfrm>
            <a:off x="0" y="1214312"/>
            <a:ext cx="8126100" cy="0"/>
          </a:xfrm>
          <a:prstGeom prst="straightConnector1">
            <a:avLst/>
          </a:prstGeom>
          <a:noFill/>
          <a:ln w="19050" cap="flat" cmpd="sng">
            <a:solidFill>
              <a:srgbClr val="A11D22"/>
            </a:solidFill>
            <a:prstDash val="solid"/>
            <a:miter lim="800000"/>
            <a:headEnd type="none" w="sm" len="sm"/>
            <a:tailEnd type="none" w="sm" len="sm"/>
          </a:ln>
        </p:spPr>
      </p:cxnSp>
      <p:pic>
        <p:nvPicPr>
          <p:cNvPr id="344" name="Google Shape;344;g317c22a10ad_0_0"/>
          <p:cNvPicPr preferRelativeResize="0"/>
          <p:nvPr/>
        </p:nvPicPr>
        <p:blipFill>
          <a:blip r:embed="rId3">
            <a:alphaModFix/>
          </a:blip>
          <a:stretch>
            <a:fillRect/>
          </a:stretch>
        </p:blipFill>
        <p:spPr>
          <a:xfrm>
            <a:off x="1662925" y="1364849"/>
            <a:ext cx="8866150" cy="5317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12f454f4e1_0_0"/>
          <p:cNvSpPr txBox="1">
            <a:spLocks noGrp="1"/>
          </p:cNvSpPr>
          <p:nvPr>
            <p:ph type="title"/>
          </p:nvPr>
        </p:nvSpPr>
        <p:spPr>
          <a:xfrm>
            <a:off x="768933" y="716250"/>
            <a:ext cx="2640000" cy="111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A11D22"/>
              </a:buClr>
              <a:buSzPts val="4400"/>
              <a:buFont typeface="Mulish"/>
              <a:buNone/>
            </a:pPr>
            <a:r>
              <a:rPr lang="en-US" sz="4400">
                <a:solidFill>
                  <a:srgbClr val="A11D22"/>
                </a:solidFill>
                <a:latin typeface="Mulish"/>
                <a:ea typeface="Mulish"/>
                <a:cs typeface="Mulish"/>
                <a:sym typeface="Mulish"/>
              </a:rPr>
              <a:t>Agenda </a:t>
            </a:r>
            <a:endParaRPr/>
          </a:p>
        </p:txBody>
      </p:sp>
      <p:sp>
        <p:nvSpPr>
          <p:cNvPr id="179" name="Google Shape;179;g312f454f4e1_0_0"/>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g312f454f4e1_0_0"/>
          <p:cNvSpPr txBox="1"/>
          <p:nvPr/>
        </p:nvSpPr>
        <p:spPr>
          <a:xfrm>
            <a:off x="3596725" y="891750"/>
            <a:ext cx="8404800" cy="5074500"/>
          </a:xfrm>
          <a:prstGeom prst="rect">
            <a:avLst/>
          </a:prstGeom>
          <a:noFill/>
          <a:ln>
            <a:noFill/>
          </a:ln>
        </p:spPr>
        <p:txBody>
          <a:bodyPr spcFirstLastPara="1" wrap="square" lIns="91425" tIns="91425" rIns="91425" bIns="91425" anchor="t" anchorCtr="0">
            <a:noAutofit/>
          </a:bodyPr>
          <a:lstStyle/>
          <a:p>
            <a:pPr marL="457200" lvl="0" indent="-383095" algn="l" rtl="0">
              <a:lnSpc>
                <a:spcPct val="150000"/>
              </a:lnSpc>
              <a:spcBef>
                <a:spcPts val="0"/>
              </a:spcBef>
              <a:spcAft>
                <a:spcPts val="0"/>
              </a:spcAft>
              <a:buClr>
                <a:schemeClr val="dk1"/>
              </a:buClr>
              <a:buSzPts val="2433"/>
              <a:buFont typeface="Literata"/>
              <a:buAutoNum type="arabicPeriod"/>
            </a:pPr>
            <a:r>
              <a:rPr lang="en-US" sz="2433">
                <a:solidFill>
                  <a:schemeClr val="dk1"/>
                </a:solidFill>
                <a:latin typeface="Literata"/>
                <a:ea typeface="Literata"/>
                <a:cs typeface="Literata"/>
                <a:sym typeface="Literata"/>
              </a:rPr>
              <a:t>Diversity Validity Dilemma</a:t>
            </a:r>
            <a:endParaRPr sz="2433">
              <a:solidFill>
                <a:schemeClr val="dk1"/>
              </a:solidFill>
              <a:latin typeface="Literata"/>
              <a:ea typeface="Literata"/>
              <a:cs typeface="Literata"/>
              <a:sym typeface="Literata"/>
            </a:endParaRPr>
          </a:p>
          <a:p>
            <a:pPr marL="457200" lvl="0" indent="-383095" algn="l" rtl="0">
              <a:lnSpc>
                <a:spcPct val="150000"/>
              </a:lnSpc>
              <a:spcBef>
                <a:spcPts val="0"/>
              </a:spcBef>
              <a:spcAft>
                <a:spcPts val="0"/>
              </a:spcAft>
              <a:buClr>
                <a:schemeClr val="dk1"/>
              </a:buClr>
              <a:buSzPts val="2433"/>
              <a:buFont typeface="Literata"/>
              <a:buAutoNum type="arabicPeriod"/>
            </a:pPr>
            <a:r>
              <a:rPr lang="en-US" sz="2433">
                <a:solidFill>
                  <a:schemeClr val="dk1"/>
                </a:solidFill>
                <a:latin typeface="Literata"/>
                <a:ea typeface="Literata"/>
                <a:cs typeface="Literata"/>
                <a:sym typeface="Literata"/>
              </a:rPr>
              <a:t>Pareto Optimality and Multi-Penalty Optimization</a:t>
            </a:r>
            <a:endParaRPr sz="2433">
              <a:solidFill>
                <a:schemeClr val="dk1"/>
              </a:solidFill>
              <a:latin typeface="Literata"/>
              <a:ea typeface="Literata"/>
              <a:cs typeface="Literata"/>
              <a:sym typeface="Literata"/>
            </a:endParaRPr>
          </a:p>
          <a:p>
            <a:pPr marL="457200" lvl="0" indent="-383095" algn="l" rtl="0">
              <a:lnSpc>
                <a:spcPct val="150000"/>
              </a:lnSpc>
              <a:spcBef>
                <a:spcPts val="0"/>
              </a:spcBef>
              <a:spcAft>
                <a:spcPts val="0"/>
              </a:spcAft>
              <a:buClr>
                <a:schemeClr val="dk1"/>
              </a:buClr>
              <a:buSzPts val="2433"/>
              <a:buFont typeface="Literata"/>
              <a:buAutoNum type="arabicPeriod"/>
            </a:pPr>
            <a:r>
              <a:rPr lang="en-US" sz="2433">
                <a:solidFill>
                  <a:schemeClr val="dk1"/>
                </a:solidFill>
                <a:latin typeface="Literata"/>
                <a:ea typeface="Literata"/>
                <a:cs typeface="Literata"/>
                <a:sym typeface="Literata"/>
              </a:rPr>
              <a:t>Methods</a:t>
            </a:r>
            <a:endParaRPr sz="2433">
              <a:solidFill>
                <a:schemeClr val="dk1"/>
              </a:solidFill>
              <a:latin typeface="Literata"/>
              <a:ea typeface="Literata"/>
              <a:cs typeface="Literata"/>
              <a:sym typeface="Literata"/>
            </a:endParaRPr>
          </a:p>
          <a:p>
            <a:pPr marL="457200" lvl="0" indent="-383095" algn="l" rtl="0">
              <a:lnSpc>
                <a:spcPct val="150000"/>
              </a:lnSpc>
              <a:spcBef>
                <a:spcPts val="0"/>
              </a:spcBef>
              <a:spcAft>
                <a:spcPts val="0"/>
              </a:spcAft>
              <a:buClr>
                <a:schemeClr val="dk1"/>
              </a:buClr>
              <a:buSzPts val="2433"/>
              <a:buFont typeface="Literata"/>
              <a:buAutoNum type="arabicPeriod"/>
            </a:pPr>
            <a:r>
              <a:rPr lang="en-US" sz="2433">
                <a:solidFill>
                  <a:schemeClr val="dk1"/>
                </a:solidFill>
                <a:latin typeface="Literata"/>
                <a:ea typeface="Literata"/>
                <a:cs typeface="Literata"/>
                <a:sym typeface="Literata"/>
              </a:rPr>
              <a:t>Results and Conclusions</a:t>
            </a:r>
            <a:endParaRPr sz="2433">
              <a:solidFill>
                <a:schemeClr val="dk1"/>
              </a:solidFill>
              <a:latin typeface="Literata"/>
              <a:ea typeface="Literata"/>
              <a:cs typeface="Literata"/>
              <a:sym typeface="Literata"/>
            </a:endParaRPr>
          </a:p>
          <a:p>
            <a:pPr marL="0" lvl="0" indent="0" algn="l" rtl="0">
              <a:spcBef>
                <a:spcPts val="0"/>
              </a:spcBef>
              <a:spcAft>
                <a:spcPts val="0"/>
              </a:spcAft>
              <a:buNone/>
            </a:pPr>
            <a:endParaRPr sz="2133">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11D22"/>
        </a:solidFill>
        <a:effectLst/>
      </p:bgPr>
    </p:bg>
    <p:spTree>
      <p:nvGrpSpPr>
        <p:cNvPr id="1" name="Shape 348"/>
        <p:cNvGrpSpPr/>
        <p:nvPr/>
      </p:nvGrpSpPr>
      <p:grpSpPr>
        <a:xfrm>
          <a:off x="0" y="0"/>
          <a:ext cx="0" cy="0"/>
          <a:chOff x="0" y="0"/>
          <a:chExt cx="0" cy="0"/>
        </a:xfrm>
      </p:grpSpPr>
      <p:sp>
        <p:nvSpPr>
          <p:cNvPr id="349" name="Google Shape;349;p14"/>
          <p:cNvSpPr txBox="1"/>
          <p:nvPr/>
        </p:nvSpPr>
        <p:spPr>
          <a:xfrm>
            <a:off x="974900" y="1569671"/>
            <a:ext cx="4953900"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3600"/>
              <a:buFont typeface="Mulish"/>
              <a:buNone/>
            </a:pPr>
            <a:r>
              <a:rPr lang="en-US" sz="3600" b="1">
                <a:solidFill>
                  <a:schemeClr val="lt1"/>
                </a:solidFill>
                <a:latin typeface="Mulish"/>
                <a:ea typeface="Mulish"/>
                <a:cs typeface="Mulish"/>
                <a:sym typeface="Mulish"/>
              </a:rPr>
              <a:t>Conclusions &amp; Discussion</a:t>
            </a:r>
            <a:endParaRPr sz="3600" b="1">
              <a:solidFill>
                <a:schemeClr val="lt1"/>
              </a:solidFill>
              <a:latin typeface="Mulish"/>
              <a:ea typeface="Mulish"/>
              <a:cs typeface="Mulish"/>
              <a:sym typeface="Mulish"/>
            </a:endParaRPr>
          </a:p>
        </p:txBody>
      </p:sp>
      <p:sp>
        <p:nvSpPr>
          <p:cNvPr id="350" name="Google Shape;350;p14"/>
          <p:cNvSpPr txBox="1"/>
          <p:nvPr/>
        </p:nvSpPr>
        <p:spPr>
          <a:xfrm>
            <a:off x="974900" y="2865304"/>
            <a:ext cx="6305700" cy="369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99932"/>
              </a:buClr>
              <a:buSzPts val="2400"/>
              <a:buFont typeface="Literata Medium"/>
              <a:buNone/>
            </a:pPr>
            <a:r>
              <a:rPr lang="en-US" sz="2400">
                <a:solidFill>
                  <a:srgbClr val="C99932"/>
                </a:solidFill>
                <a:latin typeface="Literata Medium"/>
                <a:ea typeface="Literata Medium"/>
                <a:cs typeface="Literata Medium"/>
                <a:sym typeface="Literata Medium"/>
              </a:rPr>
              <a:t>Pareto-Optimality vs. MPO</a:t>
            </a:r>
            <a:endParaRPr/>
          </a:p>
        </p:txBody>
      </p:sp>
      <p:pic>
        <p:nvPicPr>
          <p:cNvPr id="351" name="Google Shape;351;p14" descr="Logo&#10;&#10;Description automatically generated"/>
          <p:cNvPicPr preferRelativeResize="0"/>
          <p:nvPr/>
        </p:nvPicPr>
        <p:blipFill rotWithShape="1">
          <a:blip r:embed="rId3">
            <a:alphaModFix/>
          </a:blip>
          <a:srcRect/>
          <a:stretch/>
        </p:blipFill>
        <p:spPr>
          <a:xfrm>
            <a:off x="881116" y="3221366"/>
            <a:ext cx="2295614" cy="1773884"/>
          </a:xfrm>
          <a:prstGeom prst="rect">
            <a:avLst/>
          </a:prstGeom>
          <a:noFill/>
          <a:ln>
            <a:noFill/>
          </a:ln>
        </p:spPr>
      </p:pic>
      <p:cxnSp>
        <p:nvCxnSpPr>
          <p:cNvPr id="352" name="Google Shape;352;p14"/>
          <p:cNvCxnSpPr/>
          <p:nvPr/>
        </p:nvCxnSpPr>
        <p:spPr>
          <a:xfrm>
            <a:off x="-2781760" y="3596640"/>
            <a:ext cx="751332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31249b747f3_0_150"/>
          <p:cNvSpPr txBox="1">
            <a:spLocks noGrp="1"/>
          </p:cNvSpPr>
          <p:nvPr>
            <p:ph type="title"/>
          </p:nvPr>
        </p:nvSpPr>
        <p:spPr>
          <a:xfrm>
            <a:off x="591783" y="2294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Conclusions &amp; Discussion</a:t>
            </a:r>
            <a:endParaRPr/>
          </a:p>
        </p:txBody>
      </p:sp>
      <p:sp>
        <p:nvSpPr>
          <p:cNvPr id="359" name="Google Shape;359;g31249b747f3_0_150"/>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g31249b747f3_0_150"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
        <p:nvSpPr>
          <p:cNvPr id="361" name="Google Shape;361;g31249b747f3_0_150"/>
          <p:cNvSpPr txBox="1"/>
          <p:nvPr/>
        </p:nvSpPr>
        <p:spPr>
          <a:xfrm>
            <a:off x="640850" y="1383200"/>
            <a:ext cx="10917600" cy="4407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Literata"/>
              <a:buChar char="●"/>
            </a:pPr>
            <a:r>
              <a:rPr lang="en-US" sz="2400" dirty="0">
                <a:solidFill>
                  <a:schemeClr val="dk1"/>
                </a:solidFill>
                <a:latin typeface="Literata"/>
                <a:ea typeface="Literata"/>
                <a:cs typeface="Literata"/>
                <a:sym typeface="Literata"/>
              </a:rPr>
              <a:t>Unconstrained performed the best</a:t>
            </a:r>
            <a:endParaRPr sz="2400" dirty="0">
              <a:solidFill>
                <a:schemeClr val="dk1"/>
              </a:solidFill>
              <a:latin typeface="Literata"/>
              <a:ea typeface="Literata"/>
              <a:cs typeface="Literata"/>
              <a:sym typeface="Literata"/>
            </a:endParaRPr>
          </a:p>
          <a:p>
            <a:pPr marL="457200" lvl="0" indent="0" algn="l" rtl="0">
              <a:spcBef>
                <a:spcPts val="0"/>
              </a:spcBef>
              <a:spcAft>
                <a:spcPts val="0"/>
              </a:spcAft>
              <a:buNone/>
            </a:pPr>
            <a:endParaRPr sz="2400" dirty="0">
              <a:solidFill>
                <a:schemeClr val="dk1"/>
              </a:solidFill>
              <a:latin typeface="Literata"/>
              <a:ea typeface="Literata"/>
              <a:cs typeface="Literata"/>
              <a:sym typeface="Literata"/>
            </a:endParaRPr>
          </a:p>
          <a:p>
            <a:pPr marL="457200" lvl="0" indent="-381000" algn="l" rtl="0">
              <a:spcBef>
                <a:spcPts val="0"/>
              </a:spcBef>
              <a:spcAft>
                <a:spcPts val="0"/>
              </a:spcAft>
              <a:buClr>
                <a:schemeClr val="dk1"/>
              </a:buClr>
              <a:buSzPts val="2400"/>
              <a:buFont typeface="Literata"/>
              <a:buChar char="●"/>
            </a:pPr>
            <a:r>
              <a:rPr lang="en-US" sz="2400" dirty="0">
                <a:solidFill>
                  <a:schemeClr val="dk1"/>
                </a:solidFill>
                <a:latin typeface="Literata"/>
                <a:ea typeface="Literata"/>
                <a:cs typeface="Literata"/>
                <a:sym typeface="Literata"/>
              </a:rPr>
              <a:t>Similar performance for positive-constrained and pareto</a:t>
            </a:r>
            <a:endParaRPr sz="2400" dirty="0">
              <a:solidFill>
                <a:schemeClr val="dk1"/>
              </a:solidFill>
              <a:latin typeface="Literata"/>
              <a:ea typeface="Literata"/>
              <a:cs typeface="Literata"/>
              <a:sym typeface="Literata"/>
            </a:endParaRPr>
          </a:p>
          <a:p>
            <a:pPr marL="457200" lvl="0" indent="0" algn="l" rtl="0">
              <a:spcBef>
                <a:spcPts val="0"/>
              </a:spcBef>
              <a:spcAft>
                <a:spcPts val="0"/>
              </a:spcAft>
              <a:buNone/>
            </a:pPr>
            <a:endParaRPr sz="2400" dirty="0">
              <a:solidFill>
                <a:schemeClr val="dk1"/>
              </a:solidFill>
              <a:latin typeface="Literata"/>
              <a:ea typeface="Literata"/>
              <a:cs typeface="Literata"/>
              <a:sym typeface="Literata"/>
            </a:endParaRPr>
          </a:p>
          <a:p>
            <a:pPr marL="457200" lvl="0" indent="-381000" algn="l" rtl="0">
              <a:spcBef>
                <a:spcPts val="0"/>
              </a:spcBef>
              <a:spcAft>
                <a:spcPts val="0"/>
              </a:spcAft>
              <a:buClr>
                <a:schemeClr val="dk1"/>
              </a:buClr>
              <a:buSzPts val="2400"/>
              <a:buFont typeface="Literata"/>
              <a:buChar char="●"/>
            </a:pPr>
            <a:r>
              <a:rPr lang="en-US" sz="2400" dirty="0">
                <a:solidFill>
                  <a:schemeClr val="dk1"/>
                </a:solidFill>
                <a:latin typeface="Literata"/>
                <a:ea typeface="Literata"/>
                <a:cs typeface="Literata"/>
                <a:sym typeface="Literata"/>
              </a:rPr>
              <a:t>Negative coefficient issue</a:t>
            </a:r>
            <a:endParaRPr sz="2400" dirty="0">
              <a:solidFill>
                <a:schemeClr val="dk1"/>
              </a:solidFill>
              <a:latin typeface="Literata"/>
              <a:ea typeface="Literata"/>
              <a:cs typeface="Literata"/>
              <a:sym typeface="Literata"/>
            </a:endParaRPr>
          </a:p>
          <a:p>
            <a:pPr marL="457200" lvl="0" indent="0" algn="l" rtl="0">
              <a:spcBef>
                <a:spcPts val="0"/>
              </a:spcBef>
              <a:spcAft>
                <a:spcPts val="0"/>
              </a:spcAft>
              <a:buNone/>
            </a:pPr>
            <a:endParaRPr sz="2400" dirty="0">
              <a:solidFill>
                <a:schemeClr val="dk1"/>
              </a:solidFill>
              <a:latin typeface="Literata"/>
              <a:ea typeface="Literata"/>
              <a:cs typeface="Literata"/>
              <a:sym typeface="Literata"/>
            </a:endParaRPr>
          </a:p>
          <a:p>
            <a:pPr marL="457200" lvl="0" indent="-381000" algn="l" rtl="0">
              <a:spcBef>
                <a:spcPts val="0"/>
              </a:spcBef>
              <a:spcAft>
                <a:spcPts val="0"/>
              </a:spcAft>
              <a:buClr>
                <a:schemeClr val="dk1"/>
              </a:buClr>
              <a:buSzPts val="2400"/>
              <a:buFont typeface="Literata"/>
              <a:buChar char="●"/>
            </a:pPr>
            <a:r>
              <a:rPr lang="en-US" sz="2400" dirty="0">
                <a:solidFill>
                  <a:schemeClr val="dk1"/>
                </a:solidFill>
                <a:latin typeface="Literata"/>
                <a:ea typeface="Literata"/>
                <a:cs typeface="Literata"/>
                <a:sym typeface="Literata"/>
              </a:rPr>
              <a:t>Recommend pareto or constrained methods</a:t>
            </a:r>
            <a:endParaRPr sz="2400" dirty="0">
              <a:solidFill>
                <a:schemeClr val="dk1"/>
              </a:solidFill>
              <a:latin typeface="Literata"/>
              <a:ea typeface="Literata"/>
              <a:cs typeface="Literata"/>
              <a:sym typeface="Literata"/>
            </a:endParaRPr>
          </a:p>
          <a:p>
            <a:pPr marL="457200" lvl="0" indent="0" algn="l" rtl="0">
              <a:spcBef>
                <a:spcPts val="0"/>
              </a:spcBef>
              <a:spcAft>
                <a:spcPts val="0"/>
              </a:spcAft>
              <a:buNone/>
            </a:pPr>
            <a:endParaRPr sz="2400" dirty="0">
              <a:solidFill>
                <a:schemeClr val="dk1"/>
              </a:solidFill>
              <a:latin typeface="Literata"/>
              <a:ea typeface="Literata"/>
              <a:cs typeface="Literata"/>
              <a:sym typeface="Literata"/>
            </a:endParaRPr>
          </a:p>
          <a:p>
            <a:pPr marL="457200" lvl="0" indent="-381000" algn="l" rtl="0">
              <a:spcBef>
                <a:spcPts val="0"/>
              </a:spcBef>
              <a:spcAft>
                <a:spcPts val="0"/>
              </a:spcAft>
              <a:buClr>
                <a:schemeClr val="dk1"/>
              </a:buClr>
              <a:buSzPts val="2400"/>
              <a:buFont typeface="Literata"/>
              <a:buChar char="●"/>
            </a:pPr>
            <a:r>
              <a:rPr lang="en-US" sz="2400" dirty="0">
                <a:solidFill>
                  <a:schemeClr val="dk1"/>
                </a:solidFill>
                <a:latin typeface="Literata"/>
                <a:ea typeface="Literata"/>
                <a:cs typeface="Literata"/>
                <a:sym typeface="Literata"/>
              </a:rPr>
              <a:t>How should we evaluate and manage negative predictor weights across different contexts?</a:t>
            </a:r>
            <a:endParaRPr sz="2400" dirty="0">
              <a:solidFill>
                <a:schemeClr val="dk1"/>
              </a:solidFill>
              <a:latin typeface="Literata"/>
              <a:ea typeface="Literata"/>
              <a:cs typeface="Literata"/>
              <a:sym typeface="Literata"/>
            </a:endParaRPr>
          </a:p>
          <a:p>
            <a:pPr marL="45720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11D22"/>
        </a:solidFill>
        <a:effectLst/>
      </p:bgPr>
    </p:bg>
    <p:spTree>
      <p:nvGrpSpPr>
        <p:cNvPr id="1" name="Shape 366"/>
        <p:cNvGrpSpPr/>
        <p:nvPr/>
      </p:nvGrpSpPr>
      <p:grpSpPr>
        <a:xfrm>
          <a:off x="0" y="0"/>
          <a:ext cx="0" cy="0"/>
          <a:chOff x="0" y="0"/>
          <a:chExt cx="0" cy="0"/>
        </a:xfrm>
      </p:grpSpPr>
      <p:sp>
        <p:nvSpPr>
          <p:cNvPr id="367" name="Google Shape;367;p16"/>
          <p:cNvSpPr txBox="1"/>
          <p:nvPr/>
        </p:nvSpPr>
        <p:spPr>
          <a:xfrm>
            <a:off x="974900" y="1822757"/>
            <a:ext cx="495390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3600"/>
              <a:buFont typeface="Mulish"/>
              <a:buNone/>
            </a:pPr>
            <a:r>
              <a:rPr lang="en-US" sz="3600" b="1">
                <a:solidFill>
                  <a:schemeClr val="lt1"/>
                </a:solidFill>
                <a:latin typeface="Mulish"/>
                <a:ea typeface="Mulish"/>
                <a:cs typeface="Mulish"/>
                <a:sym typeface="Mulish"/>
              </a:rPr>
              <a:t>Thank you!</a:t>
            </a:r>
            <a:endParaRPr sz="3600" b="1">
              <a:solidFill>
                <a:schemeClr val="lt1"/>
              </a:solidFill>
              <a:latin typeface="Mulish"/>
              <a:ea typeface="Mulish"/>
              <a:cs typeface="Mulish"/>
              <a:sym typeface="Mulish"/>
            </a:endParaRPr>
          </a:p>
        </p:txBody>
      </p:sp>
      <p:sp>
        <p:nvSpPr>
          <p:cNvPr id="368" name="Google Shape;368;p16"/>
          <p:cNvSpPr txBox="1"/>
          <p:nvPr/>
        </p:nvSpPr>
        <p:spPr>
          <a:xfrm>
            <a:off x="974900" y="2580020"/>
            <a:ext cx="5351100" cy="147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99932"/>
              </a:buClr>
              <a:buSzPts val="2400"/>
              <a:buFont typeface="Literata Medium"/>
              <a:buNone/>
            </a:pPr>
            <a:r>
              <a:rPr lang="en-US" sz="2400" u="sng">
                <a:solidFill>
                  <a:srgbClr val="C99932"/>
                </a:solidFill>
                <a:latin typeface="Literata Medium"/>
                <a:ea typeface="Literata Medium"/>
                <a:cs typeface="Literata Medium"/>
                <a:sym typeface="Literata Medium"/>
                <a:hlinkClick r:id="rId3">
                  <a:extLst>
                    <a:ext uri="{A12FA001-AC4F-418D-AE19-62706E023703}">
                      <ahyp:hlinkClr xmlns:ahyp="http://schemas.microsoft.com/office/drawing/2018/hyperlinkcolor" val="tx"/>
                    </a:ext>
                  </a:extLst>
                </a:hlinkClick>
              </a:rPr>
              <a:t>hpfister@hawk.iit.edu</a:t>
            </a:r>
            <a:endParaRPr sz="2400" u="sng">
              <a:solidFill>
                <a:srgbClr val="C99932"/>
              </a:solidFill>
              <a:latin typeface="Literata Medium"/>
              <a:ea typeface="Literata Medium"/>
              <a:cs typeface="Literata Medium"/>
              <a:sym typeface="Literata Medium"/>
            </a:endParaRPr>
          </a:p>
          <a:p>
            <a:pPr marL="0" marR="0" lvl="0" indent="0" algn="l" rtl="0">
              <a:spcBef>
                <a:spcPts val="0"/>
              </a:spcBef>
              <a:spcAft>
                <a:spcPts val="0"/>
              </a:spcAft>
              <a:buClr>
                <a:srgbClr val="C99932"/>
              </a:buClr>
              <a:buSzPts val="2400"/>
              <a:buFont typeface="Literata Medium"/>
              <a:buNone/>
            </a:pPr>
            <a:r>
              <a:rPr lang="en-US" sz="2400" u="sng">
                <a:solidFill>
                  <a:srgbClr val="C99932"/>
                </a:solidFill>
                <a:latin typeface="Literata Medium"/>
                <a:ea typeface="Literata Medium"/>
                <a:cs typeface="Literata Medium"/>
                <a:sym typeface="Literata Medium"/>
                <a:hlinkClick r:id="rId4">
                  <a:extLst>
                    <a:ext uri="{A12FA001-AC4F-418D-AE19-62706E023703}">
                      <ahyp:hlinkClr xmlns:ahyp="http://schemas.microsoft.com/office/drawing/2018/hyperlinkcolor" val="tx"/>
                    </a:ext>
                  </a:extLst>
                </a:hlinkClick>
              </a:rPr>
              <a:t>aneuman@hawk.iit.edu</a:t>
            </a:r>
            <a:endParaRPr sz="2400" u="sng">
              <a:solidFill>
                <a:srgbClr val="C99932"/>
              </a:solidFill>
              <a:latin typeface="Literata Medium"/>
              <a:ea typeface="Literata Medium"/>
              <a:cs typeface="Literata Medium"/>
              <a:sym typeface="Literata Medium"/>
            </a:endParaRPr>
          </a:p>
          <a:p>
            <a:pPr marL="0" marR="0" lvl="0" indent="0" algn="l" rtl="0">
              <a:spcBef>
                <a:spcPts val="0"/>
              </a:spcBef>
              <a:spcAft>
                <a:spcPts val="0"/>
              </a:spcAft>
              <a:buClr>
                <a:srgbClr val="C99932"/>
              </a:buClr>
              <a:buSzPts val="2400"/>
              <a:buFont typeface="Literata Medium"/>
              <a:buNone/>
            </a:pPr>
            <a:r>
              <a:rPr lang="en-US" sz="2400" u="sng">
                <a:solidFill>
                  <a:srgbClr val="C99932"/>
                </a:solidFill>
                <a:latin typeface="Literata Medium"/>
                <a:ea typeface="Literata Medium"/>
                <a:cs typeface="Literata Medium"/>
                <a:sym typeface="Literata Medium"/>
              </a:rPr>
              <a:t>tlam4@hawk.iit.edu</a:t>
            </a:r>
            <a:endParaRPr sz="2400" u="sng">
              <a:solidFill>
                <a:srgbClr val="C99932"/>
              </a:solidFill>
              <a:latin typeface="Literata Medium"/>
              <a:ea typeface="Literata Medium"/>
              <a:cs typeface="Literata Medium"/>
              <a:sym typeface="Literata Medium"/>
            </a:endParaRPr>
          </a:p>
          <a:p>
            <a:pPr marL="0" marR="0" lvl="0" indent="0" algn="l" rtl="0">
              <a:spcBef>
                <a:spcPts val="0"/>
              </a:spcBef>
              <a:spcAft>
                <a:spcPts val="0"/>
              </a:spcAft>
              <a:buClr>
                <a:srgbClr val="C99932"/>
              </a:buClr>
              <a:buSzPts val="2400"/>
              <a:buFont typeface="Literata Medium"/>
              <a:buNone/>
            </a:pPr>
            <a:r>
              <a:rPr lang="en-US" sz="2400" u="sng">
                <a:solidFill>
                  <a:srgbClr val="C99932"/>
                </a:solidFill>
                <a:latin typeface="Literata Medium"/>
                <a:ea typeface="Literata Medium"/>
                <a:cs typeface="Literata Medium"/>
                <a:sym typeface="Literata Medium"/>
                <a:hlinkClick r:id="rId5">
                  <a:extLst>
                    <a:ext uri="{A12FA001-AC4F-418D-AE19-62706E023703}">
                      <ahyp:hlinkClr xmlns:ahyp="http://schemas.microsoft.com/office/drawing/2018/hyperlinkcolor" val="tx"/>
                    </a:ext>
                  </a:extLst>
                </a:hlinkClick>
              </a:rPr>
              <a:t>scott.morris@iit.edu</a:t>
            </a:r>
            <a:endParaRPr sz="2400" u="sng">
              <a:solidFill>
                <a:srgbClr val="C99932"/>
              </a:solidFill>
              <a:latin typeface="Literata Medium"/>
              <a:ea typeface="Literata Medium"/>
              <a:cs typeface="Literata Medium"/>
              <a:sym typeface="Literata Medium"/>
            </a:endParaRPr>
          </a:p>
        </p:txBody>
      </p:sp>
      <p:pic>
        <p:nvPicPr>
          <p:cNvPr id="369" name="Google Shape;369;p16" descr="Logo&#10;&#10;Description automatically generated"/>
          <p:cNvPicPr preferRelativeResize="0"/>
          <p:nvPr/>
        </p:nvPicPr>
        <p:blipFill rotWithShape="1">
          <a:blip r:embed="rId6">
            <a:alphaModFix/>
          </a:blip>
          <a:srcRect/>
          <a:stretch/>
        </p:blipFill>
        <p:spPr>
          <a:xfrm>
            <a:off x="1120391" y="4221216"/>
            <a:ext cx="2295614" cy="1773884"/>
          </a:xfrm>
          <a:prstGeom prst="rect">
            <a:avLst/>
          </a:prstGeom>
          <a:noFill/>
          <a:ln>
            <a:noFill/>
          </a:ln>
        </p:spPr>
      </p:pic>
      <p:cxnSp>
        <p:nvCxnSpPr>
          <p:cNvPr id="370" name="Google Shape;370;p16"/>
          <p:cNvCxnSpPr/>
          <p:nvPr/>
        </p:nvCxnSpPr>
        <p:spPr>
          <a:xfrm>
            <a:off x="-2761835" y="4177440"/>
            <a:ext cx="751320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1D22"/>
        </a:solidFill>
        <a:effectLst/>
      </p:bgPr>
    </p:bg>
    <p:spTree>
      <p:nvGrpSpPr>
        <p:cNvPr id="1" name="Shape 185"/>
        <p:cNvGrpSpPr/>
        <p:nvPr/>
      </p:nvGrpSpPr>
      <p:grpSpPr>
        <a:xfrm>
          <a:off x="0" y="0"/>
          <a:ext cx="0" cy="0"/>
          <a:chOff x="0" y="0"/>
          <a:chExt cx="0" cy="0"/>
        </a:xfrm>
      </p:grpSpPr>
      <p:sp>
        <p:nvSpPr>
          <p:cNvPr id="186" name="Google Shape;186;p2"/>
          <p:cNvSpPr txBox="1"/>
          <p:nvPr/>
        </p:nvSpPr>
        <p:spPr>
          <a:xfrm>
            <a:off x="974900" y="1601200"/>
            <a:ext cx="4953900"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3600"/>
              <a:buFont typeface="Mulish"/>
              <a:buNone/>
            </a:pPr>
            <a:r>
              <a:rPr lang="en-US" sz="3600" b="1">
                <a:solidFill>
                  <a:schemeClr val="lt1"/>
                </a:solidFill>
                <a:latin typeface="Mulish"/>
                <a:ea typeface="Mulish"/>
                <a:cs typeface="Mulish"/>
                <a:sym typeface="Mulish"/>
              </a:rPr>
              <a:t>Overview and Previous Research</a:t>
            </a:r>
            <a:endParaRPr sz="3600" b="1">
              <a:solidFill>
                <a:schemeClr val="lt1"/>
              </a:solidFill>
              <a:latin typeface="Mulish"/>
              <a:ea typeface="Mulish"/>
              <a:cs typeface="Mulish"/>
              <a:sym typeface="Mulish"/>
            </a:endParaRPr>
          </a:p>
        </p:txBody>
      </p:sp>
      <p:sp>
        <p:nvSpPr>
          <p:cNvPr id="187" name="Google Shape;187;p2"/>
          <p:cNvSpPr txBox="1"/>
          <p:nvPr/>
        </p:nvSpPr>
        <p:spPr>
          <a:xfrm>
            <a:off x="974900" y="2865304"/>
            <a:ext cx="6288542"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C99932"/>
              </a:buClr>
              <a:buSzPts val="2400"/>
              <a:buFont typeface="Literata Medium"/>
              <a:buNone/>
            </a:pPr>
            <a:r>
              <a:rPr lang="en-US" sz="2400">
                <a:solidFill>
                  <a:srgbClr val="C99932"/>
                </a:solidFill>
                <a:latin typeface="Literata Medium"/>
                <a:ea typeface="Literata Medium"/>
                <a:cs typeface="Literata Medium"/>
                <a:sym typeface="Literata Medium"/>
              </a:rPr>
              <a:t>Diversity-Validity Dilemma</a:t>
            </a:r>
            <a:endParaRPr/>
          </a:p>
        </p:txBody>
      </p:sp>
      <p:pic>
        <p:nvPicPr>
          <p:cNvPr id="188" name="Google Shape;188;p2" descr="Logo&#10;&#10;Description automatically generated"/>
          <p:cNvPicPr preferRelativeResize="0"/>
          <p:nvPr/>
        </p:nvPicPr>
        <p:blipFill rotWithShape="1">
          <a:blip r:embed="rId3">
            <a:alphaModFix/>
          </a:blip>
          <a:srcRect/>
          <a:stretch/>
        </p:blipFill>
        <p:spPr>
          <a:xfrm>
            <a:off x="881116" y="3221366"/>
            <a:ext cx="2295614" cy="1773884"/>
          </a:xfrm>
          <a:prstGeom prst="rect">
            <a:avLst/>
          </a:prstGeom>
          <a:noFill/>
          <a:ln>
            <a:noFill/>
          </a:ln>
        </p:spPr>
      </p:pic>
      <p:cxnSp>
        <p:nvCxnSpPr>
          <p:cNvPr id="189" name="Google Shape;189;p2"/>
          <p:cNvCxnSpPr/>
          <p:nvPr/>
        </p:nvCxnSpPr>
        <p:spPr>
          <a:xfrm>
            <a:off x="-2781760" y="3596640"/>
            <a:ext cx="751332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12f454f4e1_1_0"/>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Diversity-Validity Dilemma</a:t>
            </a:r>
            <a:endParaRPr/>
          </a:p>
        </p:txBody>
      </p:sp>
      <p:sp>
        <p:nvSpPr>
          <p:cNvPr id="196" name="Google Shape;196;g312f454f4e1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03200" algn="l" rtl="0">
              <a:lnSpc>
                <a:spcPct val="150000"/>
              </a:lnSpc>
              <a:spcBef>
                <a:spcPts val="0"/>
              </a:spcBef>
              <a:spcAft>
                <a:spcPts val="0"/>
              </a:spcAft>
              <a:buClr>
                <a:schemeClr val="dk1"/>
              </a:buClr>
              <a:buSzPts val="2800"/>
              <a:buChar char="•"/>
            </a:pPr>
            <a:r>
              <a:rPr lang="en-US">
                <a:latin typeface="Literata"/>
                <a:ea typeface="Literata"/>
                <a:cs typeface="Literata"/>
                <a:sym typeface="Literata"/>
              </a:rPr>
              <a:t>Multiple Objectives</a:t>
            </a:r>
            <a:endParaRPr>
              <a:latin typeface="Literata"/>
              <a:ea typeface="Literata"/>
              <a:cs typeface="Literata"/>
              <a:sym typeface="Literata"/>
            </a:endParaRPr>
          </a:p>
          <a:p>
            <a:pPr marL="685800" lvl="1" indent="-266700" algn="l" rtl="0">
              <a:lnSpc>
                <a:spcPct val="150000"/>
              </a:lnSpc>
              <a:spcBef>
                <a:spcPts val="0"/>
              </a:spcBef>
              <a:spcAft>
                <a:spcPts val="0"/>
              </a:spcAft>
              <a:buSzPts val="2400"/>
              <a:buFont typeface="Literata"/>
              <a:buChar char="•"/>
            </a:pPr>
            <a:r>
              <a:rPr lang="en-US">
                <a:latin typeface="Literata"/>
                <a:ea typeface="Literata"/>
                <a:cs typeface="Literata"/>
                <a:sym typeface="Literata"/>
              </a:rPr>
              <a:t>Job Performance (Pearson’s r)</a:t>
            </a:r>
            <a:endParaRPr>
              <a:latin typeface="Literata"/>
              <a:ea typeface="Literata"/>
              <a:cs typeface="Literata"/>
              <a:sym typeface="Literata"/>
            </a:endParaRPr>
          </a:p>
          <a:p>
            <a:pPr marL="685800" lvl="1" indent="-266700" algn="l" rtl="0">
              <a:lnSpc>
                <a:spcPct val="150000"/>
              </a:lnSpc>
              <a:spcBef>
                <a:spcPts val="0"/>
              </a:spcBef>
              <a:spcAft>
                <a:spcPts val="0"/>
              </a:spcAft>
              <a:buSzPts val="2400"/>
              <a:buFont typeface="Literata"/>
              <a:buChar char="•"/>
            </a:pPr>
            <a:r>
              <a:rPr lang="en-US">
                <a:latin typeface="Literata"/>
                <a:ea typeface="Literata"/>
                <a:cs typeface="Literata"/>
                <a:sym typeface="Literata"/>
              </a:rPr>
              <a:t>Increase Diversity (AIR)</a:t>
            </a:r>
            <a:endParaRPr>
              <a:latin typeface="Literata"/>
              <a:ea typeface="Literata"/>
              <a:cs typeface="Literata"/>
              <a:sym typeface="Literata"/>
            </a:endParaRPr>
          </a:p>
          <a:p>
            <a:pPr marL="228600" lvl="0" indent="-292100" algn="l" rtl="0">
              <a:lnSpc>
                <a:spcPct val="150000"/>
              </a:lnSpc>
              <a:spcBef>
                <a:spcPts val="0"/>
              </a:spcBef>
              <a:spcAft>
                <a:spcPts val="0"/>
              </a:spcAft>
              <a:buSzPts val="2800"/>
              <a:buFont typeface="Literata"/>
              <a:buChar char="•"/>
            </a:pPr>
            <a:r>
              <a:rPr lang="en-US">
                <a:latin typeface="Literata"/>
                <a:ea typeface="Literata"/>
                <a:cs typeface="Literata"/>
                <a:sym typeface="Literata"/>
              </a:rPr>
              <a:t>Challenge</a:t>
            </a:r>
            <a:endParaRPr>
              <a:latin typeface="Literata"/>
              <a:ea typeface="Literata"/>
              <a:cs typeface="Literata"/>
              <a:sym typeface="Literata"/>
            </a:endParaRPr>
          </a:p>
          <a:p>
            <a:pPr marL="685800" lvl="1" indent="-228600" algn="l" rtl="0">
              <a:lnSpc>
                <a:spcPct val="150000"/>
              </a:lnSpc>
              <a:spcBef>
                <a:spcPts val="0"/>
              </a:spcBef>
              <a:spcAft>
                <a:spcPts val="0"/>
              </a:spcAft>
              <a:buSzPts val="1800"/>
              <a:buFont typeface="Literata"/>
              <a:buChar char="•"/>
            </a:pPr>
            <a:r>
              <a:rPr lang="en-US">
                <a:latin typeface="Literata"/>
                <a:ea typeface="Literata"/>
                <a:cs typeface="Literata"/>
                <a:sym typeface="Literata"/>
              </a:rPr>
              <a:t>The most valid predictors have large subgroup differences (Ployhart &amp; Holtz, 2008)</a:t>
            </a:r>
            <a:endParaRPr>
              <a:latin typeface="Literata"/>
              <a:ea typeface="Literata"/>
              <a:cs typeface="Literata"/>
              <a:sym typeface="Literata"/>
            </a:endParaRPr>
          </a:p>
          <a:p>
            <a:pPr marL="685800" lvl="1" indent="-13970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a:p>
            <a:pPr marL="457200" lvl="1" indent="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p:txBody>
      </p:sp>
      <p:sp>
        <p:nvSpPr>
          <p:cNvPr id="197" name="Google Shape;197;g312f454f4e1_1_0"/>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98" name="Google Shape;198;g312f454f4e1_1_0"/>
          <p:cNvCxnSpPr/>
          <p:nvPr/>
        </p:nvCxnSpPr>
        <p:spPr>
          <a:xfrm>
            <a:off x="0" y="1386840"/>
            <a:ext cx="7513200" cy="0"/>
          </a:xfrm>
          <a:prstGeom prst="straightConnector1">
            <a:avLst/>
          </a:prstGeom>
          <a:noFill/>
          <a:ln w="19050" cap="flat" cmpd="sng">
            <a:solidFill>
              <a:srgbClr val="A11D22"/>
            </a:solidFill>
            <a:prstDash val="solid"/>
            <a:miter lim="800000"/>
            <a:headEnd type="none" w="sm" len="sm"/>
            <a:tailEnd type="none" w="sm" len="sm"/>
          </a:ln>
        </p:spPr>
      </p:cxnSp>
      <p:pic>
        <p:nvPicPr>
          <p:cNvPr id="199" name="Google Shape;199;g312f454f4e1_1_0"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12aa5ffd70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06" name="Google Shape;206;g312aa5ffd70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07" name="Google Shape;207;g312aa5ffd70_0_1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1249b747f3_0_99"/>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Pareto-Optimality</a:t>
            </a:r>
            <a:endParaRPr/>
          </a:p>
        </p:txBody>
      </p:sp>
      <p:sp>
        <p:nvSpPr>
          <p:cNvPr id="214" name="Google Shape;214;g31249b747f3_0_9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177800" algn="l" rtl="0">
              <a:lnSpc>
                <a:spcPct val="90000"/>
              </a:lnSpc>
              <a:spcBef>
                <a:spcPts val="0"/>
              </a:spcBef>
              <a:spcAft>
                <a:spcPts val="0"/>
              </a:spcAft>
              <a:buClr>
                <a:schemeClr val="dk1"/>
              </a:buClr>
              <a:buSzPts val="2400"/>
              <a:buChar char="•"/>
            </a:pPr>
            <a:r>
              <a:rPr lang="en-US" sz="2400">
                <a:latin typeface="Literata"/>
                <a:ea typeface="Literata"/>
                <a:cs typeface="Literata"/>
                <a:sym typeface="Literata"/>
              </a:rPr>
              <a:t>Multi-objective Optimization</a:t>
            </a:r>
            <a:endParaRPr sz="2400">
              <a:latin typeface="Literata"/>
              <a:ea typeface="Literata"/>
              <a:cs typeface="Literata"/>
              <a:sym typeface="Literata"/>
            </a:endParaRPr>
          </a:p>
          <a:p>
            <a:pPr marL="228600" lvl="0" indent="0" algn="l" rtl="0">
              <a:lnSpc>
                <a:spcPct val="90000"/>
              </a:lnSpc>
              <a:spcBef>
                <a:spcPts val="0"/>
              </a:spcBef>
              <a:spcAft>
                <a:spcPts val="0"/>
              </a:spcAft>
              <a:buNone/>
            </a:pPr>
            <a:endParaRPr sz="2400">
              <a:latin typeface="Literata"/>
              <a:ea typeface="Literata"/>
              <a:cs typeface="Literata"/>
              <a:sym typeface="Literata"/>
            </a:endParaRPr>
          </a:p>
          <a:p>
            <a:pPr marL="228600" lvl="0" indent="-177800" algn="l" rtl="0">
              <a:lnSpc>
                <a:spcPct val="150000"/>
              </a:lnSpc>
              <a:spcBef>
                <a:spcPts val="0"/>
              </a:spcBef>
              <a:spcAft>
                <a:spcPts val="0"/>
              </a:spcAft>
              <a:buSzPts val="2400"/>
              <a:buFont typeface="Literata"/>
              <a:buChar char="•"/>
            </a:pPr>
            <a:r>
              <a:rPr lang="en-US" sz="2400">
                <a:latin typeface="Literata"/>
                <a:ea typeface="Literata"/>
                <a:cs typeface="Literata"/>
                <a:sym typeface="Literata"/>
              </a:rPr>
              <a:t>Weighting scheme of predictors that balances validity and adverse impact (De Corte et al., 2008)</a:t>
            </a:r>
            <a:endParaRPr sz="2400">
              <a:latin typeface="Literata"/>
              <a:ea typeface="Literata"/>
              <a:cs typeface="Literata"/>
              <a:sym typeface="Literata"/>
            </a:endParaRPr>
          </a:p>
          <a:p>
            <a:pPr marL="685800" lvl="1" indent="-228600" algn="l" rtl="0">
              <a:lnSpc>
                <a:spcPct val="150000"/>
              </a:lnSpc>
              <a:spcBef>
                <a:spcPts val="0"/>
              </a:spcBef>
              <a:spcAft>
                <a:spcPts val="0"/>
              </a:spcAft>
              <a:buSzPts val="1800"/>
              <a:buFont typeface="Literata"/>
              <a:buChar char="•"/>
            </a:pPr>
            <a:r>
              <a:rPr lang="en-US" sz="1800">
                <a:latin typeface="Literata"/>
                <a:ea typeface="Literata"/>
                <a:cs typeface="Literata"/>
                <a:sym typeface="Literata"/>
              </a:rPr>
              <a:t>An effective way to achieve diversity improvements with minimal loss of validity  (De Corte, Lievens, &amp; Sackett, 2008; Wee et al., 2014; Song et al.,2017)</a:t>
            </a:r>
            <a:endParaRPr>
              <a:latin typeface="Literata"/>
              <a:ea typeface="Literata"/>
              <a:cs typeface="Literata"/>
              <a:sym typeface="Literata"/>
            </a:endParaRPr>
          </a:p>
          <a:p>
            <a:pPr marL="685800" lvl="0" indent="0" algn="l" rtl="0">
              <a:lnSpc>
                <a:spcPct val="90000"/>
              </a:lnSpc>
              <a:spcBef>
                <a:spcPts val="0"/>
              </a:spcBef>
              <a:spcAft>
                <a:spcPts val="0"/>
              </a:spcAft>
              <a:buNone/>
            </a:pPr>
            <a:endParaRPr>
              <a:latin typeface="Times New Roman"/>
              <a:ea typeface="Times New Roman"/>
              <a:cs typeface="Times New Roman"/>
              <a:sym typeface="Times New Roman"/>
            </a:endParaRPr>
          </a:p>
          <a:p>
            <a:pPr marL="685800" lvl="1" indent="-13970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a:p>
            <a:pPr marL="457200" lvl="1" indent="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p:txBody>
      </p:sp>
      <p:sp>
        <p:nvSpPr>
          <p:cNvPr id="215" name="Google Shape;215;g31249b747f3_0_99"/>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16" name="Google Shape;216;g31249b747f3_0_99"/>
          <p:cNvCxnSpPr/>
          <p:nvPr/>
        </p:nvCxnSpPr>
        <p:spPr>
          <a:xfrm>
            <a:off x="0" y="1386840"/>
            <a:ext cx="7513200" cy="0"/>
          </a:xfrm>
          <a:prstGeom prst="straightConnector1">
            <a:avLst/>
          </a:prstGeom>
          <a:noFill/>
          <a:ln w="19050" cap="flat" cmpd="sng">
            <a:solidFill>
              <a:srgbClr val="A11D22"/>
            </a:solidFill>
            <a:prstDash val="solid"/>
            <a:miter lim="800000"/>
            <a:headEnd type="none" w="sm" len="sm"/>
            <a:tailEnd type="none" w="sm" len="sm"/>
          </a:ln>
        </p:spPr>
      </p:cxnSp>
      <p:pic>
        <p:nvPicPr>
          <p:cNvPr id="217" name="Google Shape;217;g31249b747f3_0_99"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12aa5ffd70_0_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24" name="Google Shape;224;g312aa5ffd70_0_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5" name="Google Shape;225;g312aa5ffd70_0_16"/>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249b747f3_0_108"/>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Multi-Penalty Optimization </a:t>
            </a:r>
            <a:endParaRPr/>
          </a:p>
        </p:txBody>
      </p:sp>
      <p:sp>
        <p:nvSpPr>
          <p:cNvPr id="232" name="Google Shape;232;g31249b747f3_0_10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20000"/>
          </a:bodyPr>
          <a:lstStyle/>
          <a:p>
            <a:pPr marL="228600" lvl="0" indent="-177800" algn="l" rtl="0">
              <a:lnSpc>
                <a:spcPct val="150000"/>
              </a:lnSpc>
              <a:spcBef>
                <a:spcPts val="0"/>
              </a:spcBef>
              <a:spcAft>
                <a:spcPts val="0"/>
              </a:spcAft>
              <a:buClr>
                <a:schemeClr val="dk1"/>
              </a:buClr>
              <a:buSzPts val="2400"/>
              <a:buChar char="•"/>
            </a:pPr>
            <a:r>
              <a:rPr lang="en-US" sz="2400">
                <a:latin typeface="Literata"/>
                <a:ea typeface="Literata"/>
                <a:cs typeface="Literata"/>
                <a:sym typeface="Literata"/>
              </a:rPr>
              <a:t>Goal is to minimize each component of </a:t>
            </a:r>
            <a:r>
              <a:rPr lang="en-US" sz="2400">
                <a:latin typeface="Literata"/>
                <a:ea typeface="Literata"/>
                <a:cs typeface="Literata"/>
                <a:sym typeface="Literat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cost function</a:t>
            </a:r>
            <a:endParaRPr sz="2400">
              <a:latin typeface="Literata"/>
              <a:ea typeface="Literata"/>
              <a:cs typeface="Literata"/>
              <a:sym typeface="Literata"/>
            </a:endParaRPr>
          </a:p>
          <a:p>
            <a:pPr marL="228600" lvl="0" indent="0" algn="l" rtl="0">
              <a:lnSpc>
                <a:spcPct val="150000"/>
              </a:lnSpc>
              <a:spcBef>
                <a:spcPts val="0"/>
              </a:spcBef>
              <a:spcAft>
                <a:spcPts val="0"/>
              </a:spcAft>
              <a:buNone/>
            </a:pPr>
            <a:endParaRPr sz="2400">
              <a:latin typeface="Literata"/>
              <a:ea typeface="Literata"/>
              <a:cs typeface="Literata"/>
              <a:sym typeface="Literata"/>
            </a:endParaRPr>
          </a:p>
          <a:p>
            <a:pPr marL="228600" lvl="0" indent="-177800" algn="l" rtl="0">
              <a:lnSpc>
                <a:spcPct val="150000"/>
              </a:lnSpc>
              <a:spcBef>
                <a:spcPts val="0"/>
              </a:spcBef>
              <a:spcAft>
                <a:spcPts val="0"/>
              </a:spcAft>
              <a:buSzPts val="2400"/>
              <a:buFont typeface="Literata"/>
              <a:buChar char="•"/>
            </a:pPr>
            <a:r>
              <a:rPr lang="en-US" sz="2400">
                <a:latin typeface="Literata"/>
                <a:ea typeface="Literata"/>
                <a:cs typeface="Literata"/>
                <a:sym typeface="Literat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Combination </a:t>
            </a:r>
            <a:r>
              <a:rPr lang="en-US" sz="2400">
                <a:latin typeface="Literata"/>
                <a:ea typeface="Literata"/>
                <a:cs typeface="Literata"/>
                <a:sym typeface="Literata"/>
              </a:rPr>
              <a:t>of linear regression, regularization term, and group difference constraint</a:t>
            </a:r>
            <a:endParaRPr sz="2400">
              <a:latin typeface="Literata"/>
              <a:ea typeface="Literata"/>
              <a:cs typeface="Literata"/>
              <a:sym typeface="Literata"/>
            </a:endParaRPr>
          </a:p>
          <a:p>
            <a:pPr marL="228600" lvl="0" indent="0" algn="l" rtl="0">
              <a:lnSpc>
                <a:spcPct val="150000"/>
              </a:lnSpc>
              <a:spcBef>
                <a:spcPts val="0"/>
              </a:spcBef>
              <a:spcAft>
                <a:spcPts val="0"/>
              </a:spcAft>
              <a:buNone/>
            </a:pPr>
            <a:endParaRPr sz="2400">
              <a:latin typeface="Literata"/>
              <a:ea typeface="Literata"/>
              <a:cs typeface="Literata"/>
              <a:sym typeface="Literata"/>
            </a:endParaRPr>
          </a:p>
          <a:p>
            <a:pPr marL="228600" lvl="0" indent="-177800" algn="l" rtl="0">
              <a:lnSpc>
                <a:spcPct val="150000"/>
              </a:lnSpc>
              <a:spcBef>
                <a:spcPts val="0"/>
              </a:spcBef>
              <a:spcAft>
                <a:spcPts val="0"/>
              </a:spcAft>
              <a:buSzPts val="2400"/>
              <a:buFont typeface="Literata"/>
              <a:buChar char="•"/>
            </a:pPr>
            <a:r>
              <a:rPr lang="en-US" sz="2400">
                <a:latin typeface="Literata"/>
                <a:ea typeface="Literata"/>
                <a:cs typeface="Literata"/>
                <a:sym typeface="Literata"/>
              </a:rPr>
              <a:t>Tuning parameters </a:t>
            </a:r>
            <a:endParaRPr sz="2400">
              <a:latin typeface="Literata"/>
              <a:ea typeface="Literata"/>
              <a:cs typeface="Literata"/>
              <a:sym typeface="Literata"/>
            </a:endParaRPr>
          </a:p>
          <a:p>
            <a:pPr marL="228600" lvl="0" indent="0" algn="l" rtl="0">
              <a:lnSpc>
                <a:spcPct val="90000"/>
              </a:lnSpc>
              <a:spcBef>
                <a:spcPts val="0"/>
              </a:spcBef>
              <a:spcAft>
                <a:spcPts val="0"/>
              </a:spcAft>
              <a:buNone/>
            </a:pPr>
            <a:endParaRPr sz="3200">
              <a:latin typeface="Literata"/>
              <a:ea typeface="Literata"/>
              <a:cs typeface="Literata"/>
              <a:sym typeface="Literata"/>
            </a:endParaRPr>
          </a:p>
          <a:p>
            <a:pPr marL="228600" lvl="0" indent="0" algn="l" rtl="0">
              <a:lnSpc>
                <a:spcPct val="90000"/>
              </a:lnSpc>
              <a:spcBef>
                <a:spcPts val="0"/>
              </a:spcBef>
              <a:spcAft>
                <a:spcPts val="0"/>
              </a:spcAft>
              <a:buNone/>
            </a:pPr>
            <a:endParaRPr sz="3200">
              <a:latin typeface="Literata"/>
              <a:ea typeface="Literata"/>
              <a:cs typeface="Literata"/>
              <a:sym typeface="Literata"/>
            </a:endParaRPr>
          </a:p>
          <a:p>
            <a:pPr marL="685800" lvl="1" indent="-13970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a:p>
            <a:pPr marL="457200" lvl="1" indent="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p:txBody>
      </p:sp>
      <p:sp>
        <p:nvSpPr>
          <p:cNvPr id="233" name="Google Shape;233;g31249b747f3_0_108"/>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4" name="Google Shape;234;g31249b747f3_0_108"/>
          <p:cNvCxnSpPr/>
          <p:nvPr/>
        </p:nvCxnSpPr>
        <p:spPr>
          <a:xfrm>
            <a:off x="0" y="1386840"/>
            <a:ext cx="7513200" cy="0"/>
          </a:xfrm>
          <a:prstGeom prst="straightConnector1">
            <a:avLst/>
          </a:prstGeom>
          <a:noFill/>
          <a:ln w="19050" cap="flat" cmpd="sng">
            <a:solidFill>
              <a:srgbClr val="A11D22"/>
            </a:solidFill>
            <a:prstDash val="solid"/>
            <a:miter lim="800000"/>
            <a:headEnd type="none" w="sm" len="sm"/>
            <a:tailEnd type="none" w="sm" len="sm"/>
          </a:ln>
        </p:spPr>
      </p:cxnSp>
      <p:pic>
        <p:nvPicPr>
          <p:cNvPr id="235" name="Google Shape;235;g31249b747f3_0_108"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pic>
        <p:nvPicPr>
          <p:cNvPr id="236" name="Google Shape;236;g31249b747f3_0_108"/>
          <p:cNvPicPr preferRelativeResize="0"/>
          <p:nvPr/>
        </p:nvPicPr>
        <p:blipFill>
          <a:blip r:embed="rId4">
            <a:alphaModFix/>
          </a:blip>
          <a:stretch>
            <a:fillRect/>
          </a:stretch>
        </p:blipFill>
        <p:spPr>
          <a:xfrm>
            <a:off x="4766775" y="3752500"/>
            <a:ext cx="4179975" cy="1886800"/>
          </a:xfrm>
          <a:prstGeom prst="rect">
            <a:avLst/>
          </a:prstGeom>
          <a:noFill/>
          <a:ln>
            <a:noFill/>
          </a:ln>
        </p:spPr>
      </p:pic>
      <p:sp>
        <p:nvSpPr>
          <p:cNvPr id="237" name="Google Shape;237;g31249b747f3_0_108"/>
          <p:cNvSpPr txBox="1"/>
          <p:nvPr/>
        </p:nvSpPr>
        <p:spPr>
          <a:xfrm>
            <a:off x="558225" y="5853400"/>
            <a:ext cx="9688800" cy="448500"/>
          </a:xfrm>
          <a:prstGeom prst="rect">
            <a:avLst/>
          </a:prstGeom>
          <a:noFill/>
          <a:ln>
            <a:noFill/>
          </a:ln>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US" sz="1000">
                <a:solidFill>
                  <a:schemeClr val="dk1"/>
                </a:solidFill>
                <a:latin typeface="Literata"/>
                <a:ea typeface="Literata"/>
                <a:cs typeface="Literata"/>
                <a:sym typeface="Literata"/>
              </a:rPr>
              <a:t>Rottman, C., Gardner, C., Liff, J., Mondragon, N., &amp; Zuloaga, L. (2023). New strategies for addressing the diversity–validity dilemma with</a:t>
            </a:r>
            <a:endParaRPr sz="1000">
              <a:solidFill>
                <a:schemeClr val="dk1"/>
              </a:solidFill>
              <a:latin typeface="Literata"/>
              <a:ea typeface="Literata"/>
              <a:cs typeface="Literata"/>
              <a:sym typeface="Literata"/>
            </a:endParaRPr>
          </a:p>
          <a:p>
            <a:pPr marL="0" lvl="0" indent="-457200" algn="l" rtl="0">
              <a:lnSpc>
                <a:spcPct val="200000"/>
              </a:lnSpc>
              <a:spcBef>
                <a:spcPts val="0"/>
              </a:spcBef>
              <a:spcAft>
                <a:spcPts val="0"/>
              </a:spcAft>
              <a:buClr>
                <a:schemeClr val="dk1"/>
              </a:buClr>
              <a:buSzPts val="1100"/>
              <a:buFont typeface="Arial"/>
              <a:buNone/>
            </a:pPr>
            <a:r>
              <a:rPr lang="en-US" sz="1000">
                <a:solidFill>
                  <a:schemeClr val="dk1"/>
                </a:solidFill>
                <a:latin typeface="Literata"/>
                <a:ea typeface="Literata"/>
                <a:cs typeface="Literata"/>
                <a:sym typeface="Literata"/>
              </a:rPr>
              <a:t>big data. Journal of Applied Psychology.</a:t>
            </a:r>
            <a:endParaRPr sz="1000">
              <a:solidFill>
                <a:schemeClr val="dk1"/>
              </a:solidFill>
              <a:latin typeface="Literata"/>
              <a:ea typeface="Literata"/>
              <a:cs typeface="Literata"/>
              <a:sym typeface="Literata"/>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12f454f4e1_2_0"/>
          <p:cNvSpPr txBox="1">
            <a:spLocks noGrp="1"/>
          </p:cNvSpPr>
          <p:nvPr>
            <p:ph type="title"/>
          </p:nvPr>
        </p:nvSpPr>
        <p:spPr>
          <a:xfrm>
            <a:off x="289560" y="1610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1D22"/>
              </a:buClr>
              <a:buSzPts val="4400"/>
              <a:buFont typeface="Mulish"/>
              <a:buNone/>
            </a:pPr>
            <a:r>
              <a:rPr lang="en-US">
                <a:solidFill>
                  <a:srgbClr val="A11D22"/>
                </a:solidFill>
                <a:latin typeface="Mulish"/>
                <a:ea typeface="Mulish"/>
                <a:cs typeface="Mulish"/>
                <a:sym typeface="Mulish"/>
              </a:rPr>
              <a:t>Negative Weights</a:t>
            </a:r>
            <a:endParaRPr/>
          </a:p>
        </p:txBody>
      </p:sp>
      <p:sp>
        <p:nvSpPr>
          <p:cNvPr id="244" name="Google Shape;244;g312f454f4e1_2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66700" algn="l" rtl="0">
              <a:lnSpc>
                <a:spcPct val="115000"/>
              </a:lnSpc>
              <a:spcBef>
                <a:spcPts val="0"/>
              </a:spcBef>
              <a:spcAft>
                <a:spcPts val="0"/>
              </a:spcAft>
              <a:buSzPts val="2400"/>
              <a:buFont typeface="Literata"/>
              <a:buChar char="•"/>
            </a:pPr>
            <a:r>
              <a:rPr lang="en-US" sz="2400">
                <a:latin typeface="Literata"/>
                <a:ea typeface="Literata"/>
                <a:cs typeface="Literata"/>
                <a:sym typeface="Literata"/>
              </a:rPr>
              <a:t>Difference between </a:t>
            </a:r>
            <a:r>
              <a:rPr lang="en-US" sz="2400">
                <a:latin typeface="Literata"/>
                <a:ea typeface="Literata"/>
                <a:cs typeface="Literata"/>
                <a:sym typeface="Literat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positive-constrained</a:t>
            </a:r>
            <a:r>
              <a:rPr lang="en-US" sz="2400">
                <a:latin typeface="Literata"/>
                <a:ea typeface="Literata"/>
                <a:cs typeface="Literata"/>
                <a:sym typeface="Literata"/>
              </a:rPr>
              <a:t> and </a:t>
            </a:r>
            <a:r>
              <a:rPr lang="en-US" sz="2400">
                <a:latin typeface="Literata"/>
                <a:ea typeface="Literata"/>
                <a:cs typeface="Literata"/>
                <a:sym typeface="Literat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unconstrained</a:t>
            </a:r>
            <a:endParaRPr sz="2400">
              <a:latin typeface="Literata"/>
              <a:ea typeface="Literata"/>
              <a:cs typeface="Literata"/>
              <a:sym typeface="Literata"/>
            </a:endParaRPr>
          </a:p>
          <a:p>
            <a:pPr marL="228600" lvl="0" indent="0" algn="l" rtl="0">
              <a:lnSpc>
                <a:spcPct val="115000"/>
              </a:lnSpc>
              <a:spcBef>
                <a:spcPts val="0"/>
              </a:spcBef>
              <a:spcAft>
                <a:spcPts val="0"/>
              </a:spcAft>
              <a:buNone/>
            </a:pPr>
            <a:endParaRPr sz="2400">
              <a:latin typeface="Literata"/>
              <a:ea typeface="Literata"/>
              <a:cs typeface="Literata"/>
              <a:sym typeface="Literata"/>
            </a:endParaRPr>
          </a:p>
          <a:p>
            <a:pPr marL="228600" lvl="0" indent="-177800" algn="l" rtl="0">
              <a:lnSpc>
                <a:spcPct val="115000"/>
              </a:lnSpc>
              <a:spcBef>
                <a:spcPts val="0"/>
              </a:spcBef>
              <a:spcAft>
                <a:spcPts val="0"/>
              </a:spcAft>
              <a:buSzPts val="2400"/>
              <a:buFont typeface="Literata"/>
              <a:buChar char="•"/>
            </a:pPr>
            <a:r>
              <a:rPr lang="en-US" sz="2400">
                <a:latin typeface="Literata"/>
                <a:ea typeface="Literata"/>
                <a:cs typeface="Literata"/>
                <a:sym typeface="Literata"/>
              </a:rPr>
              <a:t>Unconstrained MPO solves for optimal weights, regardless of direction</a:t>
            </a:r>
            <a:endParaRPr sz="2400">
              <a:latin typeface="Literata"/>
              <a:ea typeface="Literata"/>
              <a:cs typeface="Literata"/>
              <a:sym typeface="Literata"/>
            </a:endParaRPr>
          </a:p>
          <a:p>
            <a:pPr marL="228600" lvl="0" indent="0" algn="l" rtl="0">
              <a:lnSpc>
                <a:spcPct val="115000"/>
              </a:lnSpc>
              <a:spcBef>
                <a:spcPts val="0"/>
              </a:spcBef>
              <a:spcAft>
                <a:spcPts val="0"/>
              </a:spcAft>
              <a:buNone/>
            </a:pPr>
            <a:endParaRPr sz="2400">
              <a:latin typeface="Literata"/>
              <a:ea typeface="Literata"/>
              <a:cs typeface="Literata"/>
              <a:sym typeface="Literata"/>
            </a:endParaRPr>
          </a:p>
          <a:p>
            <a:pPr marL="228600" lvl="0" indent="-177800" algn="l" rtl="0">
              <a:lnSpc>
                <a:spcPct val="115000"/>
              </a:lnSpc>
              <a:spcBef>
                <a:spcPts val="0"/>
              </a:spcBef>
              <a:spcAft>
                <a:spcPts val="0"/>
              </a:spcAft>
              <a:buSzPts val="2400"/>
              <a:buFont typeface="Literata"/>
              <a:buChar char="•"/>
            </a:pPr>
            <a:r>
              <a:rPr lang="en-US" sz="2400">
                <a:latin typeface="Literata"/>
                <a:ea typeface="Literata"/>
                <a:cs typeface="Literata"/>
                <a:sym typeface="Literat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Prone to fairness, legal, and interpretability issues</a:t>
            </a:r>
            <a:endParaRPr sz="2400">
              <a:latin typeface="Literata"/>
              <a:ea typeface="Literata"/>
              <a:cs typeface="Literata"/>
              <a:sym typeface="Literata"/>
            </a:endParaRPr>
          </a:p>
          <a:p>
            <a:pPr marL="228600" lvl="0" indent="0" algn="l" rtl="0">
              <a:lnSpc>
                <a:spcPct val="115000"/>
              </a:lnSpc>
              <a:spcBef>
                <a:spcPts val="0"/>
              </a:spcBef>
              <a:spcAft>
                <a:spcPts val="0"/>
              </a:spcAft>
              <a:buNone/>
            </a:pPr>
            <a:endParaRPr sz="2400">
              <a:latin typeface="Literata"/>
              <a:ea typeface="Literata"/>
              <a:cs typeface="Literata"/>
              <a:sym typeface="Literata"/>
            </a:endParaRPr>
          </a:p>
          <a:p>
            <a:pPr marL="228600" lvl="0" indent="-177800" algn="l" rtl="0">
              <a:lnSpc>
                <a:spcPct val="115000"/>
              </a:lnSpc>
              <a:spcBef>
                <a:spcPts val="0"/>
              </a:spcBef>
              <a:spcAft>
                <a:spcPts val="0"/>
              </a:spcAft>
              <a:buSzPts val="2400"/>
              <a:buFont typeface="Literata"/>
              <a:buChar char="•"/>
            </a:pPr>
            <a:r>
              <a:rPr lang="en-US" sz="2400">
                <a:latin typeface="Literata"/>
                <a:ea typeface="Literata"/>
                <a:cs typeface="Literata"/>
                <a:sym typeface="Literata"/>
              </a:rPr>
              <a:t>Pareto application positively constrain weights</a:t>
            </a:r>
            <a:endParaRPr sz="2400">
              <a:latin typeface="Literata"/>
              <a:ea typeface="Literata"/>
              <a:cs typeface="Literata"/>
              <a:sym typeface="Literata"/>
            </a:endParaRPr>
          </a:p>
          <a:p>
            <a:pPr marL="228600" lvl="0" indent="0" algn="l" rtl="0">
              <a:lnSpc>
                <a:spcPct val="90000"/>
              </a:lnSpc>
              <a:spcBef>
                <a:spcPts val="0"/>
              </a:spcBef>
              <a:spcAft>
                <a:spcPts val="0"/>
              </a:spcAft>
              <a:buNone/>
            </a:pPr>
            <a:endParaRPr sz="3200">
              <a:latin typeface="Literata"/>
              <a:ea typeface="Literata"/>
              <a:cs typeface="Literata"/>
              <a:sym typeface="Literata"/>
            </a:endParaRPr>
          </a:p>
          <a:p>
            <a:pPr marL="685800" lvl="1" indent="-13970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a:p>
            <a:pPr marL="457200" lvl="1" indent="0" algn="l" rtl="0">
              <a:lnSpc>
                <a:spcPct val="90000"/>
              </a:lnSpc>
              <a:spcBef>
                <a:spcPts val="500"/>
              </a:spcBef>
              <a:spcAft>
                <a:spcPts val="0"/>
              </a:spcAft>
              <a:buClr>
                <a:schemeClr val="dk1"/>
              </a:buClr>
              <a:buSzPts val="1400"/>
              <a:buNone/>
            </a:pPr>
            <a:endParaRPr sz="1400">
              <a:latin typeface="Literata"/>
              <a:ea typeface="Literata"/>
              <a:cs typeface="Literata"/>
              <a:sym typeface="Literata"/>
            </a:endParaRPr>
          </a:p>
        </p:txBody>
      </p:sp>
      <p:sp>
        <p:nvSpPr>
          <p:cNvPr id="245" name="Google Shape;245;g312f454f4e1_2_0"/>
          <p:cNvSpPr/>
          <p:nvPr/>
        </p:nvSpPr>
        <p:spPr>
          <a:xfrm>
            <a:off x="0" y="6516001"/>
            <a:ext cx="12192000" cy="875400"/>
          </a:xfrm>
          <a:prstGeom prst="rect">
            <a:avLst/>
          </a:prstGeom>
          <a:solidFill>
            <a:srgbClr val="A11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46" name="Google Shape;246;g312f454f4e1_2_0"/>
          <p:cNvCxnSpPr/>
          <p:nvPr/>
        </p:nvCxnSpPr>
        <p:spPr>
          <a:xfrm>
            <a:off x="0" y="1386840"/>
            <a:ext cx="7513200" cy="0"/>
          </a:xfrm>
          <a:prstGeom prst="straightConnector1">
            <a:avLst/>
          </a:prstGeom>
          <a:noFill/>
          <a:ln w="19050" cap="flat" cmpd="sng">
            <a:solidFill>
              <a:srgbClr val="A11D22"/>
            </a:solidFill>
            <a:prstDash val="solid"/>
            <a:miter lim="800000"/>
            <a:headEnd type="none" w="sm" len="sm"/>
            <a:tailEnd type="none" w="sm" len="sm"/>
          </a:ln>
        </p:spPr>
      </p:cxnSp>
      <p:pic>
        <p:nvPicPr>
          <p:cNvPr id="247" name="Google Shape;247;g312f454f4e1_2_0" descr="Logo&#10;&#10;Description automatically generated"/>
          <p:cNvPicPr preferRelativeResize="0"/>
          <p:nvPr/>
        </p:nvPicPr>
        <p:blipFill rotWithShape="1">
          <a:blip r:embed="rId3">
            <a:alphaModFix/>
          </a:blip>
          <a:srcRect/>
          <a:stretch/>
        </p:blipFill>
        <p:spPr>
          <a:xfrm>
            <a:off x="9614868" y="5952885"/>
            <a:ext cx="2032348" cy="299382"/>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1274</Words>
  <Application>Microsoft Office PowerPoint</Application>
  <PresentationFormat>Widescreen</PresentationFormat>
  <Paragraphs>202</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Calibri</vt:lpstr>
      <vt:lpstr>Arial</vt:lpstr>
      <vt:lpstr>Literata</vt:lpstr>
      <vt:lpstr>Mulish</vt:lpstr>
      <vt:lpstr>Times New Roman</vt:lpstr>
      <vt:lpstr>Literata Medium</vt:lpstr>
      <vt:lpstr>1_Office Theme</vt:lpstr>
      <vt:lpstr>Office Theme</vt:lpstr>
      <vt:lpstr>PowerPoint Presentation</vt:lpstr>
      <vt:lpstr>Agenda </vt:lpstr>
      <vt:lpstr>PowerPoint Presentation</vt:lpstr>
      <vt:lpstr>Diversity-Validity Dilemma</vt:lpstr>
      <vt:lpstr>PowerPoint Presentation</vt:lpstr>
      <vt:lpstr>Pareto-Optimality</vt:lpstr>
      <vt:lpstr>PowerPoint Presentation</vt:lpstr>
      <vt:lpstr>Multi-Penalty Optimization </vt:lpstr>
      <vt:lpstr>Negative Weights</vt:lpstr>
      <vt:lpstr>Purpose of Current Study</vt:lpstr>
      <vt:lpstr>PowerPoint Presentation</vt:lpstr>
      <vt:lpstr>Sample</vt:lpstr>
      <vt:lpstr>Measures </vt:lpstr>
      <vt:lpstr>Predictor Descriptives</vt:lpstr>
      <vt:lpstr>Pareto Analysis Steps</vt:lpstr>
      <vt:lpstr>MPO Analysis Steps</vt:lpstr>
      <vt:lpstr>PowerPoint Presentation</vt:lpstr>
      <vt:lpstr>Validity-Diversity Curves</vt:lpstr>
      <vt:lpstr>Examining Coefficients at r ≈ .45</vt:lpstr>
      <vt:lpstr>PowerPoint Presentation</vt:lpstr>
      <vt:lpstr>Conclusions &amp;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Amanda Neuman</dc:creator>
  <cp:lastModifiedBy>Hudson Pfister</cp:lastModifiedBy>
  <cp:revision>1</cp:revision>
  <dcterms:created xsi:type="dcterms:W3CDTF">2023-03-31T19:03:22Z</dcterms:created>
  <dcterms:modified xsi:type="dcterms:W3CDTF">2024-11-15T05:39:15Z</dcterms:modified>
</cp:coreProperties>
</file>