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4"/>
  </p:sldMasterIdLst>
  <p:notesMasterIdLst>
    <p:notesMasterId r:id="rId23"/>
  </p:notesMasterIdLst>
  <p:sldIdLst>
    <p:sldId id="257" r:id="rId5"/>
    <p:sldId id="284" r:id="rId6"/>
    <p:sldId id="264" r:id="rId7"/>
    <p:sldId id="408" r:id="rId8"/>
    <p:sldId id="380" r:id="rId9"/>
    <p:sldId id="368" r:id="rId10"/>
    <p:sldId id="382" r:id="rId11"/>
    <p:sldId id="400" r:id="rId12"/>
    <p:sldId id="381" r:id="rId13"/>
    <p:sldId id="401" r:id="rId14"/>
    <p:sldId id="403" r:id="rId15"/>
    <p:sldId id="383" r:id="rId16"/>
    <p:sldId id="404" r:id="rId17"/>
    <p:sldId id="407" r:id="rId18"/>
    <p:sldId id="392" r:id="rId19"/>
    <p:sldId id="409" r:id="rId20"/>
    <p:sldId id="396" r:id="rId21"/>
    <p:sldId id="262" r:id="rId22"/>
  </p:sldIdLst>
  <p:sldSz cx="9144000" cy="6858000" type="screen4x3"/>
  <p:notesSz cx="9144000" cy="6858000"/>
  <p:embeddedFontLst>
    <p:embeddedFont>
      <p:font typeface="Acumin Pro" panose="020B0504020202020204"/>
      <p:regular r:id="rId24"/>
      <p:bold r:id="rId25"/>
      <p:italic r:id="rId26"/>
      <p:boldItalic r:id="rId27"/>
    </p:embeddedFont>
    <p:embeddedFont>
      <p:font typeface="Acumin Pro ExtraCondensed" panose="020B0508020202020204"/>
      <p:regular r:id="rId28"/>
      <p:bold r:id="rId29"/>
      <p:italic r:id="rId30"/>
      <p:boldItalic r:id="rId31"/>
    </p:embeddedFont>
    <p:embeddedFont>
      <p:font typeface="Acumin Pro ExtraCondensed Smbd"/>
      <p:regular r:id="rId32"/>
      <p:bold r:id="rId33"/>
      <p:italic r:id="rId34"/>
      <p:boldItalic r:id="rId35"/>
    </p:embeddedFont>
    <p:embeddedFont>
      <p:font typeface="Acumin Pro Medium"/>
      <p:regular r:id="rId36"/>
      <p:italic r:id="rId37"/>
    </p:embeddedFont>
    <p:embeddedFont>
      <p:font typeface="Acumin Pro Semibold" panose="020B0504020202020204"/>
      <p:regular r:id="rId38"/>
      <p:bold r:id="rId39"/>
      <p:italic r:id="rId40"/>
      <p:boldItalic r:id="rId41"/>
    </p:embeddedFont>
    <p:embeddedFont>
      <p:font typeface="Acumin Pro SemiCondensed"/>
      <p:regular r:id="rId42"/>
      <p:bold r:id="rId43"/>
      <p:italic r:id="rId44"/>
      <p:boldItalic r:id="rId45"/>
    </p:embeddedFont>
    <p:embeddedFont>
      <p:font typeface="United Sans Cd Md"/>
      <p:regular r:id="rId46"/>
    </p:embeddedFont>
    <p:embeddedFont>
      <p:font typeface="United Sans Rg Md"/>
      <p:regular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9AA1DC-0295-DCD0-E7FF-8626471D96D8}" name="Maeda, Yukiko" initials="YM" userId="S::ymaeda@purdue.edu::53a71797-ba5c-4276-853a-7bba2c3ea6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8C8"/>
    <a:srgbClr val="33CC33"/>
    <a:srgbClr val="99FF33"/>
    <a:srgbClr val="FFFF0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FEB36-3B9A-4757-99C4-BC735EE81F7D}" v="1" dt="2024-11-14T23:53:25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66667" autoAdjust="0"/>
  </p:normalViewPr>
  <p:slideViewPr>
    <p:cSldViewPr snapToGrid="0" snapToObjects="1">
      <p:cViewPr varScale="1">
        <p:scale>
          <a:sx n="49" d="100"/>
          <a:sy n="49" d="100"/>
        </p:scale>
        <p:origin x="1688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6.xml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E2AB-0E39-4C8E-82A3-076049DCC68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0D0D-5D13-46E6-B7D5-AE75B0FC0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27E52-5382-0593-20F0-D0646E69A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3671FE-3D95-4A4E-080F-B27AA416A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DC8F0A-0F76-1AEC-C4F8-94AD0323F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0" dirty="0"/>
              <a:t>Maier et al. (2020): Threshold of 0.5    Wheeler et al. (2021): Threshold of 0.9 for stricter matching</a:t>
            </a:r>
          </a:p>
          <a:p>
            <a:r>
              <a:rPr lang="en-US" sz="1050" b="1" dirty="0"/>
              <a:t>Goal</a:t>
            </a:r>
            <a:r>
              <a:rPr lang="en-US" sz="105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50" dirty="0"/>
              <a:t>Identify suitable thresholds for studies with a number of responses (</a:t>
            </a:r>
            <a:r>
              <a:rPr lang="en-US" sz="1050" b="1" dirty="0"/>
              <a:t>D</a:t>
            </a:r>
            <a:r>
              <a:rPr lang="en-US" sz="1050" dirty="0"/>
              <a:t>) similar to the current study.</a:t>
            </a:r>
          </a:p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0613B-1CA9-56A7-71D4-E2ED84C7C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69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Instructional Type is a more abstract, high-level concept that encompasses specific instructional approaches such as lectures, flipped classrooms, and inquiry-based instruction. Human coders were able to connect these approaches conceptually and summarize them under the broader theme of Instructional Type, a capacity that LDA lacks. Instead, LDA topic modeling absorbed each instructional approach to related learning activity topics.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3EDB4-7769-98B2-410D-D0861E066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28B55-6171-6496-C918-78BFE1760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4C94FE-3412-259C-0183-77818E62F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52DE9-6E64-66EF-7ABD-566F54061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84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2E077-8978-6AF7-AF56-F429ECDB3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5CEA9B-91AE-71C4-1E73-A283E85B0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3DAD3A-2F83-479F-40EE-32449C36E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D3B72-FF66-4A57-FDAE-D3CD1ACF0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36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Discrepancy: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Most frequently used learner characteristics: knowledge levels and learning styles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100" dirty="0"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Human coders were able to conceptually connect specific instructional approaches to the broader theme of "Instructional Type."</a:t>
            </a:r>
          </a:p>
          <a:p>
            <a:pPr marL="0" indent="0">
              <a:buNone/>
            </a:pPr>
            <a:r>
              <a:rPr lang="en-US" sz="1800" kern="100" dirty="0"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    TM lacks the ability to capture contextual nuances and abstract connections.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05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5DA86-0EF2-F233-5415-B3B8DB744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B65D0-54BF-12E1-9DE7-85B977110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91D85-5CEB-DE47-C8A7-613122617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en-US" sz="18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E0DBA-C3E3-1BEB-FD6F-18B0780DB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44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20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4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0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E9BAC-F70F-616D-A262-EC51C30FC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366202-5AE2-D7CB-8281-336ABE0D1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2ECA7-2EAE-5511-C0F9-CD65962CF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Agreement rates between TM and human coding range from 70%-90% (Nanda et al., 2021).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TM uncovers unique themes not identified by human coding (</a:t>
            </a:r>
            <a:r>
              <a:rPr lang="en-US" dirty="0" err="1"/>
              <a:t>Gencoglu</a:t>
            </a:r>
            <a:r>
              <a:rPr lang="en-US" dirty="0"/>
              <a:t> et al., 2023).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5922-4B87-6A9B-40FC-65477919A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However, Wheeler et al. (2021) conducted a simulation study and proposed much more stringent guidelines. For example, to identify a LDA model with seven topics, with the average response length increasing from 10 to 50 words, the recommended OE response quantity decreases from 5,000 to 2,000.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1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7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D3E46-B825-8539-ACAD-99A0E72E7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FA52B7-0331-D6D0-E56C-923D9DEFC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E27FF7-7C6C-799E-7FD2-D419E6EE1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removing non-meaningful words, such as punctuation, numbers, whitespaces, and other words that appear frequently but carry limited information.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800" dirty="0"/>
              <a:t>computes the likelihood of observing the words in the documents given a set of topics. T</a:t>
            </a:r>
          </a:p>
          <a:p>
            <a:r>
              <a:rPr lang="en-US" sz="800" dirty="0"/>
              <a:t>he objective is to maximize this likelihood to identify a coherent set of topics. </a:t>
            </a:r>
          </a:p>
          <a:p>
            <a:endParaRPr lang="en-US" sz="800" dirty="0"/>
          </a:p>
          <a:p>
            <a:r>
              <a:rPr lang="en-US" sz="800" dirty="0"/>
              <a:t>The LDA assumes that the observed words in documents are generated from a set of latent “topics” and </a:t>
            </a:r>
          </a:p>
          <a:p>
            <a:r>
              <a:rPr lang="en-US" sz="800" dirty="0"/>
              <a:t>                              models each document (i.e., OE response in our context) as a distribution over a set of topics, </a:t>
            </a:r>
          </a:p>
          <a:p>
            <a:r>
              <a:rPr lang="en-US" sz="800" dirty="0"/>
              <a:t>                               and each topic as a distribution over a group of words (</a:t>
            </a:r>
            <a:r>
              <a:rPr lang="en-US" sz="800" dirty="0" err="1"/>
              <a:t>Blei</a:t>
            </a:r>
            <a:r>
              <a:rPr lang="en-US" sz="800" dirty="0"/>
              <a:t> et al., 2003). </a:t>
            </a:r>
          </a:p>
          <a:p>
            <a:r>
              <a:rPr lang="en-US" sz="800" dirty="0"/>
              <a:t>The LDA assumes that both the document-topic and topic-word prior distributions follow a Dirichlet distribution</a:t>
            </a:r>
          </a:p>
          <a:p>
            <a:endParaRPr lang="en-US" sz="800" dirty="0"/>
          </a:p>
          <a:p>
            <a:r>
              <a:rPr lang="en-US" sz="800" dirty="0"/>
              <a:t>The resulting topic-word distributions, β ̂_(1:K), are the key elements for topic matching in our experiments.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64807-2371-9FE4-5E36-8E83A6160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4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17B5B-9C4B-925C-8E47-1D02BDD83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717D5-3D2A-657A-3093-EC1D22807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B9A33-8A7E-688B-BEE1-2F195BCF7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Two things from the benchmark model – high frequency words of each topic, topic proportion of each document</a:t>
            </a:r>
          </a:p>
          <a:p>
            <a:endParaRPr lang="en-US" sz="800" dirty="0"/>
          </a:p>
          <a:p>
            <a:r>
              <a:rPr lang="en-US" sz="800" dirty="0"/>
              <a:t>These levels were selected as roughly 10%, 20%, 50%, and 80% of the full corpus and were often observed in class- or school-based survey research in Education.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A82EC-DBE6-1F69-905D-D42EC3CFE2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0D0D-5D13-46E6-B7D5-AE75B0FC0C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11/15/2024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11/15/2024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11/15/2024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11/15/2024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11/15/2024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g Md" pitchFamily="50" charset="0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11/15/2024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11/15/2024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433" y="727847"/>
            <a:ext cx="8139520" cy="5671681"/>
          </a:xfrm>
        </p:spPr>
        <p:txBody>
          <a:bodyPr/>
          <a:lstStyle/>
          <a:p>
            <a:pPr algn="l"/>
            <a:br>
              <a:rPr lang="en-US" sz="4400" cap="none" dirty="0">
                <a:latin typeface="+mj-lt"/>
                <a:cs typeface="Calibri" panose="020F0502020204030204" pitchFamily="34" charset="0"/>
              </a:rPr>
            </a:br>
            <a:r>
              <a:rPr lang="en-US" sz="3600" i="0" cap="none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Assessing Topic Recovery in Open-Ended Responses:</a:t>
            </a:r>
            <a:br>
              <a:rPr lang="en-US" sz="3600" i="0" cap="none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</a:br>
            <a:r>
              <a:rPr lang="en-US" sz="3600" i="0" cap="none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The Effects of Sample Size, Document Length, and Similarity Threshold</a:t>
            </a:r>
            <a:br>
              <a:rPr lang="en-US" sz="3600" i="0" cap="none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</a:br>
            <a:br>
              <a:rPr lang="en-US" sz="3600" i="0" cap="none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</a:br>
            <a:br>
              <a:rPr lang="en-US" sz="2800" cap="none" dirty="0">
                <a:latin typeface="+mj-lt"/>
                <a:cs typeface="Calibri" panose="020F0502020204030204" pitchFamily="34" charset="0"/>
              </a:rPr>
            </a:br>
            <a:br>
              <a:rPr lang="en-US" sz="2800" cap="none" dirty="0">
                <a:latin typeface="+mj-lt"/>
                <a:cs typeface="Calibri" panose="020F0502020204030204" pitchFamily="34" charset="0"/>
              </a:rPr>
            </a:br>
            <a:br>
              <a:rPr lang="en-US" sz="2800" cap="none" dirty="0">
                <a:latin typeface="+mj-lt"/>
                <a:cs typeface="Calibri" panose="020F0502020204030204" pitchFamily="34" charset="0"/>
              </a:rPr>
            </a:br>
            <a:br>
              <a:rPr lang="en-US" sz="2800" cap="none" dirty="0">
                <a:latin typeface="+mj-lt"/>
                <a:cs typeface="Calibri" panose="020F0502020204030204" pitchFamily="34" charset="0"/>
              </a:rPr>
            </a:br>
            <a:br>
              <a:rPr lang="en-US" sz="2800" cap="none" dirty="0">
                <a:latin typeface="+mj-lt"/>
                <a:cs typeface="Calibri" panose="020F0502020204030204" pitchFamily="34" charset="0"/>
              </a:rPr>
            </a:br>
            <a:r>
              <a:rPr lang="en-US" sz="2800" cap="none" dirty="0">
                <a:latin typeface="+mj-lt"/>
                <a:cs typeface="Calibri" panose="020F0502020204030204" pitchFamily="34" charset="0"/>
              </a:rPr>
              <a:t>                                                                     </a:t>
            </a:r>
            <a:br>
              <a:rPr lang="en-US" sz="1800" cap="none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cap="none" dirty="0">
                <a:latin typeface="+mj-lt"/>
                <a:cs typeface="Calibri" panose="020F0502020204030204" pitchFamily="34" charset="0"/>
              </a:rPr>
            </a:br>
            <a:endParaRPr lang="en-US" sz="2800" cap="none" dirty="0">
              <a:solidFill>
                <a:schemeClr val="accent6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234" y="4431864"/>
            <a:ext cx="6174883" cy="866904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Xiyu Wang, Yukiko Maeda,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Yuxiao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Zhang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Nov. 15, 2024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ACC98-5FDF-9103-51B2-BB17B080A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80" y="6079553"/>
            <a:ext cx="1693234" cy="5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16F4E-B69A-BC73-4CD6-763FB86A0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DA3-FADF-CA82-561B-79C61F949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/>
              <a:t>2. Method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2A890-AC01-6C30-6D20-9C0EA21AD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F4C6548-E049-0041-62E7-A25CD3D33287}"/>
              </a:ext>
            </a:extLst>
          </p:cNvPr>
          <p:cNvSpPr txBox="1">
            <a:spLocks/>
          </p:cNvSpPr>
          <p:nvPr/>
        </p:nvSpPr>
        <p:spPr>
          <a:xfrm>
            <a:off x="653650" y="1174118"/>
            <a:ext cx="9179119" cy="55524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endParaRPr lang="en-US" sz="1400" dirty="0"/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TM analysis </a:t>
            </a:r>
          </a:p>
          <a:p>
            <a:pPr marL="342900" indent="-342900">
              <a:lnSpc>
                <a:spcPts val="17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400" dirty="0"/>
          </a:p>
          <a:p>
            <a:pPr marL="342900" indent="-342900">
              <a:lnSpc>
                <a:spcPts val="17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/>
              <a:t>Preprocessing (‘tm’ package) remove </a:t>
            </a:r>
          </a:p>
          <a:p>
            <a:pPr marL="342900" indent="-342900">
              <a:lnSpc>
                <a:spcPts val="17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/>
              <a:t>Modeling - Latent Dirichlet Allocation (LDA) model</a:t>
            </a:r>
          </a:p>
          <a:p>
            <a:pPr marL="342900" indent="-342900">
              <a:lnSpc>
                <a:spcPts val="17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400" dirty="0"/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       </a:t>
            </a:r>
            <a:r>
              <a:rPr lang="en-US" sz="1400" b="1" dirty="0"/>
              <a:t>Phase 1</a:t>
            </a:r>
            <a:r>
              <a:rPr lang="en-US" sz="1400" dirty="0"/>
              <a:t>: Fitting an 8-topic model with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full corpus</a:t>
            </a:r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           Optimal number of topics (k= 8) : Determined using four evaluation metrics:</a:t>
            </a:r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                            CaoJuan2009, Arun2010, Griffiths2004, Deveaud2014  </a:t>
            </a:r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           Purpose: </a:t>
            </a:r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                           Comparison: Results compared with human coding</a:t>
            </a:r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                           Benchmark: Serves as the benchmark for subsequent analyses.</a:t>
            </a:r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endParaRPr lang="en-US" sz="1400" dirty="0"/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       </a:t>
            </a:r>
            <a:r>
              <a:rPr lang="en-US" sz="1400" b="1" dirty="0"/>
              <a:t>Phase 2</a:t>
            </a:r>
            <a:r>
              <a:rPr lang="en-US" sz="1400" dirty="0"/>
              <a:t>:  Use two studies to answer the research questions. (k=8)</a:t>
            </a:r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endParaRPr lang="en-US" sz="1400" dirty="0"/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              Study 1: The impact of the number of documents (D) on topic identification</a:t>
            </a:r>
            <a:endParaRPr lang="en-US" sz="1300" i="1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1400" dirty="0">
                <a:latin typeface="+mn-lt"/>
              </a:rPr>
              <a:t>                        Number of responses: Four levels (D = 50, 100, 250, 400)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400" dirty="0">
                <a:latin typeface="+mn-lt"/>
              </a:rPr>
              <a:t>                        Document lengths : Not controlled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400" dirty="0">
                <a:latin typeface="+mn-lt"/>
              </a:rPr>
              <a:t>                        Process: Randomly select the specific number of responses from full corpus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400" dirty="0">
                <a:latin typeface="+mn-lt"/>
              </a:rPr>
              <a:t>                                        Fit the model (repeat 200 times)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400" dirty="0">
                <a:latin typeface="+mn-lt"/>
              </a:rPr>
              <a:t>                        Evaluation: Alignment of the identified topics with the benchmark</a:t>
            </a:r>
          </a:p>
          <a:p>
            <a:pPr marL="0" indent="0">
              <a:lnSpc>
                <a:spcPct val="110000"/>
              </a:lnSpc>
              <a:buFont typeface="Wingdings" charset="2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11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25681-1F4E-0BF0-3378-27CBE0B3E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EBA0-3695-27C9-C78F-4E771BA18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/>
              <a:t>2. Method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56FF7-CC00-2BE1-9165-CC7AE5A33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03A799C-1652-7CC4-195B-1E5FAA768FB1}"/>
              </a:ext>
            </a:extLst>
          </p:cNvPr>
          <p:cNvSpPr txBox="1">
            <a:spLocks/>
          </p:cNvSpPr>
          <p:nvPr/>
        </p:nvSpPr>
        <p:spPr>
          <a:xfrm>
            <a:off x="653650" y="955122"/>
            <a:ext cx="9179119" cy="590287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endParaRPr lang="en-US" sz="1400" dirty="0"/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       </a:t>
            </a:r>
            <a:r>
              <a:rPr lang="en-US" sz="1400" b="1" dirty="0"/>
              <a:t>Phase 2</a:t>
            </a:r>
            <a:r>
              <a:rPr lang="en-US" sz="1400" dirty="0"/>
              <a:t>:  Use two studies to answer the research questions. (k=8)</a:t>
            </a:r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endParaRPr lang="en-US" sz="1400" dirty="0"/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              Study 2: The impact of the document length (         ) on topic identification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300" i="1" dirty="0"/>
              <a:t>                    </a:t>
            </a:r>
            <a:r>
              <a:rPr lang="en-US" sz="1400" dirty="0">
                <a:latin typeface="+mn-lt"/>
              </a:rPr>
              <a:t>Document lengths :    1) T</a:t>
            </a:r>
            <a:r>
              <a:rPr lang="en-US" sz="1400" dirty="0"/>
              <a:t>hree levels of document length</a:t>
            </a:r>
          </a:p>
          <a:p>
            <a:pPr marL="0" indent="0">
              <a:buNone/>
            </a:pPr>
            <a:r>
              <a:rPr lang="en-US" sz="1400" dirty="0"/>
              <a:t>                                                                   &lt;9 (below 1st quantile)</a:t>
            </a:r>
          </a:p>
          <a:p>
            <a:pPr marL="0" indent="0">
              <a:buNone/>
            </a:pPr>
            <a:r>
              <a:rPr lang="en-US" sz="1400" dirty="0"/>
              <a:t>                                                                   9–22 (IQR)</a:t>
            </a:r>
          </a:p>
          <a:p>
            <a:pPr marL="0" indent="0">
              <a:buNone/>
            </a:pPr>
            <a:r>
              <a:rPr lang="en-US" sz="1400" dirty="0"/>
              <a:t>                                                                   23–162 (above 3rd quantile)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                                                            Tested with two response levels: D = 50, 100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+mn-lt"/>
              </a:rPr>
              <a:t>                                                          2) Two</a:t>
            </a:r>
            <a:r>
              <a:rPr lang="en-US" sz="1400" dirty="0"/>
              <a:t> levels of document length</a:t>
            </a:r>
          </a:p>
          <a:p>
            <a:pPr marL="0" indent="0">
              <a:buNone/>
            </a:pPr>
            <a:r>
              <a:rPr lang="en-US" sz="1400" dirty="0"/>
              <a:t>                                                                  &lt;15 (below median)</a:t>
            </a:r>
          </a:p>
          <a:p>
            <a:pPr marL="0" indent="0">
              <a:buNone/>
            </a:pPr>
            <a:r>
              <a:rPr lang="en-US" sz="1400" dirty="0"/>
              <a:t>                                                                  &gt;= 15 (no less than median)</a:t>
            </a:r>
          </a:p>
          <a:p>
            <a:pPr marL="0" indent="0">
              <a:buNone/>
            </a:pPr>
            <a:r>
              <a:rPr lang="en-US" sz="1400" dirty="0"/>
              <a:t>                                                             Tested with two response levels: D = 100, 200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400" dirty="0">
                <a:latin typeface="+mn-lt"/>
              </a:rPr>
              <a:t>                      Process is the same as in Study 1.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     </a:t>
            </a:r>
            <a:r>
              <a:rPr lang="en-US" sz="1400" b="1" dirty="0"/>
              <a:t>Evaluation: </a:t>
            </a:r>
            <a:r>
              <a:rPr lang="en-US" sz="1400" dirty="0"/>
              <a:t>Cosine similarity and Threshold</a:t>
            </a:r>
            <a:endParaRPr lang="en-US" sz="14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+mn-lt"/>
              </a:rPr>
              <a:t>                      </a:t>
            </a:r>
            <a:r>
              <a:rPr lang="en-US" sz="1400" dirty="0"/>
              <a:t>Cosine similarity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                     Threshold Levels Tested: 0.5, 0.6, 0.7, 0.8, 0.9 (Maier et al., 2020; Wheeler et al., 2021 )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+mn-lt"/>
              </a:rPr>
              <a:t>                      Evaluation detail: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+mn-lt"/>
              </a:rPr>
              <a:t>                          </a:t>
            </a:r>
            <a:r>
              <a:rPr lang="en-US" sz="1400" dirty="0"/>
              <a:t>Cosine similarity calculated for each pairing between topics from the two eight-topic models;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                         Criteria for matching – highest cosine similarity in both the corresponding row and column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+mn-lt"/>
              </a:rPr>
              <a:t>                                                               </a:t>
            </a:r>
            <a:r>
              <a:rPr lang="en-US" sz="1400" dirty="0"/>
              <a:t>–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/>
              <a:t>exceed the predetermined alignment threshold (0.5-0.9)</a:t>
            </a:r>
            <a:endParaRPr lang="en-US" sz="1400" dirty="0">
              <a:latin typeface="+mn-lt"/>
            </a:endParaRPr>
          </a:p>
          <a:p>
            <a:pPr marL="0" indent="0">
              <a:buFont typeface="Wingdings" charset="2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3FB0A-D1DF-A02C-1178-1F1827F3E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48700"/>
            <a:ext cx="361122" cy="2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8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533B-3805-3CDD-26FB-CB1A8381A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/>
              <a:t>3. Results and Discussion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19C9E-6CF6-E352-BEA4-E59C2E8E42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866" y="1351831"/>
            <a:ext cx="7944928" cy="5012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3. 0 Consistency of Identified Themes (Topics) by TM and manual coding </a:t>
            </a: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900" dirty="0">
              <a:latin typeface="Acumin Pro" panose="020B0604020202020204" charset="0"/>
            </a:endParaRPr>
          </a:p>
          <a:p>
            <a:endParaRPr lang="en-US" sz="1300" dirty="0"/>
          </a:p>
          <a:p>
            <a:endParaRPr lang="en-US" sz="1300" dirty="0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BE61-F50F-A15F-692B-81D070220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50441-3FAF-7D12-7DB4-978F60AB84EC}"/>
              </a:ext>
            </a:extLst>
          </p:cNvPr>
          <p:cNvSpPr txBox="1"/>
          <p:nvPr/>
        </p:nvSpPr>
        <p:spPr>
          <a:xfrm>
            <a:off x="834206" y="1786351"/>
            <a:ext cx="7022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TM topics correspond well to manually identified themes.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cumin Pro" panose="020B0504020202020204" pitchFamily="34" charset="77"/>
              </a:rPr>
              <a:t>7 out of 8 </a:t>
            </a: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topics aligned between Topic Modeling (TM) and human coding.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TM helps find out an extra topic – collaboration.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Interestingly, “Instruction Types”, which is the 2nd prevalent theme identified by human coding, was not identified as a distinctive topic by TM analysis with LDA model,.</a:t>
            </a:r>
          </a:p>
          <a:p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        “Instruction Types” – abstract, high-level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AA5634-778F-C269-0476-D513AD40E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26" y="3455127"/>
            <a:ext cx="6676607" cy="29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5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4CDE2-DB74-0826-B831-720A6C1EB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C9F8-E495-9A48-D6D0-A49535996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/>
              <a:t>3.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B3598-5DEA-77EA-A6BA-7598E2887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866" y="1351831"/>
            <a:ext cx="7944928" cy="5012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3. 1  The impact of the number of documents (D) </a:t>
            </a: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900" dirty="0">
              <a:latin typeface="Acumin Pro" panose="020B0604020202020204" charset="0"/>
            </a:endParaRPr>
          </a:p>
          <a:p>
            <a:endParaRPr lang="en-US" sz="1300" dirty="0"/>
          </a:p>
          <a:p>
            <a:endParaRPr lang="en-US" sz="1300" dirty="0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D2866-0BF7-BB12-656C-D337C9833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BE3DD-C5C9-CAA2-91E2-15C525B17184}"/>
              </a:ext>
            </a:extLst>
          </p:cNvPr>
          <p:cNvSpPr txBox="1"/>
          <p:nvPr/>
        </p:nvSpPr>
        <p:spPr>
          <a:xfrm>
            <a:off x="6286305" y="2044535"/>
            <a:ext cx="249282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Two clear patterns emerged from this analysis.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First, selecting a higher cosine threshold leads to lower consistency.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Second, for any given cosine threshold, the proportion of matching topics increases as the document sample size increases.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A7E41-0CD2-9686-7A50-126EC464A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6" y="1952897"/>
            <a:ext cx="5802810" cy="29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6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8B9A7-BD79-038F-2AEE-9F2995635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944D-8AF2-7342-95E3-E79BA51BC6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/>
              <a:t>3.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0862F-6FEA-73A0-F0C5-4F2BA9FBAA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866" y="1193947"/>
            <a:ext cx="7944928" cy="5170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3. 1  The impact of the document length </a:t>
            </a: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900" dirty="0">
              <a:latin typeface="Acumin Pro" panose="020B0604020202020204" charset="0"/>
            </a:endParaRPr>
          </a:p>
          <a:p>
            <a:endParaRPr lang="en-US" sz="1300" dirty="0"/>
          </a:p>
          <a:p>
            <a:endParaRPr lang="en-US" sz="1300" dirty="0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2FB9B-E006-7038-ED85-713DAC54C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4999B-4567-6F9E-1312-1C7ACE975AEB}"/>
              </a:ext>
            </a:extLst>
          </p:cNvPr>
          <p:cNvSpPr txBox="1"/>
          <p:nvPr/>
        </p:nvSpPr>
        <p:spPr>
          <a:xfrm>
            <a:off x="5272645" y="1747513"/>
            <a:ext cx="35064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Two clear patterns emerged from this analysis.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First, selecting a higher cosine threshold leads to lower consistency.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Second, for any cosine threshold, topic alignment improves with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cumin Pro" panose="020B0504020202020204" pitchFamily="34" charset="77"/>
              </a:rPr>
              <a:t>increased document length</a:t>
            </a: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An extra observation: , as the document sample size increases from D = 100 to 200, the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cumin Pro" panose="020B0504020202020204" pitchFamily="34" charset="77"/>
              </a:rPr>
              <a:t>improvement</a:t>
            </a: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 in topic recovery rate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cumin Pro" panose="020B0504020202020204" pitchFamily="34" charset="77"/>
              </a:rPr>
              <a:t>for shorter documents remains smaller than that for longer documents</a:t>
            </a: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, especially when more stringent cosine thresholds are applied.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181D5E-8F73-FF8F-BD63-21E8928E4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78" y="1592355"/>
            <a:ext cx="4598423" cy="2540257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363A2C-B91A-B52F-030E-1B0D6320B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78" y="4252964"/>
            <a:ext cx="4686936" cy="2446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C0DC2-6A8A-859B-DA88-FD02520AF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899" y="1145114"/>
            <a:ext cx="455311" cy="32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8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533B-3805-3CDD-26FB-CB1A8381A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/>
              <a:t>4. 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19C9E-6CF6-E352-BEA4-E59C2E8E42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446" y="1402996"/>
            <a:ext cx="7944928" cy="50123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4. 1  Consistency Between TM and Manual Coding</a:t>
            </a:r>
          </a:p>
          <a:p>
            <a:pPr marL="0" indent="0">
              <a:buNone/>
            </a:pPr>
            <a:endParaRPr lang="en-US" sz="6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64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400" kern="100" dirty="0"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Complementary Role of TM: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400" kern="100" dirty="0"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enhances the efficiency of qualitative analysis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400" kern="100" dirty="0"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ensures no key themes are overlooked and adds credibility to qualitative findings.</a:t>
            </a:r>
          </a:p>
          <a:p>
            <a:pPr marL="0" indent="0">
              <a:buNone/>
            </a:pPr>
            <a:endParaRPr lang="en-US" sz="64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400" kern="100" dirty="0"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Cautions in Overreliance on TM: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4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400" kern="100" dirty="0"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TM focuses on patterns inherent in the entire dataset, which may oversimplify complex themes appearing in smaller subsets.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400" kern="100" dirty="0"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Broad or unclear survey prompts can introduce irrelevant information, reducing TM’s accuracy.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400" kern="100" dirty="0"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TM’s reliance on statistical assumptions (e.g., latent topics as mixtures of words) may not align with human coding approaches that account for context.</a:t>
            </a:r>
          </a:p>
          <a:p>
            <a:pPr marL="0" indent="0">
              <a:buNone/>
            </a:pPr>
            <a:endParaRPr lang="en-US" sz="64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4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4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4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endParaRPr lang="en-US" sz="1900" dirty="0">
              <a:latin typeface="Acumin Pro" panose="020B0604020202020204" charset="0"/>
            </a:endParaRPr>
          </a:p>
          <a:p>
            <a:endParaRPr lang="en-US" sz="1300" dirty="0"/>
          </a:p>
          <a:p>
            <a:endParaRPr lang="en-US" sz="1300" dirty="0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BE61-F50F-A15F-692B-81D070220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BC676-A0B9-CAA5-02C4-7F1AA3BAE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698E2-773C-0DCF-670D-D65880419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/>
              <a:t>4. 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9EC47-1610-8020-77AC-BF1D72943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881" y="1402996"/>
            <a:ext cx="8942119" cy="50123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4. 2  Impact of document sample size and length on topic identification</a:t>
            </a:r>
          </a:p>
          <a:p>
            <a:pPr marL="0" indent="0">
              <a:buNone/>
            </a:pPr>
            <a:endParaRPr lang="en-US" sz="64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6400" b="1" kern="100" dirty="0"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Practical Insights:</a:t>
            </a:r>
          </a:p>
          <a:p>
            <a:pPr lvl="1" indent="0">
              <a:lnSpc>
                <a:spcPct val="120000"/>
              </a:lnSpc>
              <a:buNone/>
            </a:pP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1.  Encourage Longer Responses:</a:t>
            </a:r>
          </a:p>
          <a:p>
            <a:pPr lvl="1" indent="0">
              <a:lnSpc>
                <a:spcPct val="120000"/>
              </a:lnSpc>
              <a:buNone/>
            </a:pP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   1) Even with 100 responses, documents containing at least 15 meaningful words achieved a 60% recovery rate.</a:t>
            </a:r>
          </a:p>
          <a:p>
            <a:pPr lvl="1" indent="0">
              <a:lnSpc>
                <a:spcPct val="120000"/>
              </a:lnSpc>
              <a:buNone/>
            </a:pP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   2) At 250 responses, the recovery rate reached 70% (with </a:t>
            </a:r>
            <a:r>
              <a:rPr lang="en-US" sz="6400" kern="100" dirty="0" err="1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tcos</a:t>
            </a: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= 0.5).</a:t>
            </a:r>
          </a:p>
          <a:p>
            <a:pPr lvl="1" indent="0">
              <a:lnSpc>
                <a:spcPct val="120000"/>
              </a:lnSpc>
              <a:buNone/>
            </a:pP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2. Small Samples:</a:t>
            </a:r>
          </a:p>
          <a:p>
            <a:pPr lvl="1" indent="0">
              <a:lnSpc>
                <a:spcPct val="120000"/>
              </a:lnSpc>
              <a:buNone/>
            </a:pP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   1) TM is </a:t>
            </a:r>
            <a:r>
              <a:rPr lang="en-US" sz="6400" kern="100" dirty="0">
                <a:solidFill>
                  <a:schemeClr val="accent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still valuable </a:t>
            </a: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for exploring textual data when large datasets are unavailable.</a:t>
            </a:r>
          </a:p>
          <a:p>
            <a:pPr lvl="1" indent="0">
              <a:lnSpc>
                <a:spcPct val="120000"/>
              </a:lnSpc>
              <a:buNone/>
            </a:pP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   2) Lower thresholds (e.g., </a:t>
            </a:r>
            <a:r>
              <a:rPr lang="en-US" sz="6400" kern="100" dirty="0" err="1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tcos</a:t>
            </a: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= 0.5) improve recovery rates with smaller datasets.</a:t>
            </a:r>
          </a:p>
          <a:p>
            <a:pPr marL="1143000" lvl="2" indent="-228600">
              <a:lnSpc>
                <a:spcPct val="120000"/>
              </a:lnSpc>
              <a:buFont typeface="+mj-lt"/>
              <a:buAutoNum type="arabicPeriod"/>
            </a:pPr>
            <a:endParaRPr lang="en-US" sz="6400" kern="100" dirty="0">
              <a:solidFill>
                <a:schemeClr val="bg1"/>
              </a:solidFill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6400" kern="100" dirty="0"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Contribution to Literature:</a:t>
            </a:r>
          </a:p>
          <a:p>
            <a:pPr marL="742950" lvl="1" indent="-285750">
              <a:lnSpc>
                <a:spcPct val="120000"/>
              </a:lnSpc>
              <a:buFont typeface="+mj-lt"/>
              <a:buAutoNum type="arabicPeriod"/>
            </a:pPr>
            <a:r>
              <a:rPr lang="en-US" sz="6400" kern="100" dirty="0">
                <a:solidFill>
                  <a:schemeClr val="accent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Real OE data </a:t>
            </a: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was used, avoiding the oversimplifications of simulated datasets.</a:t>
            </a:r>
          </a:p>
          <a:p>
            <a:pPr marL="742950" lvl="1" indent="-285750">
              <a:lnSpc>
                <a:spcPct val="120000"/>
              </a:lnSpc>
              <a:buFont typeface="+mj-lt"/>
              <a:buAutoNum type="arabicPeriod"/>
            </a:pP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Results reflect realistic social science conditions with </a:t>
            </a:r>
            <a:r>
              <a:rPr lang="en-US" sz="6400" kern="100" dirty="0">
                <a:solidFill>
                  <a:schemeClr val="accent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small-to-medium sample sizes and moderate document lengths </a:t>
            </a: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(around 50 words).</a:t>
            </a:r>
          </a:p>
          <a:p>
            <a:pPr marL="742950" lvl="1" indent="-285750">
              <a:lnSpc>
                <a:spcPct val="120000"/>
              </a:lnSpc>
              <a:buFont typeface="+mj-lt"/>
              <a:buAutoNum type="arabicPeriod"/>
            </a:pPr>
            <a:r>
              <a:rPr lang="en-US" sz="6400" kern="100" dirty="0">
                <a:solidFill>
                  <a:schemeClr val="bg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Contrasts findings from studies with larger datasets (e.g., Wheeler et al., 2021).</a:t>
            </a:r>
          </a:p>
          <a:p>
            <a:pPr marL="0" indent="0">
              <a:buNone/>
            </a:pPr>
            <a:endParaRPr lang="en-US" sz="48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4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4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400" kern="100" dirty="0"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endParaRPr lang="en-US" sz="1900" dirty="0">
              <a:latin typeface="Acumin Pro" panose="020B0604020202020204" charset="0"/>
            </a:endParaRPr>
          </a:p>
          <a:p>
            <a:endParaRPr lang="en-US" sz="1300" dirty="0"/>
          </a:p>
          <a:p>
            <a:endParaRPr lang="en-US" sz="1300" dirty="0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2C93F-9B4B-B795-A8C1-980FFFE74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8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533B-3805-3CDD-26FB-CB1A8381A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/>
              <a:t>5. Future Direction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19C9E-6CF6-E352-BEA4-E59C2E8E42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866" y="1167690"/>
            <a:ext cx="7944928" cy="501233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endParaRPr lang="en-US" sz="6400" kern="100" dirty="0">
              <a:solidFill>
                <a:schemeClr val="tx1"/>
              </a:solidFill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6500" kern="100" dirty="0">
                <a:solidFill>
                  <a:schemeClr val="tx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Study Limitations:</a:t>
            </a:r>
          </a:p>
          <a:p>
            <a:pPr marL="742950" lvl="1" indent="-285750">
              <a:lnSpc>
                <a:spcPct val="120000"/>
              </a:lnSpc>
              <a:buFont typeface="+mj-lt"/>
              <a:buAutoNum type="arabicPeriod"/>
            </a:pPr>
            <a:r>
              <a:rPr lang="en-US" sz="6500" kern="100" dirty="0">
                <a:solidFill>
                  <a:schemeClr val="tx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Focused on an 8-topic model; did not evaluate the effect of varying topic numbers.</a:t>
            </a:r>
          </a:p>
          <a:p>
            <a:pPr marL="742950" lvl="1" indent="-285750">
              <a:lnSpc>
                <a:spcPct val="120000"/>
              </a:lnSpc>
              <a:buFont typeface="+mj-lt"/>
              <a:buAutoNum type="arabicPeriod"/>
            </a:pPr>
            <a:r>
              <a:rPr lang="en-US" sz="6500" kern="100" dirty="0">
                <a:solidFill>
                  <a:schemeClr val="tx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Findings may depend on the quality of OE responses and survey design.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500" kern="100" dirty="0">
              <a:solidFill>
                <a:schemeClr val="tx1"/>
              </a:solidFill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6500" kern="100" dirty="0">
                <a:solidFill>
                  <a:schemeClr val="tx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Recommendations for Future Research:</a:t>
            </a:r>
          </a:p>
          <a:p>
            <a:pPr marL="742950" lvl="1" indent="-285750">
              <a:lnSpc>
                <a:spcPct val="120000"/>
              </a:lnSpc>
              <a:buFont typeface="+mj-lt"/>
              <a:buAutoNum type="arabicPeriod"/>
            </a:pPr>
            <a:r>
              <a:rPr lang="en-US" sz="6500" kern="100" dirty="0">
                <a:solidFill>
                  <a:schemeClr val="tx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Investigate </a:t>
            </a:r>
            <a:r>
              <a:rPr lang="en-US" sz="6500" kern="100" dirty="0">
                <a:solidFill>
                  <a:schemeClr val="accent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optimal thresholds </a:t>
            </a:r>
            <a:r>
              <a:rPr lang="en-US" sz="6500" kern="100" dirty="0">
                <a:solidFill>
                  <a:schemeClr val="tx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for topic matching under different contexts.</a:t>
            </a:r>
          </a:p>
          <a:p>
            <a:pPr marL="742950" lvl="1" indent="-285750">
              <a:lnSpc>
                <a:spcPct val="120000"/>
              </a:lnSpc>
              <a:buFont typeface="+mj-lt"/>
              <a:buAutoNum type="arabicPeriod"/>
            </a:pPr>
            <a:r>
              <a:rPr lang="en-US" sz="6500" kern="100" dirty="0">
                <a:solidFill>
                  <a:schemeClr val="tx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Explore </a:t>
            </a:r>
            <a:r>
              <a:rPr lang="en-US" sz="6500" kern="100" dirty="0">
                <a:solidFill>
                  <a:schemeClr val="accent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additional factors </a:t>
            </a:r>
            <a:r>
              <a:rPr lang="en-US" sz="6500" kern="100" dirty="0">
                <a:solidFill>
                  <a:schemeClr val="tx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influencing TM accuracy (e.g., hyperparameter settings, algorithms).</a:t>
            </a:r>
          </a:p>
          <a:p>
            <a:pPr marL="742950" lvl="1" indent="-285750">
              <a:lnSpc>
                <a:spcPct val="120000"/>
              </a:lnSpc>
              <a:buFont typeface="+mj-lt"/>
              <a:buAutoNum type="arabicPeriod"/>
            </a:pPr>
            <a:r>
              <a:rPr lang="en-US" sz="6500" kern="100" dirty="0">
                <a:solidFill>
                  <a:schemeClr val="tx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Examine strategies for </a:t>
            </a:r>
            <a:r>
              <a:rPr lang="en-US" sz="6500" kern="100" dirty="0">
                <a:solidFill>
                  <a:schemeClr val="accent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integrating TM and manual coding </a:t>
            </a:r>
            <a:r>
              <a:rPr lang="en-US" sz="6500" kern="100" dirty="0">
                <a:solidFill>
                  <a:schemeClr val="tx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to maximize strengths of both approaches.</a:t>
            </a:r>
          </a:p>
          <a:p>
            <a:pPr marL="742950" lvl="1" indent="-285750">
              <a:lnSpc>
                <a:spcPct val="120000"/>
              </a:lnSpc>
              <a:buFont typeface="+mj-lt"/>
              <a:buAutoNum type="arabicPeriod"/>
            </a:pPr>
            <a:r>
              <a:rPr lang="en-US" sz="6500" kern="100" dirty="0">
                <a:solidFill>
                  <a:schemeClr val="tx1"/>
                </a:solidFill>
                <a:latin typeface="Acumin Pr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Link survey design (e.g., response box size, motivational prompts) to improved TM accuracy.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6500" kern="100" dirty="0">
              <a:solidFill>
                <a:schemeClr val="tx1"/>
              </a:solidFill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500" kern="100" dirty="0">
              <a:solidFill>
                <a:schemeClr val="tx1"/>
              </a:solidFill>
              <a:latin typeface="Acumin Pro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endParaRPr lang="en-US" sz="1900" dirty="0">
              <a:latin typeface="Acumin Pro" panose="020B0604020202020204" charset="0"/>
            </a:endParaRPr>
          </a:p>
          <a:p>
            <a:endParaRPr lang="en-US" sz="1300" dirty="0"/>
          </a:p>
          <a:p>
            <a:endParaRPr lang="en-US" sz="1300" dirty="0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Acumin Pro" panose="020B0504020202020204" pitchFamily="34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BE61-F50F-A15F-692B-81D070220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8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3354486-2A6A-DD4E-9A8D-861B2E201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Body Text">
            <a:extLst>
              <a:ext uri="{FF2B5EF4-FFF2-40B4-BE49-F238E27FC236}">
                <a16:creationId xmlns:a16="http://schemas.microsoft.com/office/drawing/2014/main" id="{DDF1DEAD-BDC7-D142-97B9-9A0BD2570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05C2BE5-BF22-EF46-A621-4EB44D38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9644B-5FE0-5157-131A-70C324986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0" y="6072996"/>
            <a:ext cx="1814441" cy="6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9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489887-E24D-B77B-C335-AD56037EC917}"/>
              </a:ext>
            </a:extLst>
          </p:cNvPr>
          <p:cNvSpPr/>
          <p:nvPr/>
        </p:nvSpPr>
        <p:spPr>
          <a:xfrm>
            <a:off x="3170327" y="18074"/>
            <a:ext cx="1231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Outline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17EBA661-6F82-B9BD-0FA3-FF915A15E32B}"/>
              </a:ext>
            </a:extLst>
          </p:cNvPr>
          <p:cNvSpPr/>
          <p:nvPr/>
        </p:nvSpPr>
        <p:spPr>
          <a:xfrm>
            <a:off x="2084757" y="1002212"/>
            <a:ext cx="3291222" cy="453224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1C6EF87A-C702-F2C1-949D-6A8299D83724}"/>
              </a:ext>
            </a:extLst>
          </p:cNvPr>
          <p:cNvSpPr/>
          <p:nvPr/>
        </p:nvSpPr>
        <p:spPr>
          <a:xfrm>
            <a:off x="1708318" y="999572"/>
            <a:ext cx="585903" cy="453224"/>
          </a:xfrm>
          <a:prstGeom prst="diamond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8E2A0016-7EAA-CFCA-0DBA-87C61D927DC5}"/>
              </a:ext>
            </a:extLst>
          </p:cNvPr>
          <p:cNvSpPr/>
          <p:nvPr/>
        </p:nvSpPr>
        <p:spPr>
          <a:xfrm>
            <a:off x="2067159" y="2017924"/>
            <a:ext cx="3291222" cy="453224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Method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69E0756-E1D2-FDDA-8E48-5C4D64A94007}"/>
              </a:ext>
            </a:extLst>
          </p:cNvPr>
          <p:cNvSpPr/>
          <p:nvPr/>
        </p:nvSpPr>
        <p:spPr>
          <a:xfrm>
            <a:off x="2062992" y="4191773"/>
            <a:ext cx="3443777" cy="453224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8BD6A80D-AEC7-73E8-52C5-015299F8AA11}"/>
              </a:ext>
            </a:extLst>
          </p:cNvPr>
          <p:cNvSpPr/>
          <p:nvPr/>
        </p:nvSpPr>
        <p:spPr>
          <a:xfrm>
            <a:off x="1699108" y="2007220"/>
            <a:ext cx="585903" cy="453224"/>
          </a:xfrm>
          <a:prstGeom prst="diamond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  <a:latin typeface="+mj-lt"/>
            </a:endParaRPr>
          </a:p>
          <a:p>
            <a:pPr algn="ctr"/>
            <a:endParaRPr lang="en-US" dirty="0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F171E487-7C4B-DBBD-DE8B-4FA7BF77A3D0}"/>
              </a:ext>
            </a:extLst>
          </p:cNvPr>
          <p:cNvSpPr/>
          <p:nvPr/>
        </p:nvSpPr>
        <p:spPr>
          <a:xfrm>
            <a:off x="1663783" y="4202547"/>
            <a:ext cx="585903" cy="453224"/>
          </a:xfrm>
          <a:prstGeom prst="diamond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61D636-221A-1990-4B9C-E9FC460442E2}"/>
              </a:ext>
            </a:extLst>
          </p:cNvPr>
          <p:cNvSpPr txBox="1"/>
          <p:nvPr/>
        </p:nvSpPr>
        <p:spPr>
          <a:xfrm>
            <a:off x="1879950" y="1072710"/>
            <a:ext cx="26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+mj-lt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C08CB9-BF97-33C7-D5E6-700FBC64DDA4}"/>
              </a:ext>
            </a:extLst>
          </p:cNvPr>
          <p:cNvSpPr txBox="1"/>
          <p:nvPr/>
        </p:nvSpPr>
        <p:spPr>
          <a:xfrm>
            <a:off x="1832404" y="2049166"/>
            <a:ext cx="23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+mj-lt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D64B00-C3FE-2C1A-F9CF-40E3699C25D6}"/>
              </a:ext>
            </a:extLst>
          </p:cNvPr>
          <p:cNvSpPr txBox="1"/>
          <p:nvPr/>
        </p:nvSpPr>
        <p:spPr>
          <a:xfrm>
            <a:off x="1833870" y="4254443"/>
            <a:ext cx="23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+mj-lt"/>
              </a:rPr>
              <a:t>4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9A34A206-1319-3784-3A70-E382C0D2E279}"/>
              </a:ext>
            </a:extLst>
          </p:cNvPr>
          <p:cNvSpPr/>
          <p:nvPr/>
        </p:nvSpPr>
        <p:spPr>
          <a:xfrm>
            <a:off x="2107667" y="3138157"/>
            <a:ext cx="3291222" cy="453224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403A40F0-1EC8-8688-8288-B746618C586F}"/>
              </a:ext>
            </a:extLst>
          </p:cNvPr>
          <p:cNvSpPr/>
          <p:nvPr/>
        </p:nvSpPr>
        <p:spPr>
          <a:xfrm>
            <a:off x="1700607" y="3135834"/>
            <a:ext cx="585903" cy="453224"/>
          </a:xfrm>
          <a:prstGeom prst="diamond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  <a:latin typeface="+mj-lt"/>
            </a:endParaRP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03DBF-B180-F504-D846-A54DC9C4CD12}"/>
              </a:ext>
            </a:extLst>
          </p:cNvPr>
          <p:cNvSpPr txBox="1"/>
          <p:nvPr/>
        </p:nvSpPr>
        <p:spPr>
          <a:xfrm>
            <a:off x="1860842" y="3193497"/>
            <a:ext cx="23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+mj-lt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4E806-3DAB-C1C7-F089-9D28026C3EFD}"/>
              </a:ext>
            </a:extLst>
          </p:cNvPr>
          <p:cNvSpPr txBox="1"/>
          <p:nvPr/>
        </p:nvSpPr>
        <p:spPr>
          <a:xfrm>
            <a:off x="2084766" y="5411735"/>
            <a:ext cx="23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+mj-lt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1E0EC-A8FA-FB64-C28E-9CF841D96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6" y="6082184"/>
            <a:ext cx="1622763" cy="531086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AB3ECBB-B2F2-E7D3-564E-BEDD84E2D723}"/>
              </a:ext>
            </a:extLst>
          </p:cNvPr>
          <p:cNvSpPr/>
          <p:nvPr/>
        </p:nvSpPr>
        <p:spPr>
          <a:xfrm>
            <a:off x="2067159" y="5293908"/>
            <a:ext cx="3443777" cy="453224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Future Direction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2181AC7E-5CEA-9370-3269-EE0D02513A30}"/>
              </a:ext>
            </a:extLst>
          </p:cNvPr>
          <p:cNvSpPr/>
          <p:nvPr/>
        </p:nvSpPr>
        <p:spPr>
          <a:xfrm>
            <a:off x="1667950" y="5304682"/>
            <a:ext cx="585903" cy="453224"/>
          </a:xfrm>
          <a:prstGeom prst="diamond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118F7-98BF-B7FF-FA78-BF036C7A5668}"/>
              </a:ext>
            </a:extLst>
          </p:cNvPr>
          <p:cNvSpPr txBox="1"/>
          <p:nvPr/>
        </p:nvSpPr>
        <p:spPr>
          <a:xfrm>
            <a:off x="1838037" y="5356578"/>
            <a:ext cx="23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8896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533B-3805-3CDD-26FB-CB1A8381A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442674"/>
            <a:ext cx="6925732" cy="387798"/>
          </a:xfrm>
        </p:spPr>
        <p:txBody>
          <a:bodyPr/>
          <a:lstStyle/>
          <a:p>
            <a:r>
              <a:rPr lang="en-US" sz="2400" i="0" dirty="0"/>
              <a:t>1</a:t>
            </a:r>
            <a:r>
              <a:rPr lang="en-US" sz="2800" i="0" dirty="0"/>
              <a:t>. Introduction</a:t>
            </a:r>
            <a:endParaRPr lang="en-US" sz="2400" i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19C9E-6CF6-E352-BEA4-E59C2E8E42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596" y="1149057"/>
            <a:ext cx="8106594" cy="4936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cumin Pro" panose="020B0604020202020204" charset="0"/>
              </a:rPr>
              <a:t>Open-Ended (OE) Survey Questions: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" panose="020B0604020202020204" charset="0"/>
              </a:rPr>
              <a:t>Capture opinions, beliefs, and complex constructs without restrictions.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" panose="020B0604020202020204" charset="0"/>
              </a:rPr>
              <a:t>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" panose="020B0604020202020204" charset="0"/>
              </a:rPr>
              <a:t>Survey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cumin Pro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cumin Pro" panose="020B0604020202020204" charset="0"/>
              </a:rPr>
              <a:t>Manual Coding:</a:t>
            </a:r>
          </a:p>
          <a:p>
            <a:pPr marL="0" indent="0">
              <a:buNone/>
            </a:pPr>
            <a:r>
              <a:rPr lang="en-US" sz="1600" dirty="0">
                <a:latin typeface="Acumin Pro" panose="020B0604020202020204" charset="0"/>
              </a:rPr>
              <a:t>            Underutilized due to challenges in analyzing unstructured textual data</a:t>
            </a:r>
          </a:p>
          <a:p>
            <a:pPr marL="742950" lvl="1" indent="-285750"/>
            <a:r>
              <a:rPr lang="en-US" dirty="0">
                <a:latin typeface="Acumin Pro" panose="020B0604020202020204" charset="0"/>
              </a:rPr>
              <a:t>Labor-intensive, time-consuming (Zhang et al., 2022)</a:t>
            </a:r>
          </a:p>
          <a:p>
            <a:pPr marL="742950" lvl="1" indent="-285750"/>
            <a:r>
              <a:rPr lang="en-US" dirty="0">
                <a:latin typeface="Acumin Pro" panose="020B0604020202020204" charset="0"/>
              </a:rPr>
              <a:t>Inconsistency of coding, subjectivity bias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cumin Pro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cumin Pro" panose="020B0604020202020204" charset="0"/>
              </a:rPr>
              <a:t>Emerging Solution: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" panose="020B0604020202020204" charset="0"/>
              </a:rPr>
              <a:t>Topic Modeling (TM): A text-mining technique to identify themes efficiently (e.g., Nanda et al., 2021).</a:t>
            </a: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BE61-F50F-A15F-692B-81D070220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3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AFCE9-C49E-2384-EC87-0027BE014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0A63-E67D-18B1-D728-A0FCD756B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442674"/>
            <a:ext cx="6925732" cy="387798"/>
          </a:xfrm>
        </p:spPr>
        <p:txBody>
          <a:bodyPr/>
          <a:lstStyle/>
          <a:p>
            <a:r>
              <a:rPr lang="en-US" sz="2400" i="0" dirty="0"/>
              <a:t>1</a:t>
            </a:r>
            <a:r>
              <a:rPr lang="en-US" sz="2800" i="0" dirty="0"/>
              <a:t>. Introduction</a:t>
            </a:r>
            <a:endParaRPr lang="en-US" sz="2400" i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749D9-D7A3-B7D4-C56D-08EC454FDA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596" y="1149057"/>
            <a:ext cx="8106594" cy="4936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Advantages of TM: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Identifies main themes and quantifies relationships.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Handles large datasets and explores associations (</a:t>
            </a:r>
            <a:r>
              <a:rPr lang="en-US" dirty="0" err="1"/>
              <a:t>Buenaño</a:t>
            </a:r>
            <a:r>
              <a:rPr lang="en-US" dirty="0"/>
              <a:t>-Fernández et al., 2020).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Challenges: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Validity concerns: Themes may vary from human coding.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Interpretability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Require large data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5EAB6-2ECB-498D-AAF9-AC2412F77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533B-3805-3CDD-26FB-CB1A8381A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442674"/>
            <a:ext cx="6925732" cy="387798"/>
          </a:xfrm>
        </p:spPr>
        <p:txBody>
          <a:bodyPr/>
          <a:lstStyle/>
          <a:p>
            <a:r>
              <a:rPr lang="en-US" sz="2800" i="0" dirty="0"/>
              <a:t>1. 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19C9E-6CF6-E352-BEA4-E59C2E8E42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596" y="1149057"/>
            <a:ext cx="8106594" cy="526626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Questions have not been fully answered: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much data is needed for valid topic identification?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Best practices for integrating TM with manual coding.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Data requirements for TM: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Finch et al. (2018): Reliable results with 200 OE responses (30 words).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Wheeler et al. (2021): Stricter guidelines (e.g., 5,000 OE responses for shorter texts).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Educational research context: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Studies vary widely, from dozens to hundreds of thousands of responses (e.g., Nanda et al., 2021).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BE61-F50F-A15F-692B-81D070220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0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533B-3805-3CDD-26FB-CB1A8381A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442674"/>
            <a:ext cx="6925732" cy="387798"/>
          </a:xfrm>
        </p:spPr>
        <p:txBody>
          <a:bodyPr/>
          <a:lstStyle/>
          <a:p>
            <a:r>
              <a:rPr lang="en-US" sz="2800" i="0" dirty="0"/>
              <a:t>1. Introduction – Research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19C9E-6CF6-E352-BEA4-E59C2E8E42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866" y="1344221"/>
            <a:ext cx="7944928" cy="5012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Purpose:</a:t>
            </a:r>
          </a:p>
          <a:p>
            <a:pPr marL="0" indent="0">
              <a:buNone/>
            </a:pPr>
            <a:endParaRPr lang="en-US" sz="1900" dirty="0"/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600" dirty="0"/>
              <a:t>    </a:t>
            </a:r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pPr marL="0" indent="0">
              <a:buNone/>
            </a:pPr>
            <a:r>
              <a:rPr lang="en-US" sz="1300" dirty="0"/>
              <a:t> </a:t>
            </a:r>
          </a:p>
          <a:p>
            <a:pPr marL="0" indent="0">
              <a:buNone/>
            </a:pP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Research questions:</a:t>
            </a:r>
            <a:endParaRPr lang="en-US" sz="1600" i="1" dirty="0"/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To what extent do the results of topic modeling, for example, vary with the structure of corpus?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To what extent does the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cumin Pro" panose="020B0504020202020204" pitchFamily="34" charset="77"/>
              </a:rPr>
              <a:t>number of documents (D)</a:t>
            </a: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, affect the topic identification?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To what extent does the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cumin Pro" panose="020B0504020202020204" pitchFamily="34" charset="77"/>
              </a:rPr>
              <a:t>document length </a:t>
            </a: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(         ) in a document affect topic identification?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To what extent does the conclusion differ by the adopted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cumin Pro" panose="020B0504020202020204" pitchFamily="34" charset="77"/>
              </a:rPr>
              <a:t>evaluation criteria for consistency</a:t>
            </a:r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77"/>
              </a:rPr>
              <a:t>? </a:t>
            </a:r>
          </a:p>
          <a:p>
            <a:pPr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BE61-F50F-A15F-692B-81D070220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D559F-B510-A320-D78D-12EAA2CA1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591" y="4600934"/>
            <a:ext cx="361122" cy="294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75C496-AD2C-1BB8-55D5-DAE1DE2B1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06" y="1665045"/>
            <a:ext cx="7309718" cy="8161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5C212D-5D3C-B4AF-622F-BEF624757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59" y="2648260"/>
            <a:ext cx="7201587" cy="8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9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533B-3805-3CDD-26FB-CB1A8381A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/>
              <a:t>2. Method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BE61-F50F-A15F-692B-81D070220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43465A-7A09-C9F1-1577-C038E2027E13}"/>
              </a:ext>
            </a:extLst>
          </p:cNvPr>
          <p:cNvSpPr txBox="1">
            <a:spLocks/>
          </p:cNvSpPr>
          <p:nvPr/>
        </p:nvSpPr>
        <p:spPr>
          <a:xfrm>
            <a:off x="605642" y="1681511"/>
            <a:ext cx="7807732" cy="4390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600" b="1" dirty="0"/>
              <a:t>Data:</a:t>
            </a:r>
          </a:p>
          <a:p>
            <a:pPr marL="0" indent="0">
              <a:lnSpc>
                <a:spcPct val="140000"/>
              </a:lnSpc>
              <a:buFont typeface="Wingdings" charset="2"/>
              <a:buNone/>
            </a:pPr>
            <a:endParaRPr lang="en-US" sz="16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600" dirty="0"/>
              <a:t>OE response data were collected via an online survey along with a set of rating questions from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university instructors </a:t>
            </a:r>
            <a:r>
              <a:rPr lang="en-US" sz="1600" dirty="0"/>
              <a:t>who teach undergraduate mathematics at various types of higher education institutions.  -&gt;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526 responses 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6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600" dirty="0"/>
              <a:t>The specific prompt of OE question was to “</a:t>
            </a:r>
            <a:r>
              <a:rPr lang="en-US" sz="1600" i="1" dirty="0"/>
              <a:t>What do you identify as 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excellent teaching practices </a:t>
            </a:r>
            <a:r>
              <a:rPr lang="en-US" sz="1600" i="1" dirty="0"/>
              <a:t>to promote student learning and success in mathematics please list as many practices that you like that you feel are unique and important to teaching undergraduate mathematics?”. 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600" dirty="0"/>
          </a:p>
          <a:p>
            <a:pPr marL="0" indent="0">
              <a:lnSpc>
                <a:spcPct val="170000"/>
              </a:lnSpc>
              <a:buFont typeface="Wingdings" charset="2"/>
              <a:buNone/>
            </a:pPr>
            <a:endParaRPr lang="en-US" sz="1400" dirty="0"/>
          </a:p>
          <a:p>
            <a:pPr marL="0" indent="0">
              <a:lnSpc>
                <a:spcPct val="170000"/>
              </a:lnSpc>
              <a:buFont typeface="Wingdings" charset="2"/>
              <a:buNone/>
            </a:pPr>
            <a:endParaRPr lang="en-US" sz="1600" dirty="0"/>
          </a:p>
          <a:p>
            <a:pPr>
              <a:lnSpc>
                <a:spcPct val="170000"/>
              </a:lnSpc>
            </a:pPr>
            <a:endParaRPr lang="en-US" sz="1300" i="1" dirty="0"/>
          </a:p>
          <a:p>
            <a:pPr>
              <a:lnSpc>
                <a:spcPct val="170000"/>
              </a:lnSpc>
            </a:pPr>
            <a:endParaRPr lang="en-US" sz="1400" i="1" dirty="0"/>
          </a:p>
          <a:p>
            <a:pPr marL="0" indent="0">
              <a:lnSpc>
                <a:spcPct val="110000"/>
              </a:lnSpc>
              <a:buFont typeface="Wingdings" charset="2"/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52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0620F-B653-79A9-2B1F-031410550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95D7-35B3-8D38-BA55-8170E2A56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/>
              <a:t>2. Method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F3B25-59DD-80D6-5CC4-F3EF2D3E1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6A7A162-9EDA-01DB-F542-32B72B21164E}"/>
              </a:ext>
            </a:extLst>
          </p:cNvPr>
          <p:cNvSpPr txBox="1">
            <a:spLocks/>
          </p:cNvSpPr>
          <p:nvPr/>
        </p:nvSpPr>
        <p:spPr>
          <a:xfrm>
            <a:off x="359588" y="955122"/>
            <a:ext cx="8250021" cy="50123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1900" dirty="0"/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Before answering the research questions:</a:t>
            </a:r>
          </a:p>
          <a:p>
            <a:pPr marL="342900" indent="-342900">
              <a:lnSpc>
                <a:spcPts val="17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400" dirty="0"/>
          </a:p>
          <a:p>
            <a:pPr marL="0" indent="0">
              <a:lnSpc>
                <a:spcPts val="17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        Comparison: Manual Coding vs. Topic Modeling Results</a:t>
            </a:r>
          </a:p>
          <a:p>
            <a:pPr marL="0" indent="0">
              <a:lnSpc>
                <a:spcPct val="1500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        Manual Coding -&gt; Two domain expert based on the mathematics teacher’s specialized knowledge (MTSK) framework identified 15 themes.</a:t>
            </a:r>
          </a:p>
          <a:p>
            <a:pPr marL="0" indent="0">
              <a:lnSpc>
                <a:spcPct val="150000"/>
              </a:lnSpc>
              <a:buSzPts val="1000"/>
              <a:buNone/>
              <a:tabLst>
                <a:tab pos="457200" algn="l"/>
              </a:tabLst>
            </a:pPr>
            <a:endParaRPr lang="en-US" sz="1400" dirty="0"/>
          </a:p>
          <a:p>
            <a:pPr marL="0" indent="0">
              <a:lnSpc>
                <a:spcPct val="150000"/>
              </a:lnSpc>
              <a:buSzPts val="1000"/>
              <a:buNone/>
              <a:tabLst>
                <a:tab pos="457200" algn="l"/>
              </a:tabLst>
            </a:pPr>
            <a:endParaRPr lang="en-US" sz="1400" dirty="0"/>
          </a:p>
          <a:p>
            <a:pPr marL="0" indent="0">
              <a:lnSpc>
                <a:spcPct val="150000"/>
              </a:lnSpc>
              <a:buSzPts val="1000"/>
              <a:buNone/>
              <a:tabLst>
                <a:tab pos="457200" algn="l"/>
              </a:tabLst>
            </a:pPr>
            <a:r>
              <a:rPr lang="en-US" sz="1400" dirty="0"/>
              <a:t>TM analysis 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/>
              <a:t>Preprocessing (‘tm’ package): remove non-meaningful items (punctuation, whitespaces)  526-&gt; 522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/>
              <a:t>Modeling - Latent Dirichlet Allocation (LDA) model</a:t>
            </a:r>
          </a:p>
          <a:p>
            <a:pPr marL="342900" indent="-342900">
              <a:lnSpc>
                <a:spcPts val="17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400" dirty="0"/>
          </a:p>
          <a:p>
            <a:pPr marL="342900" indent="-342900">
              <a:lnSpc>
                <a:spcPts val="17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400" dirty="0"/>
          </a:p>
          <a:p>
            <a:pPr marL="0" indent="0">
              <a:lnSpc>
                <a:spcPct val="170000"/>
              </a:lnSpc>
              <a:buNone/>
            </a:pPr>
            <a:endParaRPr lang="en-US" sz="1400" dirty="0"/>
          </a:p>
          <a:p>
            <a:pPr marL="0" indent="0">
              <a:lnSpc>
                <a:spcPct val="170000"/>
              </a:lnSpc>
              <a:buFont typeface="Wingdings" charset="2"/>
              <a:buNone/>
            </a:pPr>
            <a:endParaRPr lang="en-US" sz="1400" dirty="0"/>
          </a:p>
          <a:p>
            <a:pPr marL="0" indent="0">
              <a:lnSpc>
                <a:spcPct val="170000"/>
              </a:lnSpc>
              <a:buFont typeface="Wingdings" charset="2"/>
              <a:buNone/>
            </a:pPr>
            <a:endParaRPr lang="en-US" sz="1600" dirty="0"/>
          </a:p>
          <a:p>
            <a:pPr>
              <a:lnSpc>
                <a:spcPct val="170000"/>
              </a:lnSpc>
            </a:pPr>
            <a:endParaRPr lang="en-US" sz="1300" i="1" dirty="0"/>
          </a:p>
          <a:p>
            <a:pPr>
              <a:lnSpc>
                <a:spcPct val="170000"/>
              </a:lnSpc>
            </a:pPr>
            <a:endParaRPr lang="en-US" sz="1400" i="1" dirty="0"/>
          </a:p>
          <a:p>
            <a:pPr marL="0" indent="0">
              <a:lnSpc>
                <a:spcPct val="110000"/>
              </a:lnSpc>
              <a:buFont typeface="Wingdings" charset="2"/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F09E2-D8D5-B2E1-E62C-310A324A1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88" y="4228792"/>
            <a:ext cx="8653339" cy="1270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51295-9E31-26AE-9A02-8FB3E72D4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63" y="5499450"/>
            <a:ext cx="7314311" cy="100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3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533B-3805-3CDD-26FB-CB1A8381A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/>
              <a:t>2. Method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BE61-F50F-A15F-692B-81D070220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43465A-7A09-C9F1-1577-C038E2027E13}"/>
              </a:ext>
            </a:extLst>
          </p:cNvPr>
          <p:cNvSpPr txBox="1">
            <a:spLocks/>
          </p:cNvSpPr>
          <p:nvPr/>
        </p:nvSpPr>
        <p:spPr>
          <a:xfrm>
            <a:off x="359588" y="955122"/>
            <a:ext cx="8250021" cy="50123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1900" dirty="0"/>
          </a:p>
          <a:p>
            <a:pPr marL="342900" indent="-342900">
              <a:lnSpc>
                <a:spcPts val="17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/>
              <a:t>Modeling - Latent Dirichlet Allocation (LDA) model</a:t>
            </a:r>
          </a:p>
          <a:p>
            <a:pPr marL="342900" indent="-342900">
              <a:lnSpc>
                <a:spcPts val="17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400" dirty="0"/>
          </a:p>
          <a:p>
            <a:pPr marL="342900" indent="-342900">
              <a:lnSpc>
                <a:spcPts val="17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400" dirty="0"/>
          </a:p>
          <a:p>
            <a:pPr marL="0" indent="0">
              <a:lnSpc>
                <a:spcPct val="170000"/>
              </a:lnSpc>
              <a:buNone/>
            </a:pPr>
            <a:endParaRPr lang="en-US" sz="1400" dirty="0"/>
          </a:p>
          <a:p>
            <a:pPr marL="0" indent="0">
              <a:lnSpc>
                <a:spcPct val="170000"/>
              </a:lnSpc>
              <a:buFont typeface="Wingdings" charset="2"/>
              <a:buNone/>
            </a:pPr>
            <a:endParaRPr lang="en-US" sz="1400" dirty="0"/>
          </a:p>
          <a:p>
            <a:pPr marL="0" indent="0">
              <a:lnSpc>
                <a:spcPct val="170000"/>
              </a:lnSpc>
              <a:buFont typeface="Wingdings" charset="2"/>
              <a:buNone/>
            </a:pPr>
            <a:endParaRPr lang="en-US" sz="1600" dirty="0"/>
          </a:p>
          <a:p>
            <a:pPr>
              <a:lnSpc>
                <a:spcPct val="170000"/>
              </a:lnSpc>
            </a:pPr>
            <a:endParaRPr lang="en-US" sz="1300" i="1" dirty="0"/>
          </a:p>
          <a:p>
            <a:pPr>
              <a:lnSpc>
                <a:spcPct val="170000"/>
              </a:lnSpc>
            </a:pPr>
            <a:endParaRPr lang="en-US" sz="1400" i="1" dirty="0"/>
          </a:p>
          <a:p>
            <a:pPr marL="0" indent="0">
              <a:lnSpc>
                <a:spcPct val="110000"/>
              </a:lnSpc>
              <a:buFont typeface="Wingdings" charset="2"/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20421-70C8-7970-E65A-6BC33294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9" y="1705619"/>
            <a:ext cx="7551277" cy="1108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FF9B9A-E0BD-D6D8-90F4-37C39CB75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554" y="3028279"/>
            <a:ext cx="8941277" cy="28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66410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A4BF5A-FA82-4743-A356-F30104E9702E}" vid="{D9FFC432-544D-40FD-A9FA-DB110107A1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67613B0647C408166B7DC6F605CCB" ma:contentTypeVersion="17" ma:contentTypeDescription="Create a new document." ma:contentTypeScope="" ma:versionID="2f63fe8ed21a2f1b6f1ae0fe4ee1fda4">
  <xsd:schema xmlns:xsd="http://www.w3.org/2001/XMLSchema" xmlns:xs="http://www.w3.org/2001/XMLSchema" xmlns:p="http://schemas.microsoft.com/office/2006/metadata/properties" xmlns:ns3="d5bdcf0f-d777-4866-928a-18ed548ec86f" xmlns:ns4="f36fb4e1-a18b-4f7e-91fe-25defb3464a8" targetNamespace="http://schemas.microsoft.com/office/2006/metadata/properties" ma:root="true" ma:fieldsID="961479c4843207fa616356d0514e3d47" ns3:_="" ns4:_="">
    <xsd:import namespace="d5bdcf0f-d777-4866-928a-18ed548ec86f"/>
    <xsd:import namespace="f36fb4e1-a18b-4f7e-91fe-25defb3464a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DateTake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dcf0f-d777-4866-928a-18ed548ec8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fb4e1-a18b-4f7e-91fe-25defb346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6fb4e1-a18b-4f7e-91fe-25defb3464a8" xsi:nil="true"/>
  </documentManagement>
</p:properties>
</file>

<file path=customXml/itemProps1.xml><?xml version="1.0" encoding="utf-8"?>
<ds:datastoreItem xmlns:ds="http://schemas.openxmlformats.org/officeDocument/2006/customXml" ds:itemID="{01471ACC-F47D-4B05-8896-5679E403F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bdcf0f-d777-4866-928a-18ed548ec86f"/>
    <ds:schemaRef ds:uri="f36fb4e1-a18b-4f7e-91fe-25defb346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D5EF1B-87D9-4851-990D-658ECAC930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3E5173-00AD-4D08-B6B2-3A37C2621900}">
  <ds:schemaRefs>
    <ds:schemaRef ds:uri="d5bdcf0f-d777-4866-928a-18ed548ec86f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36fb4e1-a18b-4f7e-91fe-25defb3464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PU-CoBrand_Template_Gold_Theme_Std_Screen_2</Template>
  <TotalTime>10242</TotalTime>
  <Words>2012</Words>
  <Application>Microsoft Office PowerPoint</Application>
  <PresentationFormat>On-screen Show (4:3)</PresentationFormat>
  <Paragraphs>480</Paragraphs>
  <Slides>18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Acumin Pro Semibold</vt:lpstr>
      <vt:lpstr>United Sans Rg Md</vt:lpstr>
      <vt:lpstr>Times New Roman</vt:lpstr>
      <vt:lpstr>Calibri</vt:lpstr>
      <vt:lpstr>Acumin Pro ExtraCondensed Smbd</vt:lpstr>
      <vt:lpstr>Acumin Pro SemiCondensed</vt:lpstr>
      <vt:lpstr>Acumin Pro</vt:lpstr>
      <vt:lpstr>Acumin Pro ExtraCondensed</vt:lpstr>
      <vt:lpstr>Arial</vt:lpstr>
      <vt:lpstr>United Sans Cd Md</vt:lpstr>
      <vt:lpstr>Symbol</vt:lpstr>
      <vt:lpstr>Acumin Pro Medium</vt:lpstr>
      <vt:lpstr>Wingdings</vt:lpstr>
      <vt:lpstr>Purdue1</vt:lpstr>
      <vt:lpstr> Assessing Topic Recovery in Open-Ended Responses: The Effects of Sample Size, Document Length, and Similarity Threshold                                                                              </vt:lpstr>
      <vt:lpstr>PowerPoint Presentation</vt:lpstr>
      <vt:lpstr>1. Introduction</vt:lpstr>
      <vt:lpstr>1. Introduction</vt:lpstr>
      <vt:lpstr>1. Introduction</vt:lpstr>
      <vt:lpstr>1. Introduction – Research Questions</vt:lpstr>
      <vt:lpstr>2. Method</vt:lpstr>
      <vt:lpstr>2. Method</vt:lpstr>
      <vt:lpstr>2. Method</vt:lpstr>
      <vt:lpstr>2. Method</vt:lpstr>
      <vt:lpstr>2. Method</vt:lpstr>
      <vt:lpstr>3. Results and Discussion </vt:lpstr>
      <vt:lpstr>3. Results</vt:lpstr>
      <vt:lpstr>3. Results</vt:lpstr>
      <vt:lpstr>4. Discussion</vt:lpstr>
      <vt:lpstr>4. Discussion</vt:lpstr>
      <vt:lpstr>5. Future Direction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Xiyu</dc:creator>
  <cp:lastModifiedBy>Wang, Xiyu</cp:lastModifiedBy>
  <cp:revision>46</cp:revision>
  <cp:lastPrinted>2024-11-11T05:27:30Z</cp:lastPrinted>
  <dcterms:created xsi:type="dcterms:W3CDTF">2022-08-02T03:33:57Z</dcterms:created>
  <dcterms:modified xsi:type="dcterms:W3CDTF">2024-11-15T15:52:03Z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2022-12-05T00:23:31Z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922ce08f-128f-4ebd-b726-32b65397bdd4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0x0101008AB67613B0647C408166B7DC6F605CCB</vt:lpwstr>
  </property>
</Properties>
</file>