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0" r:id="rId3"/>
    <p:sldId id="257" r:id="rId4"/>
    <p:sldId id="271" r:id="rId5"/>
    <p:sldId id="272" r:id="rId6"/>
    <p:sldId id="273" r:id="rId7"/>
    <p:sldId id="281" r:id="rId8"/>
    <p:sldId id="269" r:id="rId9"/>
    <p:sldId id="276" r:id="rId10"/>
    <p:sldId id="277" r:id="rId11"/>
    <p:sldId id="279" r:id="rId12"/>
    <p:sldId id="278" r:id="rId13"/>
    <p:sldId id="282" r:id="rId14"/>
    <p:sldId id="283" r:id="rId15"/>
    <p:sldId id="284"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6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502" autoAdjust="0"/>
  </p:normalViewPr>
  <p:slideViewPr>
    <p:cSldViewPr snapToGrid="0">
      <p:cViewPr>
        <p:scale>
          <a:sx n="75" d="100"/>
          <a:sy n="75" d="100"/>
        </p:scale>
        <p:origin x="1872"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H:\.shortcut-targets-by-id\1lTfDFlcQrChyHB4UP1Wvxpu2axh30vIE\pvalue\research\E-ATP2024\Revell_item_ratings_2024-10-1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title>
    <c:autoTitleDeleted val="0"/>
    <c:plotArea>
      <c:layout/>
      <c:barChart>
        <c:barDir val="col"/>
        <c:grouping val="clustered"/>
        <c:varyColors val="0"/>
        <c:ser>
          <c:idx val="0"/>
          <c:order val="0"/>
          <c:tx>
            <c:strRef>
              <c:f>'[Revell_item_ratings_2024-10-16.xlsx]cost'!$C$1</c:f>
              <c:strCache>
                <c:ptCount val="1"/>
                <c:pt idx="0">
                  <c:v>Cost per item ($)</c:v>
                </c:pt>
              </c:strCache>
            </c:strRef>
          </c:tx>
          <c:spPr>
            <a:solidFill>
              <a:srgbClr val="A3238E"/>
            </a:solidFill>
            <a:ln>
              <a:noFill/>
            </a:ln>
            <a:effectLst/>
          </c:spPr>
          <c:invertIfNegative val="0"/>
          <c:dPt>
            <c:idx val="0"/>
            <c:invertIfNegative val="0"/>
            <c:bubble3D val="0"/>
            <c:spPr>
              <a:solidFill>
                <a:srgbClr val="DC5EC7"/>
              </a:solidFill>
              <a:ln>
                <a:noFill/>
              </a:ln>
              <a:effectLst/>
            </c:spPr>
            <c:extLst>
              <c:ext xmlns:c16="http://schemas.microsoft.com/office/drawing/2014/chart" uri="{C3380CC4-5D6E-409C-BE32-E72D297353CC}">
                <c16:uniqueId val="{00000001-8B6F-461B-9F45-857175E12C8C}"/>
              </c:ext>
            </c:extLst>
          </c:dPt>
          <c:dPt>
            <c:idx val="1"/>
            <c:invertIfNegative val="0"/>
            <c:bubble3D val="0"/>
            <c:spPr>
              <a:solidFill>
                <a:srgbClr val="DC5EC7"/>
              </a:solidFill>
              <a:ln>
                <a:noFill/>
              </a:ln>
              <a:effectLst/>
            </c:spPr>
            <c:extLst>
              <c:ext xmlns:c16="http://schemas.microsoft.com/office/drawing/2014/chart" uri="{C3380CC4-5D6E-409C-BE32-E72D297353CC}">
                <c16:uniqueId val="{00000003-8B6F-461B-9F45-857175E12C8C}"/>
              </c:ext>
            </c:extLst>
          </c:dPt>
          <c:dPt>
            <c:idx val="2"/>
            <c:invertIfNegative val="0"/>
            <c:bubble3D val="0"/>
            <c:spPr>
              <a:solidFill>
                <a:srgbClr val="DC5EC7"/>
              </a:solidFill>
              <a:ln>
                <a:noFill/>
              </a:ln>
              <a:effectLst/>
            </c:spPr>
            <c:extLst>
              <c:ext xmlns:c16="http://schemas.microsoft.com/office/drawing/2014/chart" uri="{C3380CC4-5D6E-409C-BE32-E72D297353CC}">
                <c16:uniqueId val="{00000005-8B6F-461B-9F45-857175E12C8C}"/>
              </c:ext>
            </c:extLst>
          </c:dPt>
          <c:dPt>
            <c:idx val="5"/>
            <c:invertIfNegative val="0"/>
            <c:bubble3D val="0"/>
            <c:spPr>
              <a:solidFill>
                <a:srgbClr val="751966"/>
              </a:solidFill>
              <a:ln>
                <a:noFill/>
              </a:ln>
              <a:effectLst/>
            </c:spPr>
            <c:extLst>
              <c:ext xmlns:c16="http://schemas.microsoft.com/office/drawing/2014/chart" uri="{C3380CC4-5D6E-409C-BE32-E72D297353CC}">
                <c16:uniqueId val="{00000007-8B6F-461B-9F45-857175E12C8C}"/>
              </c:ext>
            </c:extLst>
          </c:dPt>
          <c:dPt>
            <c:idx val="6"/>
            <c:invertIfNegative val="0"/>
            <c:bubble3D val="0"/>
            <c:spPr>
              <a:solidFill>
                <a:srgbClr val="751966"/>
              </a:solidFill>
              <a:ln>
                <a:noFill/>
              </a:ln>
              <a:effectLst/>
            </c:spPr>
            <c:extLst>
              <c:ext xmlns:c16="http://schemas.microsoft.com/office/drawing/2014/chart" uri="{C3380CC4-5D6E-409C-BE32-E72D297353CC}">
                <c16:uniqueId val="{00000009-8B6F-461B-9F45-857175E12C8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'[Revell_item_ratings_2024-10-16.xlsx]cost'!$A$2:$B$8</c:f>
              <c:multiLvlStrCache>
                <c:ptCount val="7"/>
                <c:lvl>
                  <c:pt idx="0">
                    <c:v>gpt-4-turbo</c:v>
                  </c:pt>
                  <c:pt idx="1">
                    <c:v>gpt-4-turbo</c:v>
                  </c:pt>
                  <c:pt idx="2">
                    <c:v>gpt-4-turbo</c:v>
                  </c:pt>
                  <c:pt idx="3">
                    <c:v>o1-mini</c:v>
                  </c:pt>
                  <c:pt idx="4">
                    <c:v>o1-mini</c:v>
                  </c:pt>
                  <c:pt idx="5">
                    <c:v>o1-preview</c:v>
                  </c:pt>
                  <c:pt idx="6">
                    <c:v>o1-preview</c:v>
                  </c:pt>
                </c:lvl>
                <c:lvl>
                  <c:pt idx="0">
                    <c:v>Zero-shot</c:v>
                  </c:pt>
                  <c:pt idx="1">
                    <c:v>Agentic</c:v>
                  </c:pt>
                  <c:pt idx="2">
                    <c:v>RAG</c:v>
                  </c:pt>
                  <c:pt idx="3">
                    <c:v>Zero-shot</c:v>
                  </c:pt>
                  <c:pt idx="4">
                    <c:v>Zero-shot with review</c:v>
                  </c:pt>
                  <c:pt idx="5">
                    <c:v>Zero-shot</c:v>
                  </c:pt>
                  <c:pt idx="6">
                    <c:v>Zero-shot with review</c:v>
                  </c:pt>
                </c:lvl>
              </c:multiLvlStrCache>
            </c:multiLvlStrRef>
          </c:cat>
          <c:val>
            <c:numRef>
              <c:f>'[Revell_item_ratings_2024-10-16.xlsx]cost'!$C$2:$C$8</c:f>
              <c:numCache>
                <c:formatCode>0.0000</c:formatCode>
                <c:ptCount val="7"/>
                <c:pt idx="0">
                  <c:v>1.14E-2</c:v>
                </c:pt>
                <c:pt idx="1">
                  <c:v>1.78E-2</c:v>
                </c:pt>
                <c:pt idx="2">
                  <c:v>2.3199999999999998E-2</c:v>
                </c:pt>
                <c:pt idx="3">
                  <c:v>1.6E-2</c:v>
                </c:pt>
                <c:pt idx="4">
                  <c:v>3.2000000000000001E-2</c:v>
                </c:pt>
                <c:pt idx="5">
                  <c:v>0.15</c:v>
                </c:pt>
                <c:pt idx="6">
                  <c:v>0.23250000000000001</c:v>
                </c:pt>
              </c:numCache>
            </c:numRef>
          </c:val>
          <c:extLst>
            <c:ext xmlns:c16="http://schemas.microsoft.com/office/drawing/2014/chart" uri="{C3380CC4-5D6E-409C-BE32-E72D297353CC}">
              <c16:uniqueId val="{0000000A-8B6F-461B-9F45-857175E12C8C}"/>
            </c:ext>
          </c:extLst>
        </c:ser>
        <c:dLbls>
          <c:showLegendKey val="0"/>
          <c:showVal val="0"/>
          <c:showCatName val="0"/>
          <c:showSerName val="0"/>
          <c:showPercent val="0"/>
          <c:showBubbleSize val="0"/>
        </c:dLbls>
        <c:gapWidth val="219"/>
        <c:overlap val="-27"/>
        <c:axId val="421395679"/>
        <c:axId val="421388479"/>
      </c:barChart>
      <c:catAx>
        <c:axId val="42139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crossAx val="421388479"/>
        <c:crosses val="autoZero"/>
        <c:auto val="1"/>
        <c:lblAlgn val="ctr"/>
        <c:lblOffset val="100"/>
        <c:noMultiLvlLbl val="0"/>
      </c:catAx>
      <c:valAx>
        <c:axId val="4213884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crossAx val="421395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Roboto" panose="02000000000000000000" pitchFamily="2" charset="0"/>
          <a:ea typeface="Roboto" panose="02000000000000000000" pitchFamily="2" charset="0"/>
          <a:cs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C2834-FF1D-4A90-9126-648575E499AC}"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9299B-FFD1-4F7D-B157-BCC5A235BB64}" type="slidenum">
              <a:rPr lang="en-US" smtClean="0"/>
              <a:t>‹#›</a:t>
            </a:fld>
            <a:endParaRPr lang="en-US"/>
          </a:p>
        </p:txBody>
      </p:sp>
    </p:spTree>
    <p:extLst>
      <p:ext uri="{BB962C8B-B14F-4D97-AF65-F5344CB8AC3E}">
        <p14:creationId xmlns:p14="http://schemas.microsoft.com/office/powerpoint/2010/main" val="4046795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Generative AI is controlled by prompts, so studying different prompting strategies is important. It’s possible that we could change how we prompt the AI and get better results. </a:t>
            </a:r>
          </a:p>
          <a:p>
            <a:endParaRPr lang="en-US" dirty="0"/>
          </a:p>
          <a:p>
            <a:r>
              <a:rPr lang="en-US" dirty="0"/>
              <a:t>Kirk’s talk is based on the same premise, but I would describe this research as being about prompting strategy.</a:t>
            </a:r>
          </a:p>
          <a:p>
            <a:endParaRPr lang="en-US" dirty="0"/>
          </a:p>
          <a:p>
            <a:r>
              <a:rPr lang="en-US" dirty="0"/>
              <a:t>Chenxuan and I compared three prompting strategies for generating knowledge-based certification exam items:</a:t>
            </a:r>
          </a:p>
          <a:p>
            <a:endParaRPr lang="en-US" dirty="0"/>
          </a:p>
          <a:p>
            <a:r>
              <a:rPr lang="en-US" dirty="0"/>
              <a:t>Zero-Shot, which is pretty much just asking for an item, without providing any examples. </a:t>
            </a:r>
          </a:p>
          <a:p>
            <a:endParaRPr lang="en-US" dirty="0"/>
          </a:p>
          <a:p>
            <a:r>
              <a:rPr lang="en-US" dirty="0"/>
              <a:t>Agentic AI is becoming a hot topic and will have various connotations, but our strategy enables the AI to autonomously review and revise items as part of item-writing.</a:t>
            </a:r>
          </a:p>
          <a:p>
            <a:endParaRPr lang="en-US" dirty="0"/>
          </a:p>
          <a:p>
            <a:r>
              <a:rPr lang="en-US" dirty="0"/>
              <a:t>Retrieval augmented generation (RAG) is a methodology where you retrieve related information from a canonical corpus and add it to the AI prompt. I’ll show you an example.</a:t>
            </a:r>
          </a:p>
          <a:p>
            <a:endParaRPr lang="en-US" dirty="0"/>
          </a:p>
          <a:p>
            <a:r>
              <a:rPr lang="en-US" dirty="0"/>
              <a:t>Finally, we did some research over the summer and gpt-4-turbo was slightly better at writing useable items. And it’s an efficient model. So we used that for most of this research, except where we’re comparing GPT-4 to the new “strawberry” model. And we interacted with the AI using APIs call with Temperature = 0.80</a:t>
            </a:r>
          </a:p>
          <a:p>
            <a:endParaRPr lang="en-US" dirty="0"/>
          </a:p>
        </p:txBody>
      </p:sp>
      <p:sp>
        <p:nvSpPr>
          <p:cNvPr id="4" name="Slide Number Placeholder 3"/>
          <p:cNvSpPr>
            <a:spLocks noGrp="1"/>
          </p:cNvSpPr>
          <p:nvPr>
            <p:ph type="sldNum" sz="quarter" idx="5"/>
          </p:nvPr>
        </p:nvSpPr>
        <p:spPr/>
        <p:txBody>
          <a:bodyPr/>
          <a:lstStyle/>
          <a:p>
            <a:fld id="{2ED9299B-FFD1-4F7D-B157-BCC5A235BB64}" type="slidenum">
              <a:rPr lang="en-US" smtClean="0"/>
              <a:t>2</a:t>
            </a:fld>
            <a:endParaRPr lang="en-US"/>
          </a:p>
        </p:txBody>
      </p:sp>
    </p:spTree>
    <p:extLst>
      <p:ext uri="{BB962C8B-B14F-4D97-AF65-F5344CB8AC3E}">
        <p14:creationId xmlns:p14="http://schemas.microsoft.com/office/powerpoint/2010/main" val="239321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prompt assumes that you are writing an item for a blueprint topic of an exam.</a:t>
            </a:r>
          </a:p>
          <a:p>
            <a:endParaRPr lang="en-US" dirty="0"/>
          </a:p>
          <a:p>
            <a:r>
              <a:rPr lang="en-US" dirty="0"/>
              <a:t>And we assume that a subject matter expert (SME) will supply the item topic.</a:t>
            </a:r>
          </a:p>
        </p:txBody>
      </p:sp>
      <p:sp>
        <p:nvSpPr>
          <p:cNvPr id="4" name="Slide Number Placeholder 3"/>
          <p:cNvSpPr>
            <a:spLocks noGrp="1"/>
          </p:cNvSpPr>
          <p:nvPr>
            <p:ph type="sldNum" sz="quarter" idx="5"/>
          </p:nvPr>
        </p:nvSpPr>
        <p:spPr/>
        <p:txBody>
          <a:bodyPr/>
          <a:lstStyle/>
          <a:p>
            <a:fld id="{2ED9299B-FFD1-4F7D-B157-BCC5A235BB64}" type="slidenum">
              <a:rPr lang="en-US" smtClean="0"/>
              <a:t>3</a:t>
            </a:fld>
            <a:endParaRPr lang="en-US"/>
          </a:p>
        </p:txBody>
      </p:sp>
    </p:spTree>
    <p:extLst>
      <p:ext uri="{BB962C8B-B14F-4D97-AF65-F5344CB8AC3E}">
        <p14:creationId xmlns:p14="http://schemas.microsoft.com/office/powerpoint/2010/main" val="768476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use “agentic” to imply that the AI will make up a plan and execute it without any user input.</a:t>
            </a:r>
          </a:p>
          <a:p>
            <a:endParaRPr lang="en-US" dirty="0"/>
          </a:p>
          <a:p>
            <a:r>
              <a:rPr lang="en-US" dirty="0"/>
              <a:t>We don’t like that idea for item-writing. We don’t want the AI to make up its own set of evaluation criteria. We want to specify how the item is evaluated. And we want it to be consistent across each item. </a:t>
            </a:r>
          </a:p>
          <a:p>
            <a:endParaRPr lang="en-US" dirty="0"/>
          </a:p>
          <a:p>
            <a:r>
              <a:rPr lang="en-US" dirty="0"/>
              <a:t>In our agentic approach, we ask the AI to write an item (using the zero-shot prompt), then ask the AI to evaluate the adherence of the item to our criteria. </a:t>
            </a:r>
          </a:p>
          <a:p>
            <a:endParaRPr lang="en-US" dirty="0"/>
          </a:p>
          <a:p>
            <a:r>
              <a:rPr lang="en-US" dirty="0"/>
              <a:t>If the item fails to meet one or more evaluation criteria, we ask the AI to revise the item to be better.</a:t>
            </a:r>
          </a:p>
          <a:p>
            <a:endParaRPr lang="en-US" dirty="0"/>
          </a:p>
          <a:p>
            <a:r>
              <a:rPr lang="en-US" dirty="0"/>
              <a:t>You could imagine many ways to do this. For example, maybe we should have review/revision cycles until the item is perfect. We are looking at other ways, but this was our starting point.</a:t>
            </a:r>
          </a:p>
        </p:txBody>
      </p:sp>
      <p:sp>
        <p:nvSpPr>
          <p:cNvPr id="4" name="Slide Number Placeholder 3"/>
          <p:cNvSpPr>
            <a:spLocks noGrp="1"/>
          </p:cNvSpPr>
          <p:nvPr>
            <p:ph type="sldNum" sz="quarter" idx="5"/>
          </p:nvPr>
        </p:nvSpPr>
        <p:spPr/>
        <p:txBody>
          <a:bodyPr/>
          <a:lstStyle/>
          <a:p>
            <a:fld id="{2ED9299B-FFD1-4F7D-B157-BCC5A235BB64}" type="slidenum">
              <a:rPr lang="en-US" smtClean="0"/>
              <a:t>4</a:t>
            </a:fld>
            <a:endParaRPr lang="en-US"/>
          </a:p>
        </p:txBody>
      </p:sp>
    </p:spTree>
    <p:extLst>
      <p:ext uri="{BB962C8B-B14F-4D97-AF65-F5344CB8AC3E}">
        <p14:creationId xmlns:p14="http://schemas.microsoft.com/office/powerpoint/2010/main" val="2746493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chose random spots in the textbook and wrote a specific topic for an item about that point in the chapter. </a:t>
            </a:r>
          </a:p>
          <a:p>
            <a:endParaRPr lang="en-US" dirty="0"/>
          </a:p>
          <a:p>
            <a:r>
              <a:rPr lang="en-US" dirty="0"/>
              <a:t>So, when we augmented the prompt, we used the text that we selected to go with the specific item topic. I think this is the best case for the “retrieval” part of RAG.</a:t>
            </a:r>
          </a:p>
          <a:p>
            <a:endParaRPr lang="en-US" dirty="0"/>
          </a:p>
          <a:p>
            <a:r>
              <a:rPr lang="en-US" dirty="0"/>
              <a:t>Then we used the same prompt used by the other two methods, but we appended some instructions and the textbook information. Usually that was on section of a chapter of the book (a few paragraphs). Occasionally it was 2-3 sections.</a:t>
            </a:r>
          </a:p>
        </p:txBody>
      </p:sp>
      <p:sp>
        <p:nvSpPr>
          <p:cNvPr id="4" name="Slide Number Placeholder 3"/>
          <p:cNvSpPr>
            <a:spLocks noGrp="1"/>
          </p:cNvSpPr>
          <p:nvPr>
            <p:ph type="sldNum" sz="quarter" idx="5"/>
          </p:nvPr>
        </p:nvSpPr>
        <p:spPr/>
        <p:txBody>
          <a:bodyPr/>
          <a:lstStyle/>
          <a:p>
            <a:fld id="{2ED9299B-FFD1-4F7D-B157-BCC5A235BB64}" type="slidenum">
              <a:rPr lang="en-US" smtClean="0"/>
              <a:t>5</a:t>
            </a:fld>
            <a:endParaRPr lang="en-US"/>
          </a:p>
        </p:txBody>
      </p:sp>
    </p:spTree>
    <p:extLst>
      <p:ext uri="{BB962C8B-B14F-4D97-AF65-F5344CB8AC3E}">
        <p14:creationId xmlns:p14="http://schemas.microsoft.com/office/powerpoint/2010/main" val="424751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5224C"/>
                </a:solidFill>
                <a:latin typeface="Roboto" panose="02000000000000000000" pitchFamily="2" charset="0"/>
                <a:ea typeface="Roboto" panose="02000000000000000000" pitchFamily="2" charset="0"/>
              </a:rPr>
              <a:t>Used the developer “playground” interface to use the beta, preview “strawberry” models (o1-mini and o1-preview).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5224C"/>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5224C"/>
                </a:solidFill>
                <a:latin typeface="Roboto" panose="02000000000000000000" pitchFamily="2" charset="0"/>
                <a:ea typeface="Roboto" panose="02000000000000000000" pitchFamily="2" charset="0"/>
              </a:rPr>
              <a:t>We generated 15 items (randomly selected 3 topics from the 5 domains from the 50 specific topics)</a:t>
            </a:r>
          </a:p>
          <a:p>
            <a:endParaRPr lang="en-US" sz="1200" u="none" strike="noStrike" kern="1200"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2ED9299B-FFD1-4F7D-B157-BCC5A235BB64}" type="slidenum">
              <a:rPr lang="en-US" smtClean="0"/>
              <a:t>11</a:t>
            </a:fld>
            <a:endParaRPr lang="en-US"/>
          </a:p>
        </p:txBody>
      </p:sp>
    </p:spTree>
    <p:extLst>
      <p:ext uri="{BB962C8B-B14F-4D97-AF65-F5344CB8AC3E}">
        <p14:creationId xmlns:p14="http://schemas.microsoft.com/office/powerpoint/2010/main" val="3927383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lumMod val="5000"/>
                <a:lumOff val="95000"/>
                <a:alpha val="2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252C64-A68C-B521-9AB6-EFD154313BB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F6D2A933-A1E3-7BCD-0ADB-6C943B3A7209}"/>
              </a:ext>
            </a:extLst>
          </p:cNvPr>
          <p:cNvSpPr>
            <a:spLocks noGrp="1"/>
          </p:cNvSpPr>
          <p:nvPr>
            <p:ph type="ctrTitle"/>
          </p:nvPr>
        </p:nvSpPr>
        <p:spPr>
          <a:xfrm>
            <a:off x="838200" y="2486088"/>
            <a:ext cx="6015273" cy="2387600"/>
          </a:xfrm>
        </p:spPr>
        <p:txBody>
          <a:bodyPr anchor="ctr">
            <a:normAutofit/>
          </a:bodyPr>
          <a:lstStyle>
            <a:lvl1pPr algn="l">
              <a:defRPr sz="54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BF98234-F969-4585-6B1B-8E17CB8C0EC1}"/>
              </a:ext>
            </a:extLst>
          </p:cNvPr>
          <p:cNvSpPr>
            <a:spLocks noGrp="1"/>
          </p:cNvSpPr>
          <p:nvPr>
            <p:ph type="subTitle" idx="1"/>
          </p:nvPr>
        </p:nvSpPr>
        <p:spPr>
          <a:xfrm>
            <a:off x="838200" y="5302282"/>
            <a:ext cx="9144000" cy="625474"/>
          </a:xfrm>
        </p:spPr>
        <p:txBody>
          <a:bodyPr anchor="ct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0CEC56F-53AA-83F9-085B-6F78ABAE0460}"/>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5" name="Footer Placeholder 4">
            <a:extLst>
              <a:ext uri="{FF2B5EF4-FFF2-40B4-BE49-F238E27FC236}">
                <a16:creationId xmlns:a16="http://schemas.microsoft.com/office/drawing/2014/main" id="{C6BCCCDF-227E-F086-C401-67EF903D9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F71913-9F17-E6AA-F3B9-7054B6E583DE}"/>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372999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9C0E-1625-FF39-FF52-35ABB679F2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7D5C7B-4B04-166D-47FA-14AB15D441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63CE2-5EE6-565F-1384-D5FE0B341502}"/>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5" name="Footer Placeholder 4">
            <a:extLst>
              <a:ext uri="{FF2B5EF4-FFF2-40B4-BE49-F238E27FC236}">
                <a16:creationId xmlns:a16="http://schemas.microsoft.com/office/drawing/2014/main" id="{C3347922-71B1-E43A-0596-3C81FF95A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33AB1-9EAD-FE61-F47A-76ABC5465F2A}"/>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1065033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2FCF81-332A-FDC8-8182-DA670A1125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C77F06-C159-8D6D-4744-2BE7E93D06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32553-0BB9-C826-772D-8310A03563A1}"/>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5" name="Footer Placeholder 4">
            <a:extLst>
              <a:ext uri="{FF2B5EF4-FFF2-40B4-BE49-F238E27FC236}">
                <a16:creationId xmlns:a16="http://schemas.microsoft.com/office/drawing/2014/main" id="{9BD0E265-9196-C467-D64E-F389C1A3C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D82F6-5905-C326-7714-0D1BB8D00AD0}"/>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297406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1C37-ED0F-26CD-3043-8330C3D8A9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9FD900-D972-86EC-89C3-45563B2EB1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9BDF3-17E8-CFD9-88CC-3932E607C38F}"/>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5" name="Footer Placeholder 4">
            <a:extLst>
              <a:ext uri="{FF2B5EF4-FFF2-40B4-BE49-F238E27FC236}">
                <a16:creationId xmlns:a16="http://schemas.microsoft.com/office/drawing/2014/main" id="{037DC54C-1B62-3323-B0A6-0452E7BBB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A67C1-B3A6-9B40-2AA8-3C22779F629F}"/>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205957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0B19-A48F-112D-61CF-34E8FE442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C4A8EA-60DC-7869-178A-9F6A2A3140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5BBB2C-49AE-62D9-3C46-4E4762608B83}"/>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5" name="Footer Placeholder 4">
            <a:extLst>
              <a:ext uri="{FF2B5EF4-FFF2-40B4-BE49-F238E27FC236}">
                <a16:creationId xmlns:a16="http://schemas.microsoft.com/office/drawing/2014/main" id="{7419B142-AEBC-9BD2-79A1-BEB71F6E1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484C0-BB7A-F417-E80F-1CE518B53E5F}"/>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3943782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E3E5-EFA1-7586-D8F5-9D6A2D543F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D5632B-047B-BD4D-0608-E94F6E7E80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D15966-4630-5A14-EB54-07809431A7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A3F257-DC88-EC3B-98F5-917DE1EA5A75}"/>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6" name="Footer Placeholder 5">
            <a:extLst>
              <a:ext uri="{FF2B5EF4-FFF2-40B4-BE49-F238E27FC236}">
                <a16:creationId xmlns:a16="http://schemas.microsoft.com/office/drawing/2014/main" id="{0F9E91CE-E130-01F8-3692-3BF6923C7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D9079-3720-FC19-9C21-56407E45E160}"/>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2726719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6F46-35CA-C7DB-9499-E9A296E5AC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9C5FCC-F361-28F8-6731-6D768ECBA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1CAF2D-71D4-588A-FFFE-C41131A53B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59F3CA-FF92-9251-A73B-A20E0AD8E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67C604-1670-54AD-2DD6-7601D08C2C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7051B2-D643-E3F8-5847-E9E5A88903DA}"/>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8" name="Footer Placeholder 7">
            <a:extLst>
              <a:ext uri="{FF2B5EF4-FFF2-40B4-BE49-F238E27FC236}">
                <a16:creationId xmlns:a16="http://schemas.microsoft.com/office/drawing/2014/main" id="{E60EFB76-4B2E-41E7-F9A8-5F7A65CC46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DE013A-1A73-BE6A-E1CC-C63F3DDD90BE}"/>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86518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EADE-F9A0-33DF-2B9A-57493671F5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CEB497-F50F-1C7C-D393-8401A57EE3C1}"/>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4" name="Footer Placeholder 3">
            <a:extLst>
              <a:ext uri="{FF2B5EF4-FFF2-40B4-BE49-F238E27FC236}">
                <a16:creationId xmlns:a16="http://schemas.microsoft.com/office/drawing/2014/main" id="{F7E106F9-E0E4-E0F0-75A1-A03C149B2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BDB79F-A08A-C3BB-173F-341E87C9C11A}"/>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273933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E76796-2473-8F07-42FA-F1EC7EFDEA5F}"/>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3" name="Footer Placeholder 2">
            <a:extLst>
              <a:ext uri="{FF2B5EF4-FFF2-40B4-BE49-F238E27FC236}">
                <a16:creationId xmlns:a16="http://schemas.microsoft.com/office/drawing/2014/main" id="{85E2DDDE-02FA-A16A-2C6C-193B19DA78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F6FBD-559C-A0E1-366A-E30F7CF52016}"/>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6841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BBE4-258D-C2DA-7689-BFB1CE30E3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8378FB-E69C-579F-1759-45A8376B55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D16417-626A-2075-B46E-669143995E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5FF886-2C64-5606-63BD-9185010760C4}"/>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6" name="Footer Placeholder 5">
            <a:extLst>
              <a:ext uri="{FF2B5EF4-FFF2-40B4-BE49-F238E27FC236}">
                <a16:creationId xmlns:a16="http://schemas.microsoft.com/office/drawing/2014/main" id="{C00FE8AF-030D-22B5-23E1-3FFC297359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64D98-8637-34A0-5653-43E95910A343}"/>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174985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9C91B-D7AA-EE51-9687-4EDB1A814F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1C27B0-970F-969B-8FD3-23ECCC7D44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55E88B-F4D0-76A4-6818-65279C44B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79DCD3-CC4A-B293-E6B5-0ED72325C7CB}"/>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6" name="Footer Placeholder 5">
            <a:extLst>
              <a:ext uri="{FF2B5EF4-FFF2-40B4-BE49-F238E27FC236}">
                <a16:creationId xmlns:a16="http://schemas.microsoft.com/office/drawing/2014/main" id="{D12BA3F9-D53C-8A2A-AA47-9B6000FCB2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3B2962-7CF4-A0FC-8C0E-AA65CF7B681E}"/>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1528719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20E64-7C1B-65EF-0800-7E1C9FB0D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7C678B-1B74-48A7-52FC-F679B8B41E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431E03-6272-21DD-76BB-ECEEDF8562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F6E04E-ED14-4B4A-A9CE-D37744FFA05C}" type="datetimeFigureOut">
              <a:rPr lang="en-US" smtClean="0"/>
              <a:t>11/13/2024</a:t>
            </a:fld>
            <a:endParaRPr lang="en-US"/>
          </a:p>
        </p:txBody>
      </p:sp>
      <p:sp>
        <p:nvSpPr>
          <p:cNvPr id="5" name="Footer Placeholder 4">
            <a:extLst>
              <a:ext uri="{FF2B5EF4-FFF2-40B4-BE49-F238E27FC236}">
                <a16:creationId xmlns:a16="http://schemas.microsoft.com/office/drawing/2014/main" id="{AA1C0422-EC04-70E3-3019-178C70756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BEE421C-928D-5A8E-2806-DDADDA46F3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2BFDCD-8F52-40F6-BAEB-71C0D8AC70AD}" type="slidenum">
              <a:rPr lang="en-US" smtClean="0"/>
              <a:t>‹#›</a:t>
            </a:fld>
            <a:endParaRPr lang="en-US"/>
          </a:p>
        </p:txBody>
      </p:sp>
    </p:spTree>
    <p:extLst>
      <p:ext uri="{BB962C8B-B14F-4D97-AF65-F5344CB8AC3E}">
        <p14:creationId xmlns:p14="http://schemas.microsoft.com/office/powerpoint/2010/main" val="4168739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ersonality-project.org/r/boo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8B56-A14D-82A0-1625-09E701B6868C}"/>
              </a:ext>
            </a:extLst>
          </p:cNvPr>
          <p:cNvSpPr>
            <a:spLocks noGrp="1"/>
          </p:cNvSpPr>
          <p:nvPr>
            <p:ph type="ctrTitle"/>
          </p:nvPr>
        </p:nvSpPr>
        <p:spPr>
          <a:xfrm>
            <a:off x="1524000" y="2454442"/>
            <a:ext cx="6089583" cy="2711066"/>
          </a:xfrm>
        </p:spPr>
        <p:txBody>
          <a:bodyPr>
            <a:normAutofit/>
          </a:bodyPr>
          <a:lstStyle/>
          <a:p>
            <a:pPr algn="l"/>
            <a:r>
              <a:rPr lang="en-US" sz="4000">
                <a:solidFill>
                  <a:schemeClr val="bg1"/>
                </a:solidFill>
              </a:rPr>
              <a:t>A Comparison of Zero-Shot, RAG, and Agentic Methods of Generating Items Using AI</a:t>
            </a:r>
            <a:endParaRPr lang="en-US" sz="4000" dirty="0">
              <a:solidFill>
                <a:schemeClr val="bg1"/>
              </a:solidFill>
            </a:endParaRPr>
          </a:p>
        </p:txBody>
      </p:sp>
      <p:sp>
        <p:nvSpPr>
          <p:cNvPr id="3" name="Subtitle 2">
            <a:extLst>
              <a:ext uri="{FF2B5EF4-FFF2-40B4-BE49-F238E27FC236}">
                <a16:creationId xmlns:a16="http://schemas.microsoft.com/office/drawing/2014/main" id="{A09C04E1-FBC6-7F02-923F-FDB0114BF693}"/>
              </a:ext>
            </a:extLst>
          </p:cNvPr>
          <p:cNvSpPr>
            <a:spLocks noGrp="1"/>
          </p:cNvSpPr>
          <p:nvPr>
            <p:ph type="subTitle" idx="1"/>
          </p:nvPr>
        </p:nvSpPr>
        <p:spPr>
          <a:xfrm>
            <a:off x="1524000" y="5735637"/>
            <a:ext cx="9144000" cy="502920"/>
          </a:xfrm>
        </p:spPr>
        <p:txBody>
          <a:bodyPr/>
          <a:lstStyle/>
          <a:p>
            <a:pPr algn="l"/>
            <a:r>
              <a:rPr lang="en-US" dirty="0">
                <a:solidFill>
                  <a:schemeClr val="bg1"/>
                </a:solidFill>
              </a:rPr>
              <a:t>Alan Mead &amp; Chenxuan Zhou</a:t>
            </a:r>
          </a:p>
          <a:p>
            <a:pPr algn="l"/>
            <a:endParaRPr lang="en-US" dirty="0">
              <a:solidFill>
                <a:schemeClr val="bg1"/>
              </a:solidFill>
            </a:endParaRPr>
          </a:p>
        </p:txBody>
      </p:sp>
    </p:spTree>
    <p:extLst>
      <p:ext uri="{BB962C8B-B14F-4D97-AF65-F5344CB8AC3E}">
        <p14:creationId xmlns:p14="http://schemas.microsoft.com/office/powerpoint/2010/main" val="1225858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993E-C3B3-C6D8-E1A7-AFB841155FF7}"/>
              </a:ext>
            </a:extLst>
          </p:cNvPr>
          <p:cNvSpPr>
            <a:spLocks noGrp="1"/>
          </p:cNvSpPr>
          <p:nvPr>
            <p:ph type="title"/>
          </p:nvPr>
        </p:nvSpPr>
        <p:spPr/>
        <p:txBody>
          <a:bodyPr/>
          <a:lstStyle/>
          <a:p>
            <a:r>
              <a:rPr lang="en-US" dirty="0"/>
              <a:t>RQ2: How replicable is useability?</a:t>
            </a:r>
          </a:p>
        </p:txBody>
      </p:sp>
      <p:sp>
        <p:nvSpPr>
          <p:cNvPr id="3" name="Content Placeholder 2">
            <a:extLst>
              <a:ext uri="{FF2B5EF4-FFF2-40B4-BE49-F238E27FC236}">
                <a16:creationId xmlns:a16="http://schemas.microsoft.com/office/drawing/2014/main" id="{7F0AFC7D-2C95-CDBF-6E9E-D5CA729DC92A}"/>
              </a:ext>
            </a:extLst>
          </p:cNvPr>
          <p:cNvSpPr>
            <a:spLocks noGrp="1"/>
          </p:cNvSpPr>
          <p:nvPr>
            <p:ph sz="half" idx="1"/>
          </p:nvPr>
        </p:nvSpPr>
        <p:spPr/>
        <p:txBody>
          <a:bodyPr>
            <a:normAutofit fontScale="92500" lnSpcReduction="10000"/>
          </a:bodyPr>
          <a:lstStyle/>
          <a:p>
            <a:r>
              <a:rPr lang="en-US" dirty="0"/>
              <a:t>Rater 1 evaluated both replications</a:t>
            </a:r>
          </a:p>
          <a:p>
            <a:r>
              <a:rPr lang="en-US" dirty="0"/>
              <a:t>Average item usability was similar across runs</a:t>
            </a:r>
          </a:p>
          <a:p>
            <a:pPr lvl="1"/>
            <a:r>
              <a:rPr lang="en-US" dirty="0"/>
              <a:t>Agentic: 3.50 vs. 3.52</a:t>
            </a:r>
          </a:p>
          <a:p>
            <a:pPr lvl="1"/>
            <a:r>
              <a:rPr lang="en-US" dirty="0"/>
              <a:t>RAG: 3.34 vs. 3.38</a:t>
            </a:r>
          </a:p>
          <a:p>
            <a:r>
              <a:rPr lang="en-US" dirty="0"/>
              <a:t>Items generated for the same topic across runs were rated as similarly usable</a:t>
            </a:r>
          </a:p>
          <a:p>
            <a:pPr lvl="1"/>
            <a:r>
              <a:rPr lang="en-US" dirty="0"/>
              <a:t>Agentic: 62% same rating</a:t>
            </a:r>
          </a:p>
          <a:p>
            <a:pPr lvl="1"/>
            <a:r>
              <a:rPr lang="en-US" dirty="0"/>
              <a:t>RAG: 76% same rating</a:t>
            </a:r>
          </a:p>
          <a:p>
            <a:pPr lvl="1"/>
            <a:r>
              <a:rPr lang="en-US" dirty="0"/>
              <a:t>Both: &gt; 95% close rating</a:t>
            </a:r>
          </a:p>
        </p:txBody>
      </p:sp>
      <p:graphicFrame>
        <p:nvGraphicFramePr>
          <p:cNvPr id="5" name="Content Placeholder 4">
            <a:extLst>
              <a:ext uri="{FF2B5EF4-FFF2-40B4-BE49-F238E27FC236}">
                <a16:creationId xmlns:a16="http://schemas.microsoft.com/office/drawing/2014/main" id="{957DBC69-5143-B444-4509-BA237A216961}"/>
              </a:ext>
            </a:extLst>
          </p:cNvPr>
          <p:cNvGraphicFramePr>
            <a:graphicFrameLocks noGrp="1"/>
          </p:cNvGraphicFramePr>
          <p:nvPr>
            <p:ph sz="half" idx="2"/>
            <p:extLst>
              <p:ext uri="{D42A27DB-BD31-4B8C-83A1-F6EECF244321}">
                <p14:modId xmlns:p14="http://schemas.microsoft.com/office/powerpoint/2010/main" val="2415352531"/>
              </p:ext>
            </p:extLst>
          </p:nvPr>
        </p:nvGraphicFramePr>
        <p:xfrm>
          <a:off x="6172200" y="1825625"/>
          <a:ext cx="5212080" cy="4806315"/>
        </p:xfrm>
        <a:graphic>
          <a:graphicData uri="http://schemas.openxmlformats.org/drawingml/2006/table">
            <a:tbl>
              <a:tblPr bandRow="1">
                <a:tableStyleId>{5C22544A-7EE6-4342-B048-85BDC9FD1C3A}</a:tableStyleId>
              </a:tblPr>
              <a:tblGrid>
                <a:gridCol w="1554480">
                  <a:extLst>
                    <a:ext uri="{9D8B030D-6E8A-4147-A177-3AD203B41FA5}">
                      <a16:colId xmlns:a16="http://schemas.microsoft.com/office/drawing/2014/main" val="3540816453"/>
                    </a:ext>
                  </a:extLst>
                </a:gridCol>
                <a:gridCol w="731520">
                  <a:extLst>
                    <a:ext uri="{9D8B030D-6E8A-4147-A177-3AD203B41FA5}">
                      <a16:colId xmlns:a16="http://schemas.microsoft.com/office/drawing/2014/main" val="2770763360"/>
                    </a:ext>
                  </a:extLst>
                </a:gridCol>
                <a:gridCol w="731520">
                  <a:extLst>
                    <a:ext uri="{9D8B030D-6E8A-4147-A177-3AD203B41FA5}">
                      <a16:colId xmlns:a16="http://schemas.microsoft.com/office/drawing/2014/main" val="164868516"/>
                    </a:ext>
                  </a:extLst>
                </a:gridCol>
                <a:gridCol w="731520">
                  <a:extLst>
                    <a:ext uri="{9D8B030D-6E8A-4147-A177-3AD203B41FA5}">
                      <a16:colId xmlns:a16="http://schemas.microsoft.com/office/drawing/2014/main" val="1308438127"/>
                    </a:ext>
                  </a:extLst>
                </a:gridCol>
                <a:gridCol w="731520">
                  <a:extLst>
                    <a:ext uri="{9D8B030D-6E8A-4147-A177-3AD203B41FA5}">
                      <a16:colId xmlns:a16="http://schemas.microsoft.com/office/drawing/2014/main" val="1053270347"/>
                    </a:ext>
                  </a:extLst>
                </a:gridCol>
                <a:gridCol w="731520">
                  <a:extLst>
                    <a:ext uri="{9D8B030D-6E8A-4147-A177-3AD203B41FA5}">
                      <a16:colId xmlns:a16="http://schemas.microsoft.com/office/drawing/2014/main" val="234740089"/>
                    </a:ext>
                  </a:extLst>
                </a:gridCol>
              </a:tblGrid>
              <a:tr h="0">
                <a:tc>
                  <a:txBody>
                    <a:bodyPr/>
                    <a:lstStyle/>
                    <a:p>
                      <a:pPr algn="l" fontAlgn="b"/>
                      <a:r>
                        <a:rPr lang="en-US" sz="1800" b="1"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Agentic</a:t>
                      </a:r>
                      <a:endParaRPr lang="en-US" sz="1800" b="1"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gridSpan="4">
                  <a:txBody>
                    <a:bodyPr/>
                    <a:lstStyle/>
                    <a:p>
                      <a:pPr algn="l"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Run1 (mean=3.50)</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3049858892"/>
                  </a:ext>
                </a:extLst>
              </a:tr>
              <a:tr h="0">
                <a:tc>
                  <a:txBody>
                    <a:bodyPr/>
                    <a:lstStyle/>
                    <a:p>
                      <a:pPr algn="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Run2 (mean=3.52)</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1</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2</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3</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4</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Row Sum</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2786605359"/>
                  </a:ext>
                </a:extLst>
              </a:tr>
              <a:tr h="0">
                <a:tc>
                  <a:txBody>
                    <a:bodyPr/>
                    <a:lstStyle/>
                    <a:p>
                      <a:pPr algn="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1</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1</a:t>
                      </a:r>
                      <a:endParaRPr lang="en-US" sz="18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0</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1</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1733113164"/>
                  </a:ext>
                </a:extLst>
              </a:tr>
              <a:tr h="0">
                <a:tc>
                  <a:txBody>
                    <a:bodyPr/>
                    <a:lstStyle/>
                    <a:p>
                      <a:pPr algn="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2</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1</a:t>
                      </a:r>
                      <a:endParaRPr lang="en-US" sz="18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1</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2</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3238737896"/>
                  </a:ext>
                </a:extLst>
              </a:tr>
              <a:tr h="0">
                <a:tc>
                  <a:txBody>
                    <a:bodyPr/>
                    <a:lstStyle/>
                    <a:p>
                      <a:pPr algn="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3</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0</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9</a:t>
                      </a:r>
                      <a:endParaRPr lang="en-US" sz="18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8</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17</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2382850649"/>
                  </a:ext>
                </a:extLst>
              </a:tr>
              <a:tr h="0">
                <a:tc>
                  <a:txBody>
                    <a:bodyPr/>
                    <a:lstStyle/>
                    <a:p>
                      <a:pPr algn="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4</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1</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9</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20</a:t>
                      </a:r>
                      <a:endParaRPr lang="en-US" sz="18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30</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3288045008"/>
                  </a:ext>
                </a:extLst>
              </a:tr>
              <a:tr h="0">
                <a:tc>
                  <a:txBody>
                    <a:bodyPr/>
                    <a:lstStyle/>
                    <a:p>
                      <a:pPr algn="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Column Sum</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1</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2</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18</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29</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50</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3211581255"/>
                  </a:ext>
                </a:extLst>
              </a:tr>
              <a:tr h="0">
                <a:tc gridSpan="6">
                  <a:txBody>
                    <a:bodyPr/>
                    <a:lstStyle/>
                    <a:p>
                      <a:pPr algn="l" fontAlgn="b"/>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hMerge="1">
                  <a:txBody>
                    <a:bodyPr/>
                    <a:lstStyle/>
                    <a:p>
                      <a:pPr algn="ctr" fontAlgn="b"/>
                      <a:endParaRPr lang="en-US" sz="20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hMerge="1">
                  <a:txBody>
                    <a:bodyPr/>
                    <a:lstStyle/>
                    <a:p>
                      <a:pPr algn="ctr" fontAlgn="b"/>
                      <a:endParaRPr lang="en-US" sz="20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hMerge="1">
                  <a:txBody>
                    <a:bodyPr/>
                    <a:lstStyle/>
                    <a:p>
                      <a:pPr algn="ctr" fontAlgn="b"/>
                      <a:endParaRPr lang="en-US" sz="20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hMerge="1">
                  <a:txBody>
                    <a:bodyPr/>
                    <a:lstStyle/>
                    <a:p>
                      <a:pPr algn="ctr" fontAlgn="b"/>
                      <a:endParaRPr lang="en-US" sz="20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hMerge="1">
                  <a:txBody>
                    <a:bodyPr/>
                    <a:lstStyle/>
                    <a:p>
                      <a:pPr algn="ctr" fontAlgn="b"/>
                      <a:endParaRPr lang="en-US" sz="20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1049974386"/>
                  </a:ext>
                </a:extLst>
              </a:tr>
              <a:tr h="0">
                <a:tc>
                  <a:txBody>
                    <a:bodyPr/>
                    <a:lstStyle/>
                    <a:p>
                      <a:pPr algn="l" fontAlgn="b"/>
                      <a:r>
                        <a:rPr lang="en-US" sz="1800" b="1"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RAG</a:t>
                      </a:r>
                      <a:endParaRPr lang="en-US" sz="1800" b="1"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gridSpan="4">
                  <a:txBody>
                    <a:bodyPr/>
                    <a:lstStyle/>
                    <a:p>
                      <a:pPr algn="l"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Run1 (mean=3.34)</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8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4194048310"/>
                  </a:ext>
                </a:extLst>
              </a:tr>
              <a:tr h="0">
                <a:tc>
                  <a:txBody>
                    <a:bodyPr/>
                    <a:lstStyle/>
                    <a:p>
                      <a:pPr algn="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Run2 (mean=3.38)</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1</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2</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3</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4</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Row Sum</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3330592715"/>
                  </a:ext>
                </a:extLst>
              </a:tr>
              <a:tr h="0">
                <a:tc>
                  <a:txBody>
                    <a:bodyPr/>
                    <a:lstStyle/>
                    <a:p>
                      <a:pPr algn="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1</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1</a:t>
                      </a:r>
                      <a:endParaRPr lang="en-US" sz="18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1</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1520284908"/>
                  </a:ext>
                </a:extLst>
              </a:tr>
              <a:tr h="0">
                <a:tc>
                  <a:txBody>
                    <a:bodyPr/>
                    <a:lstStyle/>
                    <a:p>
                      <a:pPr algn="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2</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2</a:t>
                      </a:r>
                      <a:endParaRPr lang="en-US" sz="18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2</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4</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3506969908"/>
                  </a:ext>
                </a:extLst>
              </a:tr>
              <a:tr h="0">
                <a:tc>
                  <a:txBody>
                    <a:bodyPr/>
                    <a:lstStyle/>
                    <a:p>
                      <a:pPr algn="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3</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1</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15</a:t>
                      </a:r>
                      <a:endParaRPr lang="en-US" sz="18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4</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20</a:t>
                      </a:r>
                      <a:endParaRPr lang="en-US" sz="18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3354246921"/>
                  </a:ext>
                </a:extLst>
              </a:tr>
              <a:tr h="0">
                <a:tc>
                  <a:txBody>
                    <a:bodyPr/>
                    <a:lstStyle/>
                    <a:p>
                      <a:pPr algn="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4</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1</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0</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4</a:t>
                      </a:r>
                      <a:endParaRPr lang="en-US"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20</a:t>
                      </a:r>
                      <a:endParaRPr lang="en-US" sz="18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25</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3276077854"/>
                  </a:ext>
                </a:extLst>
              </a:tr>
              <a:tr h="0">
                <a:tc>
                  <a:txBody>
                    <a:bodyPr/>
                    <a:lstStyle/>
                    <a:p>
                      <a:pPr algn="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Column Sum</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2</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3</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21</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24</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50</a:t>
                      </a:r>
                      <a:endParaRPr lang="en-US" sz="18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1286123524"/>
                  </a:ext>
                </a:extLst>
              </a:tr>
            </a:tbl>
          </a:graphicData>
        </a:graphic>
      </p:graphicFrame>
    </p:spTree>
    <p:extLst>
      <p:ext uri="{BB962C8B-B14F-4D97-AF65-F5344CB8AC3E}">
        <p14:creationId xmlns:p14="http://schemas.microsoft.com/office/powerpoint/2010/main" val="1756900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E7A62-C97E-F590-0F95-7340429816D7}"/>
              </a:ext>
            </a:extLst>
          </p:cNvPr>
          <p:cNvSpPr>
            <a:spLocks noGrp="1"/>
          </p:cNvSpPr>
          <p:nvPr>
            <p:ph type="title"/>
          </p:nvPr>
        </p:nvSpPr>
        <p:spPr/>
        <p:txBody>
          <a:bodyPr/>
          <a:lstStyle/>
          <a:p>
            <a:r>
              <a:rPr lang="en-US" dirty="0"/>
              <a:t>Comparison with the “strawberry” models</a:t>
            </a:r>
          </a:p>
        </p:txBody>
      </p:sp>
      <p:sp>
        <p:nvSpPr>
          <p:cNvPr id="3" name="Content Placeholder 2">
            <a:extLst>
              <a:ext uri="{FF2B5EF4-FFF2-40B4-BE49-F238E27FC236}">
                <a16:creationId xmlns:a16="http://schemas.microsoft.com/office/drawing/2014/main" id="{8CC1ACAB-E30D-45B4-7B8D-473DBAC23E2C}"/>
              </a:ext>
            </a:extLst>
          </p:cNvPr>
          <p:cNvSpPr>
            <a:spLocks noGrp="1"/>
          </p:cNvSpPr>
          <p:nvPr>
            <p:ph sz="half" idx="1"/>
          </p:nvPr>
        </p:nvSpPr>
        <p:spPr/>
        <p:txBody>
          <a:bodyPr>
            <a:normAutofit lnSpcReduction="10000"/>
          </a:bodyPr>
          <a:lstStyle/>
          <a:p>
            <a:pPr marL="342900" indent="-342900">
              <a:buFont typeface="Arial" panose="020B0604020202020204" pitchFamily="34" charset="0"/>
              <a:buChar char="•"/>
            </a:pPr>
            <a:r>
              <a:rPr lang="en-US" sz="2400" dirty="0">
                <a:solidFill>
                  <a:srgbClr val="25224C"/>
                </a:solidFill>
                <a:latin typeface="Roboto" panose="02000000000000000000" pitchFamily="2" charset="0"/>
                <a:ea typeface="Roboto" panose="02000000000000000000" pitchFamily="2" charset="0"/>
              </a:rPr>
              <a:t>Generated items using the beta </a:t>
            </a:r>
            <a:r>
              <a:rPr lang="en-US" sz="2400" i="1" dirty="0">
                <a:solidFill>
                  <a:srgbClr val="25224C"/>
                </a:solidFill>
                <a:latin typeface="Roboto" panose="02000000000000000000" pitchFamily="2" charset="0"/>
                <a:ea typeface="Roboto" panose="02000000000000000000" pitchFamily="2" charset="0"/>
              </a:rPr>
              <a:t>agentic</a:t>
            </a:r>
            <a:r>
              <a:rPr lang="en-US" sz="2400" dirty="0">
                <a:solidFill>
                  <a:srgbClr val="25224C"/>
                </a:solidFill>
                <a:latin typeface="Roboto" panose="02000000000000000000" pitchFamily="2" charset="0"/>
                <a:ea typeface="Roboto" panose="02000000000000000000" pitchFamily="2" charset="0"/>
              </a:rPr>
              <a:t> “strawberry” models</a:t>
            </a:r>
          </a:p>
          <a:p>
            <a:pPr marL="800100" lvl="1" indent="-342900"/>
            <a:r>
              <a:rPr lang="en-US" dirty="0">
                <a:solidFill>
                  <a:srgbClr val="25224C"/>
                </a:solidFill>
                <a:latin typeface="Roboto" panose="02000000000000000000" pitchFamily="2" charset="0"/>
                <a:ea typeface="Roboto" panose="02000000000000000000" pitchFamily="2" charset="0"/>
              </a:rPr>
              <a:t>o1-mini and o1-preview</a:t>
            </a:r>
          </a:p>
          <a:p>
            <a:pPr marL="800100" lvl="1" indent="-342900"/>
            <a:r>
              <a:rPr lang="en-US" dirty="0">
                <a:solidFill>
                  <a:srgbClr val="25224C"/>
                </a:solidFill>
                <a:latin typeface="Roboto" panose="02000000000000000000" pitchFamily="2" charset="0"/>
                <a:ea typeface="Roboto" panose="02000000000000000000" pitchFamily="2" charset="0"/>
              </a:rPr>
              <a:t>Using rater 1 data only</a:t>
            </a:r>
          </a:p>
          <a:p>
            <a:pPr marL="800100" lvl="1" indent="-342900"/>
            <a:r>
              <a:rPr lang="en-US" dirty="0">
                <a:solidFill>
                  <a:srgbClr val="25224C"/>
                </a:solidFill>
                <a:latin typeface="Roboto" panose="02000000000000000000" pitchFamily="2" charset="0"/>
                <a:ea typeface="Roboto" panose="02000000000000000000" pitchFamily="2" charset="0"/>
              </a:rPr>
              <a:t>Randomly chose 15 items</a:t>
            </a:r>
          </a:p>
          <a:p>
            <a:pPr marL="342900" indent="-342900">
              <a:buFont typeface="Arial" panose="020B0604020202020204" pitchFamily="34" charset="0"/>
              <a:buChar char="•"/>
            </a:pPr>
            <a:r>
              <a:rPr lang="en-US" sz="2400" dirty="0">
                <a:solidFill>
                  <a:srgbClr val="25224C"/>
                </a:solidFill>
                <a:latin typeface="Roboto"/>
                <a:ea typeface="Roboto"/>
                <a:cs typeface="Roboto"/>
              </a:rPr>
              <a:t>Strawberry models created items with slightly higher usability</a:t>
            </a:r>
          </a:p>
          <a:p>
            <a:pPr marL="342900" indent="-342900"/>
            <a:r>
              <a:rPr lang="en-US" sz="2400" dirty="0">
                <a:solidFill>
                  <a:srgbClr val="25224C"/>
                </a:solidFill>
                <a:latin typeface="Roboto"/>
                <a:ea typeface="Roboto"/>
                <a:cs typeface="Roboto"/>
              </a:rPr>
              <a:t>In our pretesting, o1 model reviews were noticeably better:</a:t>
            </a:r>
          </a:p>
          <a:p>
            <a:pPr marL="800100" lvl="1" indent="-342900"/>
            <a:r>
              <a:rPr lang="en-US" dirty="0">
                <a:solidFill>
                  <a:srgbClr val="25224C"/>
                </a:solidFill>
                <a:latin typeface="Roboto"/>
                <a:ea typeface="Roboto"/>
                <a:cs typeface="Roboto"/>
              </a:rPr>
              <a:t>Identified item flaws like answer cue, multiple correct options</a:t>
            </a:r>
          </a:p>
          <a:p>
            <a:pPr marL="0" indent="0">
              <a:buNone/>
            </a:pPr>
            <a:endParaRPr lang="en-US" sz="2000" dirty="0">
              <a:solidFill>
                <a:srgbClr val="25224C"/>
              </a:solidFill>
              <a:latin typeface="Roboto"/>
              <a:ea typeface="Roboto"/>
              <a:cs typeface="Roboto"/>
            </a:endParaRPr>
          </a:p>
        </p:txBody>
      </p:sp>
      <p:graphicFrame>
        <p:nvGraphicFramePr>
          <p:cNvPr id="6" name="Content Placeholder 5">
            <a:extLst>
              <a:ext uri="{FF2B5EF4-FFF2-40B4-BE49-F238E27FC236}">
                <a16:creationId xmlns:a16="http://schemas.microsoft.com/office/drawing/2014/main" id="{B4281C24-6626-6CBF-9702-802A4C24FE31}"/>
              </a:ext>
            </a:extLst>
          </p:cNvPr>
          <p:cNvGraphicFramePr>
            <a:graphicFrameLocks noGrp="1"/>
          </p:cNvGraphicFramePr>
          <p:nvPr>
            <p:ph sz="half" idx="2"/>
            <p:extLst>
              <p:ext uri="{D42A27DB-BD31-4B8C-83A1-F6EECF244321}">
                <p14:modId xmlns:p14="http://schemas.microsoft.com/office/powerpoint/2010/main" val="618779691"/>
              </p:ext>
            </p:extLst>
          </p:nvPr>
        </p:nvGraphicFramePr>
        <p:xfrm>
          <a:off x="6172200" y="1825625"/>
          <a:ext cx="5181600" cy="249428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539357699"/>
                    </a:ext>
                  </a:extLst>
                </a:gridCol>
                <a:gridCol w="2159000">
                  <a:extLst>
                    <a:ext uri="{9D8B030D-6E8A-4147-A177-3AD203B41FA5}">
                      <a16:colId xmlns:a16="http://schemas.microsoft.com/office/drawing/2014/main" val="1233129735"/>
                    </a:ext>
                  </a:extLst>
                </a:gridCol>
                <a:gridCol w="1295400">
                  <a:extLst>
                    <a:ext uri="{9D8B030D-6E8A-4147-A177-3AD203B41FA5}">
                      <a16:colId xmlns:a16="http://schemas.microsoft.com/office/drawing/2014/main" val="298209204"/>
                    </a:ext>
                  </a:extLst>
                </a:gridCol>
              </a:tblGrid>
              <a:tr h="370840">
                <a:tc>
                  <a:txBody>
                    <a:bodyPr/>
                    <a:lstStyle/>
                    <a:p>
                      <a:pPr algn="l"/>
                      <a:r>
                        <a:rPr lang="en-US" dirty="0">
                          <a:effectLst/>
                          <a:latin typeface="Liberation Sans" panose="020B0604020202020204" pitchFamily="34" charset="0"/>
                        </a:rPr>
                        <a:t>GPT model</a:t>
                      </a:r>
                    </a:p>
                  </a:txBody>
                  <a:tcPr anchor="ctr"/>
                </a:tc>
                <a:tc>
                  <a:txBody>
                    <a:bodyPr/>
                    <a:lstStyle/>
                    <a:p>
                      <a:pPr algn="l"/>
                      <a:r>
                        <a:rPr lang="en-US" dirty="0">
                          <a:effectLst/>
                          <a:latin typeface="Liberation Sans" panose="020B0604020202020204" pitchFamily="34" charset="0"/>
                        </a:rPr>
                        <a:t>AIG approach</a:t>
                      </a:r>
                    </a:p>
                  </a:txBody>
                  <a:tcPr anchor="ctr"/>
                </a:tc>
                <a:tc>
                  <a:txBody>
                    <a:bodyPr/>
                    <a:lstStyle/>
                    <a:p>
                      <a:pPr algn="ctr"/>
                      <a:r>
                        <a:rPr lang="en-US">
                          <a:effectLst/>
                          <a:latin typeface="Liberation Sans" panose="020B0604020202020204" pitchFamily="34" charset="0"/>
                        </a:rPr>
                        <a:t>Mean Usability</a:t>
                      </a:r>
                    </a:p>
                  </a:txBody>
                  <a:tcPr anchor="ctr"/>
                </a:tc>
                <a:extLst>
                  <a:ext uri="{0D108BD9-81ED-4DB2-BD59-A6C34878D82A}">
                    <a16:rowId xmlns:a16="http://schemas.microsoft.com/office/drawing/2014/main" val="2057027247"/>
                  </a:ext>
                </a:extLst>
              </a:tr>
              <a:tr h="370840">
                <a:tc>
                  <a:txBody>
                    <a:bodyPr/>
                    <a:lstStyle/>
                    <a:p>
                      <a:pPr algn="l"/>
                      <a:r>
                        <a:rPr lang="en-US">
                          <a:effectLst/>
                          <a:latin typeface="Liberation Sans" panose="020B0604020202020204" pitchFamily="34" charset="0"/>
                        </a:rPr>
                        <a:t>gpt-4-turbo</a:t>
                      </a:r>
                    </a:p>
                  </a:txBody>
                  <a:tcPr anchor="ctr"/>
                </a:tc>
                <a:tc>
                  <a:txBody>
                    <a:bodyPr/>
                    <a:lstStyle/>
                    <a:p>
                      <a:pPr algn="l"/>
                      <a:r>
                        <a:rPr lang="en-US">
                          <a:effectLst/>
                          <a:latin typeface="Liberation Sans" panose="020B0604020202020204" pitchFamily="34" charset="0"/>
                        </a:rPr>
                        <a:t>Zero-shot</a:t>
                      </a:r>
                    </a:p>
                  </a:txBody>
                  <a:tcPr anchor="ctr"/>
                </a:tc>
                <a:tc>
                  <a:txBody>
                    <a:bodyPr/>
                    <a:lstStyle/>
                    <a:p>
                      <a:pPr algn="ctr"/>
                      <a:r>
                        <a:rPr lang="en-US">
                          <a:effectLst/>
                          <a:latin typeface="Liberation Sans" panose="020B0604020202020204" pitchFamily="34" charset="0"/>
                        </a:rPr>
                        <a:t>3.23</a:t>
                      </a:r>
                    </a:p>
                  </a:txBody>
                  <a:tcPr anchor="ctr"/>
                </a:tc>
                <a:extLst>
                  <a:ext uri="{0D108BD9-81ED-4DB2-BD59-A6C34878D82A}">
                    <a16:rowId xmlns:a16="http://schemas.microsoft.com/office/drawing/2014/main" val="1914492981"/>
                  </a:ext>
                </a:extLst>
              </a:tr>
              <a:tr h="370840">
                <a:tc>
                  <a:txBody>
                    <a:bodyPr/>
                    <a:lstStyle/>
                    <a:p>
                      <a:pPr algn="l"/>
                      <a:r>
                        <a:rPr lang="en-US">
                          <a:effectLst/>
                          <a:latin typeface="Liberation Sans" panose="020B0604020202020204" pitchFamily="34" charset="0"/>
                        </a:rPr>
                        <a:t>gpt-4-turbo</a:t>
                      </a:r>
                    </a:p>
                  </a:txBody>
                  <a:tcPr anchor="ctr"/>
                </a:tc>
                <a:tc>
                  <a:txBody>
                    <a:bodyPr/>
                    <a:lstStyle/>
                    <a:p>
                      <a:pPr algn="l"/>
                      <a:r>
                        <a:rPr lang="en-US">
                          <a:effectLst/>
                          <a:latin typeface="Liberation Sans" panose="020B0604020202020204" pitchFamily="34" charset="0"/>
                        </a:rPr>
                        <a:t>Agentic</a:t>
                      </a:r>
                    </a:p>
                  </a:txBody>
                  <a:tcPr anchor="ctr"/>
                </a:tc>
                <a:tc>
                  <a:txBody>
                    <a:bodyPr/>
                    <a:lstStyle/>
                    <a:p>
                      <a:pPr algn="ctr"/>
                      <a:r>
                        <a:rPr lang="en-US">
                          <a:effectLst/>
                          <a:latin typeface="Liberation Sans" panose="020B0604020202020204" pitchFamily="34" charset="0"/>
                        </a:rPr>
                        <a:t>3.27</a:t>
                      </a:r>
                    </a:p>
                  </a:txBody>
                  <a:tcPr anchor="ctr"/>
                </a:tc>
                <a:extLst>
                  <a:ext uri="{0D108BD9-81ED-4DB2-BD59-A6C34878D82A}">
                    <a16:rowId xmlns:a16="http://schemas.microsoft.com/office/drawing/2014/main" val="1146739211"/>
                  </a:ext>
                </a:extLst>
              </a:tr>
              <a:tr h="370840">
                <a:tc>
                  <a:txBody>
                    <a:bodyPr/>
                    <a:lstStyle/>
                    <a:p>
                      <a:pPr algn="l"/>
                      <a:r>
                        <a:rPr lang="en-US">
                          <a:effectLst/>
                          <a:latin typeface="Liberation Sans" panose="020B0604020202020204" pitchFamily="34" charset="0"/>
                        </a:rPr>
                        <a:t>gpt-4-turbo</a:t>
                      </a:r>
                    </a:p>
                  </a:txBody>
                  <a:tcPr anchor="ctr"/>
                </a:tc>
                <a:tc>
                  <a:txBody>
                    <a:bodyPr/>
                    <a:lstStyle/>
                    <a:p>
                      <a:pPr algn="l"/>
                      <a:r>
                        <a:rPr lang="en-US">
                          <a:effectLst/>
                          <a:latin typeface="Liberation Sans" panose="020B0604020202020204" pitchFamily="34" charset="0"/>
                        </a:rPr>
                        <a:t>RAG</a:t>
                      </a:r>
                    </a:p>
                  </a:txBody>
                  <a:tcPr anchor="ctr"/>
                </a:tc>
                <a:tc>
                  <a:txBody>
                    <a:bodyPr/>
                    <a:lstStyle/>
                    <a:p>
                      <a:pPr algn="ctr"/>
                      <a:r>
                        <a:rPr lang="en-US">
                          <a:effectLst/>
                          <a:latin typeface="Liberation Sans" panose="020B0604020202020204" pitchFamily="34" charset="0"/>
                        </a:rPr>
                        <a:t>3.17</a:t>
                      </a:r>
                    </a:p>
                  </a:txBody>
                  <a:tcPr anchor="ctr"/>
                </a:tc>
                <a:extLst>
                  <a:ext uri="{0D108BD9-81ED-4DB2-BD59-A6C34878D82A}">
                    <a16:rowId xmlns:a16="http://schemas.microsoft.com/office/drawing/2014/main" val="1179768035"/>
                  </a:ext>
                </a:extLst>
              </a:tr>
              <a:tr h="370840">
                <a:tc>
                  <a:txBody>
                    <a:bodyPr/>
                    <a:lstStyle/>
                    <a:p>
                      <a:pPr algn="l"/>
                      <a:r>
                        <a:rPr lang="en-US">
                          <a:effectLst/>
                          <a:latin typeface="Liberation Sans" panose="020B0604020202020204" pitchFamily="34" charset="0"/>
                        </a:rPr>
                        <a:t>o1-mini</a:t>
                      </a:r>
                    </a:p>
                  </a:txBody>
                  <a:tcPr anchor="ctr"/>
                </a:tc>
                <a:tc>
                  <a:txBody>
                    <a:bodyPr/>
                    <a:lstStyle/>
                    <a:p>
                      <a:pPr algn="l"/>
                      <a:r>
                        <a:rPr lang="en-US" dirty="0">
                          <a:effectLst/>
                          <a:latin typeface="Liberation Sans" panose="020B0604020202020204" pitchFamily="34" charset="0"/>
                        </a:rPr>
                        <a:t>Zero-shot/Agentic</a:t>
                      </a:r>
                    </a:p>
                  </a:txBody>
                  <a:tcPr anchor="ctr"/>
                </a:tc>
                <a:tc>
                  <a:txBody>
                    <a:bodyPr/>
                    <a:lstStyle/>
                    <a:p>
                      <a:pPr algn="ctr"/>
                      <a:r>
                        <a:rPr lang="en-US">
                          <a:effectLst/>
                          <a:latin typeface="Liberation Sans" panose="020B0604020202020204" pitchFamily="34" charset="0"/>
                        </a:rPr>
                        <a:t>3.43</a:t>
                      </a:r>
                    </a:p>
                  </a:txBody>
                  <a:tcPr anchor="ctr"/>
                </a:tc>
                <a:extLst>
                  <a:ext uri="{0D108BD9-81ED-4DB2-BD59-A6C34878D82A}">
                    <a16:rowId xmlns:a16="http://schemas.microsoft.com/office/drawing/2014/main" val="728936731"/>
                  </a:ext>
                </a:extLst>
              </a:tr>
              <a:tr h="370840">
                <a:tc>
                  <a:txBody>
                    <a:bodyPr/>
                    <a:lstStyle/>
                    <a:p>
                      <a:pPr algn="l"/>
                      <a:r>
                        <a:rPr lang="en-US">
                          <a:effectLst/>
                          <a:latin typeface="Liberation Sans" panose="020B0604020202020204" pitchFamily="34" charset="0"/>
                        </a:rPr>
                        <a:t>o1-preview</a:t>
                      </a:r>
                    </a:p>
                  </a:txBody>
                  <a:tcPr anchor="ctr"/>
                </a:tc>
                <a:tc>
                  <a:txBody>
                    <a:bodyPr/>
                    <a:lstStyle/>
                    <a:p>
                      <a:pPr algn="l"/>
                      <a:r>
                        <a:rPr lang="en-US" dirty="0">
                          <a:effectLst/>
                          <a:latin typeface="Liberation Sans" panose="020B0604020202020204" pitchFamily="34" charset="0"/>
                        </a:rPr>
                        <a:t>Zero-shot/Agentic</a:t>
                      </a:r>
                    </a:p>
                  </a:txBody>
                  <a:tcPr anchor="ctr"/>
                </a:tc>
                <a:tc>
                  <a:txBody>
                    <a:bodyPr/>
                    <a:lstStyle/>
                    <a:p>
                      <a:pPr algn="ctr"/>
                      <a:r>
                        <a:rPr lang="en-US" dirty="0">
                          <a:effectLst/>
                          <a:latin typeface="Liberation Sans" panose="020B0604020202020204" pitchFamily="34" charset="0"/>
                        </a:rPr>
                        <a:t>3.47</a:t>
                      </a:r>
                    </a:p>
                  </a:txBody>
                  <a:tcPr anchor="ctr"/>
                </a:tc>
                <a:extLst>
                  <a:ext uri="{0D108BD9-81ED-4DB2-BD59-A6C34878D82A}">
                    <a16:rowId xmlns:a16="http://schemas.microsoft.com/office/drawing/2014/main" val="966186988"/>
                  </a:ext>
                </a:extLst>
              </a:tr>
            </a:tbl>
          </a:graphicData>
        </a:graphic>
      </p:graphicFrame>
      <p:sp>
        <p:nvSpPr>
          <p:cNvPr id="7" name="Content Placeholder 2">
            <a:extLst>
              <a:ext uri="{FF2B5EF4-FFF2-40B4-BE49-F238E27FC236}">
                <a16:creationId xmlns:a16="http://schemas.microsoft.com/office/drawing/2014/main" id="{34CA4881-39D8-7C2E-0A81-2AAD9B06B544}"/>
              </a:ext>
            </a:extLst>
          </p:cNvPr>
          <p:cNvSpPr txBox="1">
            <a:spLocks/>
          </p:cNvSpPr>
          <p:nvPr/>
        </p:nvSpPr>
        <p:spPr>
          <a:xfrm>
            <a:off x="6172200" y="4658043"/>
            <a:ext cx="5829300" cy="14252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25224C"/>
                </a:solidFill>
                <a:latin typeface="Roboto"/>
                <a:ea typeface="Roboto"/>
                <a:cs typeface="Roboto"/>
              </a:rPr>
              <a:t>Actual o1 comment: </a:t>
            </a:r>
            <a:r>
              <a:rPr lang="en-US" sz="2400" i="1" dirty="0">
                <a:solidFill>
                  <a:srgbClr val="25224C"/>
                </a:solidFill>
                <a:latin typeface="Roboto"/>
                <a:ea typeface="Roboto"/>
                <a:cs typeface="Roboto"/>
              </a:rPr>
              <a:t>“The stem closely mirrors the wording of the correct option, …, which may cue test-takers to the correct answer.”</a:t>
            </a:r>
          </a:p>
        </p:txBody>
      </p:sp>
    </p:spTree>
    <p:extLst>
      <p:ext uri="{BB962C8B-B14F-4D97-AF65-F5344CB8AC3E}">
        <p14:creationId xmlns:p14="http://schemas.microsoft.com/office/powerpoint/2010/main" val="365509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4BC985-BF18-0225-A00D-6255FFA38E02}"/>
              </a:ext>
            </a:extLst>
          </p:cNvPr>
          <p:cNvSpPr>
            <a:spLocks noGrp="1"/>
          </p:cNvSpPr>
          <p:nvPr>
            <p:ph type="title"/>
          </p:nvPr>
        </p:nvSpPr>
        <p:spPr/>
        <p:txBody>
          <a:bodyPr/>
          <a:lstStyle/>
          <a:p>
            <a:r>
              <a:rPr lang="en-US" dirty="0"/>
              <a:t>Comparison with the “strawberry” models</a:t>
            </a:r>
          </a:p>
        </p:txBody>
      </p:sp>
      <p:graphicFrame>
        <p:nvGraphicFramePr>
          <p:cNvPr id="7" name="Content Placeholder 6">
            <a:extLst>
              <a:ext uri="{FF2B5EF4-FFF2-40B4-BE49-F238E27FC236}">
                <a16:creationId xmlns:a16="http://schemas.microsoft.com/office/drawing/2014/main" id="{3199D732-34BE-A337-81C9-D466659563E9}"/>
              </a:ext>
            </a:extLst>
          </p:cNvPr>
          <p:cNvGraphicFramePr>
            <a:graphicFrameLocks noGrp="1"/>
          </p:cNvGraphicFramePr>
          <p:nvPr>
            <p:ph idx="1"/>
            <p:extLst>
              <p:ext uri="{D42A27DB-BD31-4B8C-83A1-F6EECF244321}">
                <p14:modId xmlns:p14="http://schemas.microsoft.com/office/powerpoint/2010/main" val="794734835"/>
              </p:ext>
            </p:extLst>
          </p:nvPr>
        </p:nvGraphicFramePr>
        <p:xfrm>
          <a:off x="838200" y="1825625"/>
          <a:ext cx="10515600" cy="3956685"/>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695874859"/>
                    </a:ext>
                  </a:extLst>
                </a:gridCol>
                <a:gridCol w="1752600">
                  <a:extLst>
                    <a:ext uri="{9D8B030D-6E8A-4147-A177-3AD203B41FA5}">
                      <a16:colId xmlns:a16="http://schemas.microsoft.com/office/drawing/2014/main" val="830397415"/>
                    </a:ext>
                  </a:extLst>
                </a:gridCol>
                <a:gridCol w="1752600">
                  <a:extLst>
                    <a:ext uri="{9D8B030D-6E8A-4147-A177-3AD203B41FA5}">
                      <a16:colId xmlns:a16="http://schemas.microsoft.com/office/drawing/2014/main" val="2003481440"/>
                    </a:ext>
                  </a:extLst>
                </a:gridCol>
                <a:gridCol w="1752600">
                  <a:extLst>
                    <a:ext uri="{9D8B030D-6E8A-4147-A177-3AD203B41FA5}">
                      <a16:colId xmlns:a16="http://schemas.microsoft.com/office/drawing/2014/main" val="3578975985"/>
                    </a:ext>
                  </a:extLst>
                </a:gridCol>
                <a:gridCol w="1752600">
                  <a:extLst>
                    <a:ext uri="{9D8B030D-6E8A-4147-A177-3AD203B41FA5}">
                      <a16:colId xmlns:a16="http://schemas.microsoft.com/office/drawing/2014/main" val="3480603836"/>
                    </a:ext>
                  </a:extLst>
                </a:gridCol>
                <a:gridCol w="1752600">
                  <a:extLst>
                    <a:ext uri="{9D8B030D-6E8A-4147-A177-3AD203B41FA5}">
                      <a16:colId xmlns:a16="http://schemas.microsoft.com/office/drawing/2014/main" val="4007866935"/>
                    </a:ext>
                  </a:extLst>
                </a:gridCol>
              </a:tblGrid>
              <a:tr h="370840">
                <a:tc>
                  <a:txBody>
                    <a:bodyPr/>
                    <a:lstStyle/>
                    <a:p>
                      <a:pPr algn="r" fontAlgn="b"/>
                      <a:r>
                        <a:rPr lang="en-US" sz="2000"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GPT model</a:t>
                      </a:r>
                      <a:endParaRPr lang="en-US" sz="2000" b="1"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gridSpan="3">
                  <a:txBody>
                    <a:bodyPr/>
                    <a:lstStyle/>
                    <a:p>
                      <a:pPr algn="ctr" fontAlgn="b"/>
                      <a:r>
                        <a:rPr lang="en-US" sz="2000"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gpt-4-turbo</a:t>
                      </a:r>
                      <a:endParaRPr lang="en-US" sz="2000" b="1"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hMerge="1">
                  <a:txBody>
                    <a:bodyPr/>
                    <a:lstStyle/>
                    <a:p>
                      <a:endParaRPr lang="en-US"/>
                    </a:p>
                  </a:txBody>
                  <a:tcPr/>
                </a:tc>
                <a:tc hMerge="1">
                  <a:txBody>
                    <a:bodyPr/>
                    <a:lstStyle/>
                    <a:p>
                      <a:endParaRPr lang="en-US"/>
                    </a:p>
                  </a:txBody>
                  <a:tcPr/>
                </a:tc>
                <a:tc>
                  <a:txBody>
                    <a:bodyPr/>
                    <a:lstStyle/>
                    <a:p>
                      <a:pPr algn="ctr" fontAlgn="b"/>
                      <a:r>
                        <a:rPr lang="en-US" sz="2000"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o1-mini</a:t>
                      </a:r>
                      <a:endParaRPr lang="en-US" sz="2000" b="1"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2000"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o1-preview</a:t>
                      </a:r>
                      <a:endParaRPr lang="en-US" sz="2000" b="1"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3771376411"/>
                  </a:ext>
                </a:extLst>
              </a:tr>
              <a:tr h="370840">
                <a:tc>
                  <a:txBody>
                    <a:bodyPr/>
                    <a:lstStyle/>
                    <a:p>
                      <a:pPr algn="r" fontAlgn="b"/>
                      <a:r>
                        <a:rPr lang="en-US" sz="20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AIG approach:</a:t>
                      </a:r>
                      <a:endParaRPr lang="en-US" sz="20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20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Zero-shot</a:t>
                      </a:r>
                      <a:endParaRPr lang="en-US" sz="20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20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Agentic</a:t>
                      </a:r>
                      <a:endParaRPr lang="en-US" sz="20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20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RAG</a:t>
                      </a:r>
                      <a:endParaRPr lang="en-US" sz="20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20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Zero-shot</a:t>
                      </a:r>
                      <a:endParaRPr lang="en-US" sz="20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20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Zero-shot</a:t>
                      </a:r>
                      <a:endParaRPr lang="en-US" sz="20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2547391842"/>
                  </a:ext>
                </a:extLst>
              </a:tr>
              <a:tr h="370840">
                <a:tc>
                  <a:txBody>
                    <a:bodyPr/>
                    <a:lstStyle/>
                    <a:p>
                      <a:pPr algn="ctr" fontAlgn="b"/>
                      <a:r>
                        <a:rPr lang="en-US" sz="2000" b="1"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Mean Item Usability</a:t>
                      </a:r>
                      <a:endParaRPr lang="en-US" sz="20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3.23</a:t>
                      </a:r>
                    </a:p>
                  </a:txBody>
                  <a:tcPr marL="9525" marR="9525" marT="9525" marB="0" anchor="b"/>
                </a:tc>
                <a:tc>
                  <a:txBody>
                    <a:bodyPr/>
                    <a:lstStyle/>
                    <a:p>
                      <a:pPr marL="0" algn="ctr" defTabSz="914400" rtl="0" eaLnBrk="1" fontAlgn="b" latinLnBrk="0" hangingPunct="1"/>
                      <a:r>
                        <a:rPr lang="en-US" sz="2000" b="0" u="none" strike="noStrike" kern="1200">
                          <a:solidFill>
                            <a:srgbClr val="000000"/>
                          </a:solidFill>
                          <a:effectLst/>
                          <a:latin typeface="Roboto" panose="02000000000000000000" pitchFamily="2" charset="0"/>
                          <a:ea typeface="Roboto" panose="02000000000000000000" pitchFamily="2" charset="0"/>
                          <a:cs typeface="Roboto" panose="02000000000000000000" pitchFamily="2" charset="0"/>
                        </a:rPr>
                        <a:t>3.27</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3.17</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3.43</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3.47</a:t>
                      </a:r>
                    </a:p>
                  </a:txBody>
                  <a:tcPr marL="9525" marR="9525" marT="9525" marB="0" anchor="b"/>
                </a:tc>
                <a:extLst>
                  <a:ext uri="{0D108BD9-81ED-4DB2-BD59-A6C34878D82A}">
                    <a16:rowId xmlns:a16="http://schemas.microsoft.com/office/drawing/2014/main" val="2304049825"/>
                  </a:ext>
                </a:extLst>
              </a:tr>
              <a:tr h="370840">
                <a:tc>
                  <a:txBody>
                    <a:bodyPr/>
                    <a:lstStyle/>
                    <a:p>
                      <a:pPr algn="ctr" fontAlgn="b"/>
                      <a:r>
                        <a:rPr lang="en-US" sz="20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1.0</a:t>
                      </a:r>
                      <a:endParaRPr lang="en-US" sz="20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1</a:t>
                      </a:r>
                    </a:p>
                  </a:txBody>
                  <a:tcPr marL="9525" marR="9525" marT="9525" marB="0" anchor="b"/>
                </a:tc>
                <a:tc>
                  <a:txBody>
                    <a:bodyPr/>
                    <a:lstStyle/>
                    <a:p>
                      <a:pPr marL="0" algn="ctr" defTabSz="914400" rtl="0" eaLnBrk="1" fontAlgn="b" latinLnBrk="0" hangingPunct="1"/>
                      <a:r>
                        <a:rPr lang="en-US" sz="2000" b="0" u="none" strike="noStrike" kern="1200">
                          <a:solidFill>
                            <a:srgbClr val="000000"/>
                          </a:solidFill>
                          <a:effectLst/>
                          <a:latin typeface="Roboto" panose="02000000000000000000" pitchFamily="2" charset="0"/>
                          <a:ea typeface="Roboto" panose="02000000000000000000" pitchFamily="2" charset="0"/>
                          <a:cs typeface="Roboto" panose="02000000000000000000" pitchFamily="2" charset="0"/>
                        </a:rPr>
                        <a:t>1</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2</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1</a:t>
                      </a:r>
                    </a:p>
                  </a:txBody>
                  <a:tcPr marL="9525" marR="9525" marT="9525" marB="0" anchor="b"/>
                </a:tc>
                <a:extLst>
                  <a:ext uri="{0D108BD9-81ED-4DB2-BD59-A6C34878D82A}">
                    <a16:rowId xmlns:a16="http://schemas.microsoft.com/office/drawing/2014/main" val="3721512571"/>
                  </a:ext>
                </a:extLst>
              </a:tr>
              <a:tr h="370840">
                <a:tc>
                  <a:txBody>
                    <a:bodyPr/>
                    <a:lstStyle/>
                    <a:p>
                      <a:pPr algn="ctr" fontAlgn="b"/>
                      <a:r>
                        <a:rPr lang="en-US" sz="2000" b="1"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1.5</a:t>
                      </a:r>
                      <a:endParaRPr lang="en-US" sz="20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p>
                  </a:txBody>
                  <a:tcPr marL="9525" marR="9525" marT="9525" marB="0" anchor="b"/>
                </a:tc>
                <a:tc>
                  <a:txBody>
                    <a:bodyPr/>
                    <a:lstStyle/>
                    <a:p>
                      <a:pPr marL="0" algn="ctr" defTabSz="914400" rtl="0" eaLnBrk="1" fontAlgn="b" latinLnBrk="0" hangingPunct="1"/>
                      <a:r>
                        <a:rPr lang="en-US" sz="2000" b="0" u="none" strike="noStrike" kern="1200">
                          <a:solidFill>
                            <a:srgbClr val="000000"/>
                          </a:solidFill>
                          <a:effectLst/>
                          <a:latin typeface="Roboto" panose="02000000000000000000" pitchFamily="2" charset="0"/>
                          <a:ea typeface="Roboto" panose="02000000000000000000" pitchFamily="2" charset="0"/>
                          <a:cs typeface="Roboto" panose="02000000000000000000" pitchFamily="2" charset="0"/>
                        </a:rPr>
                        <a:t>0</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p>
                  </a:txBody>
                  <a:tcPr marL="9525" marR="9525" marT="9525" marB="0" anchor="b"/>
                </a:tc>
                <a:extLst>
                  <a:ext uri="{0D108BD9-81ED-4DB2-BD59-A6C34878D82A}">
                    <a16:rowId xmlns:a16="http://schemas.microsoft.com/office/drawing/2014/main" val="4013627936"/>
                  </a:ext>
                </a:extLst>
              </a:tr>
              <a:tr h="370840">
                <a:tc>
                  <a:txBody>
                    <a:bodyPr/>
                    <a:lstStyle/>
                    <a:p>
                      <a:pPr algn="ctr" fontAlgn="b"/>
                      <a:r>
                        <a:rPr lang="en-US" sz="20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2.0</a:t>
                      </a:r>
                      <a:endParaRPr lang="en-US" sz="20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1</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1</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1</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1</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p>
                  </a:txBody>
                  <a:tcPr marL="9525" marR="9525" marT="9525" marB="0" anchor="b"/>
                </a:tc>
                <a:extLst>
                  <a:ext uri="{0D108BD9-81ED-4DB2-BD59-A6C34878D82A}">
                    <a16:rowId xmlns:a16="http://schemas.microsoft.com/office/drawing/2014/main" val="3832102396"/>
                  </a:ext>
                </a:extLst>
              </a:tr>
              <a:tr h="370840">
                <a:tc>
                  <a:txBody>
                    <a:bodyPr/>
                    <a:lstStyle/>
                    <a:p>
                      <a:pPr algn="ctr" fontAlgn="b"/>
                      <a:r>
                        <a:rPr lang="en-US" sz="2000" b="1"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2.5</a:t>
                      </a:r>
                      <a:endParaRPr lang="en-US" sz="20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marL="0" algn="ctr" defTabSz="914400" rtl="0" eaLnBrk="1" fontAlgn="b" latinLnBrk="0" hangingPunct="1"/>
                      <a:r>
                        <a:rPr lang="en-US" sz="2000" b="0" u="none" strike="noStrike" kern="1200">
                          <a:solidFill>
                            <a:srgbClr val="000000"/>
                          </a:solidFill>
                          <a:effectLst/>
                          <a:latin typeface="Roboto" panose="02000000000000000000" pitchFamily="2" charset="0"/>
                          <a:ea typeface="Roboto" panose="02000000000000000000" pitchFamily="2" charset="0"/>
                          <a:cs typeface="Roboto" panose="02000000000000000000" pitchFamily="2" charset="0"/>
                        </a:rPr>
                        <a:t>0</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p>
                  </a:txBody>
                  <a:tcPr marL="9525" marR="9525" marT="9525" marB="0" anchor="b"/>
                </a:tc>
                <a:extLst>
                  <a:ext uri="{0D108BD9-81ED-4DB2-BD59-A6C34878D82A}">
                    <a16:rowId xmlns:a16="http://schemas.microsoft.com/office/drawing/2014/main" val="3494255363"/>
                  </a:ext>
                </a:extLst>
              </a:tr>
              <a:tr h="370840">
                <a:tc>
                  <a:txBody>
                    <a:bodyPr/>
                    <a:lstStyle/>
                    <a:p>
                      <a:pPr algn="ctr" fontAlgn="b"/>
                      <a:r>
                        <a:rPr lang="en-US" sz="20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3.0</a:t>
                      </a:r>
                      <a:endParaRPr lang="en-US" sz="20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marL="0" algn="ctr" defTabSz="914400" rtl="0" eaLnBrk="1" fontAlgn="b" latinLnBrk="0" hangingPunct="1"/>
                      <a:r>
                        <a:rPr lang="en-US" sz="2000" b="0" u="none" strike="noStrike" kern="1200">
                          <a:solidFill>
                            <a:srgbClr val="000000"/>
                          </a:solidFill>
                          <a:effectLst/>
                          <a:latin typeface="Roboto" panose="02000000000000000000" pitchFamily="2" charset="0"/>
                          <a:ea typeface="Roboto" panose="02000000000000000000" pitchFamily="2" charset="0"/>
                          <a:cs typeface="Roboto" panose="02000000000000000000" pitchFamily="2" charset="0"/>
                        </a:rPr>
                        <a:t>5</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5</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3</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6</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5</a:t>
                      </a:r>
                    </a:p>
                  </a:txBody>
                  <a:tcPr marL="9525" marR="9525" marT="9525" marB="0" anchor="b"/>
                </a:tc>
                <a:extLst>
                  <a:ext uri="{0D108BD9-81ED-4DB2-BD59-A6C34878D82A}">
                    <a16:rowId xmlns:a16="http://schemas.microsoft.com/office/drawing/2014/main" val="2623801858"/>
                  </a:ext>
                </a:extLst>
              </a:tr>
              <a:tr h="370840">
                <a:tc>
                  <a:txBody>
                    <a:bodyPr/>
                    <a:lstStyle/>
                    <a:p>
                      <a:pPr algn="ctr" fontAlgn="b"/>
                      <a:r>
                        <a:rPr lang="en-US" sz="2000" b="1"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3.5</a:t>
                      </a:r>
                      <a:endParaRPr lang="en-US" sz="2000" b="1"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marL="0" algn="ctr" defTabSz="914400" rtl="0" eaLnBrk="1" fontAlgn="b" latinLnBrk="0" hangingPunct="1"/>
                      <a:r>
                        <a:rPr lang="en-US" sz="2000" b="0" u="none" strike="noStrike" kern="1200">
                          <a:solidFill>
                            <a:srgbClr val="000000"/>
                          </a:solidFill>
                          <a:effectLst/>
                          <a:latin typeface="Roboto" panose="02000000000000000000" pitchFamily="2" charset="0"/>
                          <a:ea typeface="Roboto" panose="02000000000000000000" pitchFamily="2" charset="0"/>
                          <a:cs typeface="Roboto" panose="02000000000000000000" pitchFamily="2" charset="0"/>
                        </a:rPr>
                        <a:t>3</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2</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3</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1</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0</a:t>
                      </a:r>
                    </a:p>
                  </a:txBody>
                  <a:tcPr marL="9525" marR="9525" marT="9525" marB="0" anchor="b"/>
                </a:tc>
                <a:extLst>
                  <a:ext uri="{0D108BD9-81ED-4DB2-BD59-A6C34878D82A}">
                    <a16:rowId xmlns:a16="http://schemas.microsoft.com/office/drawing/2014/main" val="3690109545"/>
                  </a:ext>
                </a:extLst>
              </a:tr>
              <a:tr h="370840">
                <a:tc>
                  <a:txBody>
                    <a:bodyPr/>
                    <a:lstStyle/>
                    <a:p>
                      <a:pPr algn="ctr" fontAlgn="b"/>
                      <a:r>
                        <a:rPr lang="en-US" sz="20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4.0</a:t>
                      </a:r>
                      <a:endParaRPr lang="en-US" sz="20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marL="0" algn="ctr" defTabSz="914400" rtl="0" eaLnBrk="1" fontAlgn="b" latinLnBrk="0" hangingPunct="1"/>
                      <a:r>
                        <a:rPr lang="en-US" sz="2000" b="0" u="none" strike="noStrike" kern="1200">
                          <a:solidFill>
                            <a:srgbClr val="000000"/>
                          </a:solidFill>
                          <a:effectLst/>
                          <a:latin typeface="Roboto" panose="02000000000000000000" pitchFamily="2" charset="0"/>
                          <a:ea typeface="Roboto" panose="02000000000000000000" pitchFamily="2" charset="0"/>
                          <a:cs typeface="Roboto" panose="02000000000000000000" pitchFamily="2" charset="0"/>
                        </a:rPr>
                        <a:t>5</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6</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6</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7</a:t>
                      </a:r>
                    </a:p>
                  </a:txBody>
                  <a:tcPr marL="9525" marR="9525" marT="9525" marB="0" anchor="b"/>
                </a:tc>
                <a:tc>
                  <a:txBody>
                    <a:bodyPr/>
                    <a:lstStyle/>
                    <a:p>
                      <a:pPr marL="0" algn="ctr" defTabSz="914400" rtl="0" eaLnBrk="1" fontAlgn="b" latinLnBrk="0" hangingPunct="1"/>
                      <a:r>
                        <a:rPr lang="en-US" sz="2000" b="0" u="none" strike="noStrike"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9</a:t>
                      </a:r>
                    </a:p>
                  </a:txBody>
                  <a:tcPr marL="9525" marR="9525" marT="9525" marB="0" anchor="b"/>
                </a:tc>
                <a:extLst>
                  <a:ext uri="{0D108BD9-81ED-4DB2-BD59-A6C34878D82A}">
                    <a16:rowId xmlns:a16="http://schemas.microsoft.com/office/drawing/2014/main" val="648721036"/>
                  </a:ext>
                </a:extLst>
              </a:tr>
            </a:tbl>
          </a:graphicData>
        </a:graphic>
      </p:graphicFrame>
    </p:spTree>
    <p:extLst>
      <p:ext uri="{BB962C8B-B14F-4D97-AF65-F5344CB8AC3E}">
        <p14:creationId xmlns:p14="http://schemas.microsoft.com/office/powerpoint/2010/main" val="3267506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C2778-00AD-74C1-076A-FCDB23A310A7}"/>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46077D8-D7F6-E0AD-1B1F-38B91D0CCCF6}"/>
              </a:ext>
            </a:extLst>
          </p:cNvPr>
          <p:cNvSpPr>
            <a:spLocks noGrp="1"/>
          </p:cNvSpPr>
          <p:nvPr>
            <p:ph sz="half" idx="2"/>
          </p:nvPr>
        </p:nvSpPr>
        <p:spPr>
          <a:xfrm>
            <a:off x="839788" y="495300"/>
            <a:ext cx="6475412" cy="5694363"/>
          </a:xfrm>
        </p:spPr>
        <p:txBody>
          <a:bodyPr>
            <a:noAutofit/>
          </a:bodyPr>
          <a:lstStyle/>
          <a:p>
            <a:pPr marL="0" indent="0">
              <a:lnSpc>
                <a:spcPct val="100000"/>
              </a:lnSpc>
              <a:spcBef>
                <a:spcPts val="0"/>
              </a:spcBef>
              <a:buNone/>
            </a:pPr>
            <a:r>
              <a:rPr lang="en-US" sz="1400" b="1" dirty="0"/>
              <a:t>Zero-shot/Agentic with gpt-4-turbo; Usability = 2</a:t>
            </a:r>
          </a:p>
          <a:p>
            <a:pPr marL="0" indent="0">
              <a:lnSpc>
                <a:spcPct val="100000"/>
              </a:lnSpc>
              <a:spcBef>
                <a:spcPts val="0"/>
              </a:spcBef>
              <a:buNone/>
            </a:pPr>
            <a:r>
              <a:rPr lang="en-US" sz="1400" dirty="0"/>
              <a:t>During a study on student academic performance, it was observed that students who scored exceptionally high or low on their first test tended to have scores closer to the average on subsequent tests. What statistical phenomenon best explains this observation?</a:t>
            </a:r>
          </a:p>
          <a:p>
            <a:pPr>
              <a:lnSpc>
                <a:spcPct val="100000"/>
              </a:lnSpc>
              <a:spcBef>
                <a:spcPts val="0"/>
              </a:spcBef>
              <a:buFont typeface="+mj-lt"/>
              <a:buAutoNum type="alphaLcParenR"/>
            </a:pPr>
            <a:r>
              <a:rPr lang="en-US" sz="1400" b="1" dirty="0"/>
              <a:t>Regression to the mean</a:t>
            </a:r>
          </a:p>
          <a:p>
            <a:pPr>
              <a:lnSpc>
                <a:spcPct val="100000"/>
              </a:lnSpc>
              <a:spcBef>
                <a:spcPts val="0"/>
              </a:spcBef>
              <a:buFont typeface="+mj-lt"/>
              <a:buAutoNum type="alphaLcParenR"/>
            </a:pPr>
            <a:r>
              <a:rPr lang="en-US" sz="1400" dirty="0">
                <a:highlight>
                  <a:srgbClr val="FFFF00"/>
                </a:highlight>
              </a:rPr>
              <a:t>Analysis of variance (ANOVA)</a:t>
            </a:r>
          </a:p>
          <a:p>
            <a:pPr>
              <a:lnSpc>
                <a:spcPct val="100000"/>
              </a:lnSpc>
              <a:spcBef>
                <a:spcPts val="0"/>
              </a:spcBef>
              <a:buFont typeface="+mj-lt"/>
              <a:buAutoNum type="alphaLcParenR"/>
            </a:pPr>
            <a:r>
              <a:rPr lang="en-US" sz="1400" dirty="0">
                <a:highlight>
                  <a:srgbClr val="FFFF00"/>
                </a:highlight>
              </a:rPr>
              <a:t>Pearson correlation</a:t>
            </a:r>
          </a:p>
          <a:p>
            <a:pPr>
              <a:lnSpc>
                <a:spcPct val="100000"/>
              </a:lnSpc>
              <a:spcBef>
                <a:spcPts val="0"/>
              </a:spcBef>
              <a:buFont typeface="+mj-lt"/>
              <a:buAutoNum type="alphaLcParenR"/>
            </a:pPr>
            <a:r>
              <a:rPr lang="en-US" sz="1400" dirty="0">
                <a:highlight>
                  <a:srgbClr val="FFFF00"/>
                </a:highlight>
              </a:rPr>
              <a:t>Standard deviation</a:t>
            </a:r>
          </a:p>
          <a:p>
            <a:pPr marL="0" indent="0">
              <a:lnSpc>
                <a:spcPct val="100000"/>
              </a:lnSpc>
              <a:spcBef>
                <a:spcPts val="0"/>
              </a:spcBef>
              <a:buNone/>
            </a:pPr>
            <a:endParaRPr lang="en-US" sz="1400" dirty="0"/>
          </a:p>
          <a:p>
            <a:pPr marL="0" indent="0">
              <a:lnSpc>
                <a:spcPct val="100000"/>
              </a:lnSpc>
              <a:spcBef>
                <a:spcPts val="0"/>
              </a:spcBef>
              <a:buNone/>
            </a:pPr>
            <a:endParaRPr lang="en-US" sz="1400" dirty="0"/>
          </a:p>
          <a:p>
            <a:pPr marL="0" indent="0">
              <a:lnSpc>
                <a:spcPct val="100000"/>
              </a:lnSpc>
              <a:spcBef>
                <a:spcPts val="0"/>
              </a:spcBef>
              <a:buNone/>
            </a:pPr>
            <a:endParaRPr lang="en-US" sz="1400" dirty="0"/>
          </a:p>
          <a:p>
            <a:pPr marL="0" indent="0">
              <a:lnSpc>
                <a:spcPct val="100000"/>
              </a:lnSpc>
              <a:spcBef>
                <a:spcPts val="0"/>
              </a:spcBef>
              <a:buNone/>
            </a:pPr>
            <a:r>
              <a:rPr lang="en-US" sz="1400" b="1" kern="100" dirty="0">
                <a:effectLst/>
                <a:ea typeface="Roboto" panose="02000000000000000000" pitchFamily="2" charset="0"/>
                <a:cs typeface="Roboto" panose="02000000000000000000" pitchFamily="2" charset="0"/>
              </a:rPr>
              <a:t>RAG with gpt-4-turbo</a:t>
            </a:r>
            <a:r>
              <a:rPr lang="en-US" sz="1400" b="1" kern="100" dirty="0">
                <a:ea typeface="Roboto" panose="02000000000000000000" pitchFamily="2" charset="0"/>
                <a:cs typeface="Roboto" panose="02000000000000000000" pitchFamily="2" charset="0"/>
              </a:rPr>
              <a:t>; Usability = 3</a:t>
            </a:r>
            <a:endParaRPr lang="en-US" sz="1400" dirty="0"/>
          </a:p>
          <a:p>
            <a:pPr marL="0" indent="0">
              <a:lnSpc>
                <a:spcPct val="100000"/>
              </a:lnSpc>
              <a:spcBef>
                <a:spcPts val="0"/>
              </a:spcBef>
              <a:buNone/>
            </a:pPr>
            <a:r>
              <a:rPr lang="en-US" sz="1400" dirty="0"/>
              <a:t>In a study examining the heights of children based on the heights of their parents, it is observed that children of very tall or very short parents tend to be closer to average height. How should this phenomenon be interpreted?</a:t>
            </a:r>
          </a:p>
          <a:p>
            <a:pPr>
              <a:lnSpc>
                <a:spcPct val="100000"/>
              </a:lnSpc>
              <a:spcBef>
                <a:spcPts val="0"/>
              </a:spcBef>
              <a:buFont typeface="+mj-lt"/>
              <a:buAutoNum type="alphaLcParenR"/>
            </a:pPr>
            <a:r>
              <a:rPr lang="en-US" sz="1400" b="1" dirty="0">
                <a:highlight>
                  <a:srgbClr val="FFFF00"/>
                </a:highlight>
              </a:rPr>
              <a:t>This is an example of regression to the mean, where extreme values in one variable lead to less extreme values in a related variable in its next observation.</a:t>
            </a:r>
            <a:r>
              <a:rPr lang="en-US" sz="1400" dirty="0">
                <a:highlight>
                  <a:srgbClr val="FFFF00"/>
                </a:highlight>
              </a:rPr>
              <a:t> </a:t>
            </a:r>
          </a:p>
          <a:p>
            <a:pPr>
              <a:lnSpc>
                <a:spcPct val="100000"/>
              </a:lnSpc>
              <a:spcBef>
                <a:spcPts val="0"/>
              </a:spcBef>
              <a:buFont typeface="+mj-lt"/>
              <a:buAutoNum type="alphaLcParenR"/>
            </a:pPr>
            <a:r>
              <a:rPr lang="en-US" sz="1400" dirty="0"/>
              <a:t>This indicates a problem with data collection, suggesting bias in height measurement.</a:t>
            </a:r>
          </a:p>
          <a:p>
            <a:pPr>
              <a:lnSpc>
                <a:spcPct val="100000"/>
              </a:lnSpc>
              <a:spcBef>
                <a:spcPts val="0"/>
              </a:spcBef>
              <a:buFont typeface="+mj-lt"/>
              <a:buAutoNum type="alphaLcParenR"/>
            </a:pPr>
            <a:r>
              <a:rPr lang="en-US" sz="1400" dirty="0"/>
              <a:t>This suggests that height is not hereditary and is largely influenced by environmental factors.</a:t>
            </a:r>
          </a:p>
          <a:p>
            <a:pPr>
              <a:lnSpc>
                <a:spcPct val="100000"/>
              </a:lnSpc>
              <a:spcBef>
                <a:spcPts val="0"/>
              </a:spcBef>
              <a:buFont typeface="+mj-lt"/>
              <a:buAutoNum type="alphaLcParenR"/>
            </a:pPr>
            <a:r>
              <a:rPr lang="en-US" sz="1400" dirty="0"/>
              <a:t>This indicates a perfect positive correlation, implying that parents' heights perfectly predict the height of their children.</a:t>
            </a:r>
          </a:p>
        </p:txBody>
      </p:sp>
      <p:sp>
        <p:nvSpPr>
          <p:cNvPr id="8" name="Content Placeholder 7">
            <a:extLst>
              <a:ext uri="{FF2B5EF4-FFF2-40B4-BE49-F238E27FC236}">
                <a16:creationId xmlns:a16="http://schemas.microsoft.com/office/drawing/2014/main" id="{815F876A-B029-5427-F1EE-B0B81B6807D9}"/>
              </a:ext>
            </a:extLst>
          </p:cNvPr>
          <p:cNvSpPr>
            <a:spLocks noGrp="1"/>
          </p:cNvSpPr>
          <p:nvPr>
            <p:ph sz="quarter" idx="4"/>
          </p:nvPr>
        </p:nvSpPr>
        <p:spPr>
          <a:xfrm>
            <a:off x="7429500" y="495300"/>
            <a:ext cx="3925888" cy="5694363"/>
          </a:xfrm>
        </p:spPr>
        <p:txBody>
          <a:bodyPr>
            <a:normAutofit/>
          </a:bodyPr>
          <a:lstStyle/>
          <a:p>
            <a:pPr marL="0" indent="0">
              <a:buNone/>
            </a:pPr>
            <a:r>
              <a:rPr lang="en-US" sz="1400" b="1" dirty="0"/>
              <a:t>Zero-shot with o1-mini; Usability = 4</a:t>
            </a:r>
          </a:p>
          <a:p>
            <a:pPr marL="0" indent="0">
              <a:buNone/>
            </a:pPr>
            <a:r>
              <a:rPr lang="en-US" sz="1400" b="0" kern="100" dirty="0">
                <a:effectLst/>
                <a:ea typeface="Roboto" panose="02000000000000000000" pitchFamily="2" charset="0"/>
                <a:cs typeface="Roboto" panose="02000000000000000000" pitchFamily="2" charset="0"/>
              </a:rPr>
              <a:t>A psychometrician conducts a study where participants with extreme scores on an anxiety questionnaire are reassessed after six months. It is observed that their follow-up scores are closer to the average compared to their initial extreme scores. What statistical phenomenon does this scenario best illustrate?</a:t>
            </a:r>
          </a:p>
          <a:p>
            <a:pPr marL="342900" indent="-342900">
              <a:lnSpc>
                <a:spcPct val="100000"/>
              </a:lnSpc>
              <a:spcBef>
                <a:spcPts val="0"/>
              </a:spcBef>
              <a:buFont typeface="+mj-lt"/>
              <a:buAutoNum type="alphaLcParenR"/>
            </a:pPr>
            <a:r>
              <a:rPr lang="en-US" sz="1400" b="1" kern="100" dirty="0">
                <a:effectLst/>
                <a:ea typeface="Roboto" panose="02000000000000000000" pitchFamily="2" charset="0"/>
                <a:cs typeface="Roboto" panose="02000000000000000000" pitchFamily="2" charset="0"/>
              </a:rPr>
              <a:t>Regression to the mean</a:t>
            </a:r>
          </a:p>
          <a:p>
            <a:pPr marL="342900" indent="-342900">
              <a:lnSpc>
                <a:spcPct val="100000"/>
              </a:lnSpc>
              <a:spcBef>
                <a:spcPts val="0"/>
              </a:spcBef>
              <a:buFont typeface="+mj-lt"/>
              <a:buAutoNum type="alphaLcParenR"/>
            </a:pPr>
            <a:r>
              <a:rPr lang="en-US" sz="1400" b="0" kern="100" dirty="0">
                <a:effectLst/>
                <a:ea typeface="Roboto" panose="02000000000000000000" pitchFamily="2" charset="0"/>
                <a:cs typeface="Roboto" panose="02000000000000000000" pitchFamily="2" charset="0"/>
              </a:rPr>
              <a:t>Selection bias</a:t>
            </a:r>
          </a:p>
          <a:p>
            <a:pPr marL="342900" indent="-342900">
              <a:lnSpc>
                <a:spcPct val="100000"/>
              </a:lnSpc>
              <a:spcBef>
                <a:spcPts val="0"/>
              </a:spcBef>
              <a:buFont typeface="+mj-lt"/>
              <a:buAutoNum type="alphaLcParenR"/>
            </a:pPr>
            <a:r>
              <a:rPr lang="en-US" sz="1400" b="0" kern="100" dirty="0">
                <a:effectLst/>
                <a:ea typeface="Roboto" panose="02000000000000000000" pitchFamily="2" charset="0"/>
                <a:cs typeface="Roboto" panose="02000000000000000000" pitchFamily="2" charset="0"/>
              </a:rPr>
              <a:t>Reliability decrement</a:t>
            </a:r>
          </a:p>
          <a:p>
            <a:pPr marL="342900" indent="-342900">
              <a:lnSpc>
                <a:spcPct val="100000"/>
              </a:lnSpc>
              <a:spcBef>
                <a:spcPts val="0"/>
              </a:spcBef>
              <a:buFont typeface="+mj-lt"/>
              <a:buAutoNum type="alphaLcParenR"/>
            </a:pPr>
            <a:r>
              <a:rPr lang="en-US" sz="1400" b="0" kern="100" dirty="0">
                <a:effectLst/>
                <a:ea typeface="Roboto" panose="02000000000000000000" pitchFamily="2" charset="0"/>
                <a:cs typeface="Roboto" panose="02000000000000000000" pitchFamily="2" charset="0"/>
              </a:rPr>
              <a:t>Confirmation bias</a:t>
            </a:r>
          </a:p>
          <a:p>
            <a:pPr marL="0" indent="0">
              <a:buNone/>
            </a:pPr>
            <a:r>
              <a:rPr lang="en-US" sz="1400" b="1" dirty="0"/>
              <a:t>Zero-shot with o1-preview; Usability = 4</a:t>
            </a:r>
          </a:p>
          <a:p>
            <a:pPr marL="0" indent="0">
              <a:buNone/>
            </a:pPr>
            <a:r>
              <a:rPr lang="en-US" sz="1400" b="0" kern="100" dirty="0">
                <a:effectLst/>
                <a:ea typeface="Roboto" panose="02000000000000000000" pitchFamily="2" charset="0"/>
                <a:cs typeface="Roboto" panose="02000000000000000000" pitchFamily="2" charset="0"/>
              </a:rPr>
              <a:t>A psychometrician administers a cognitive test to a group of individuals. She notices that those who scored extremely high or low on the first test tend to score closer to the average on a retest, even without any intervention. What statistical phenomenon best explains this observation?</a:t>
            </a:r>
          </a:p>
          <a:p>
            <a:pPr marL="342900" indent="-342900">
              <a:lnSpc>
                <a:spcPct val="100000"/>
              </a:lnSpc>
              <a:spcBef>
                <a:spcPts val="0"/>
              </a:spcBef>
              <a:buFont typeface="+mj-lt"/>
              <a:buAutoNum type="alphaLcParenR"/>
            </a:pPr>
            <a:r>
              <a:rPr lang="en-US" sz="1400" b="1" kern="100" dirty="0">
                <a:effectLst/>
                <a:ea typeface="Roboto" panose="02000000000000000000" pitchFamily="2" charset="0"/>
                <a:cs typeface="Roboto" panose="02000000000000000000" pitchFamily="2" charset="0"/>
              </a:rPr>
              <a:t>Regression to the mean</a:t>
            </a:r>
          </a:p>
          <a:p>
            <a:pPr marL="342900" indent="-342900">
              <a:lnSpc>
                <a:spcPct val="100000"/>
              </a:lnSpc>
              <a:spcBef>
                <a:spcPts val="0"/>
              </a:spcBef>
              <a:buFont typeface="+mj-lt"/>
              <a:buAutoNum type="alphaLcParenR"/>
            </a:pPr>
            <a:r>
              <a:rPr lang="en-US" sz="1400" b="0" kern="100" dirty="0">
                <a:effectLst/>
                <a:ea typeface="Roboto" panose="02000000000000000000" pitchFamily="2" charset="0"/>
                <a:cs typeface="Roboto" panose="02000000000000000000" pitchFamily="2" charset="0"/>
              </a:rPr>
              <a:t>Practice effects</a:t>
            </a:r>
          </a:p>
          <a:p>
            <a:pPr marL="342900" indent="-342900">
              <a:lnSpc>
                <a:spcPct val="100000"/>
              </a:lnSpc>
              <a:spcBef>
                <a:spcPts val="0"/>
              </a:spcBef>
              <a:buFont typeface="+mj-lt"/>
              <a:buAutoNum type="alphaLcParenR"/>
            </a:pPr>
            <a:r>
              <a:rPr lang="en-US" sz="1400" b="0" kern="100" dirty="0">
                <a:effectLst/>
                <a:ea typeface="Roboto" panose="02000000000000000000" pitchFamily="2" charset="0"/>
                <a:cs typeface="Roboto" panose="02000000000000000000" pitchFamily="2" charset="0"/>
              </a:rPr>
              <a:t>Sampling bias</a:t>
            </a:r>
          </a:p>
          <a:p>
            <a:pPr marL="342900" indent="-342900">
              <a:lnSpc>
                <a:spcPct val="100000"/>
              </a:lnSpc>
              <a:spcBef>
                <a:spcPts val="0"/>
              </a:spcBef>
              <a:buFont typeface="+mj-lt"/>
              <a:buAutoNum type="alphaLcParenR"/>
            </a:pPr>
            <a:r>
              <a:rPr lang="en-US" sz="1400" b="0" kern="100" dirty="0">
                <a:effectLst/>
                <a:ea typeface="Roboto" panose="02000000000000000000" pitchFamily="2" charset="0"/>
                <a:cs typeface="Roboto" panose="02000000000000000000" pitchFamily="2" charset="0"/>
              </a:rPr>
              <a:t>Measurement error</a:t>
            </a:r>
          </a:p>
        </p:txBody>
      </p:sp>
      <p:sp>
        <p:nvSpPr>
          <p:cNvPr id="9" name="TextBox 8">
            <a:extLst>
              <a:ext uri="{FF2B5EF4-FFF2-40B4-BE49-F238E27FC236}">
                <a16:creationId xmlns:a16="http://schemas.microsoft.com/office/drawing/2014/main" id="{982BAA08-9628-D946-C6FD-B58BE14CC4E6}"/>
              </a:ext>
            </a:extLst>
          </p:cNvPr>
          <p:cNvSpPr txBox="1"/>
          <p:nvPr/>
        </p:nvSpPr>
        <p:spPr>
          <a:xfrm>
            <a:off x="3886200" y="1727200"/>
            <a:ext cx="1359668" cy="646331"/>
          </a:xfrm>
          <a:prstGeom prst="rect">
            <a:avLst/>
          </a:prstGeom>
          <a:noFill/>
          <a:ln>
            <a:solidFill>
              <a:schemeClr val="accent1"/>
            </a:solidFill>
          </a:ln>
        </p:spPr>
        <p:txBody>
          <a:bodyPr wrap="none" rtlCol="0">
            <a:spAutoFit/>
          </a:bodyPr>
          <a:lstStyle/>
          <a:p>
            <a:r>
              <a:rPr lang="en-US" dirty="0">
                <a:solidFill>
                  <a:srgbClr val="FF0000"/>
                </a:solidFill>
              </a:rPr>
              <a:t>Implausible</a:t>
            </a:r>
          </a:p>
          <a:p>
            <a:r>
              <a:rPr lang="en-US" dirty="0">
                <a:solidFill>
                  <a:srgbClr val="FF0000"/>
                </a:solidFill>
              </a:rPr>
              <a:t>distractors</a:t>
            </a:r>
          </a:p>
        </p:txBody>
      </p:sp>
      <p:sp>
        <p:nvSpPr>
          <p:cNvPr id="10" name="TextBox 9">
            <a:extLst>
              <a:ext uri="{FF2B5EF4-FFF2-40B4-BE49-F238E27FC236}">
                <a16:creationId xmlns:a16="http://schemas.microsoft.com/office/drawing/2014/main" id="{59427ADE-E6F2-1526-7F63-6B0C9E11E8CB}"/>
              </a:ext>
            </a:extLst>
          </p:cNvPr>
          <p:cNvSpPr txBox="1"/>
          <p:nvPr/>
        </p:nvSpPr>
        <p:spPr>
          <a:xfrm>
            <a:off x="5402369" y="4446370"/>
            <a:ext cx="1912831" cy="646331"/>
          </a:xfrm>
          <a:prstGeom prst="rect">
            <a:avLst/>
          </a:prstGeom>
          <a:solidFill>
            <a:schemeClr val="bg1"/>
          </a:solidFill>
          <a:ln>
            <a:solidFill>
              <a:schemeClr val="accent1"/>
            </a:solidFill>
          </a:ln>
        </p:spPr>
        <p:txBody>
          <a:bodyPr wrap="none" rtlCol="0">
            <a:spAutoFit/>
          </a:bodyPr>
          <a:lstStyle/>
          <a:p>
            <a:r>
              <a:rPr lang="en-US" dirty="0">
                <a:solidFill>
                  <a:srgbClr val="FF0000"/>
                </a:solidFill>
              </a:rPr>
              <a:t>Correct response</a:t>
            </a:r>
          </a:p>
          <a:p>
            <a:r>
              <a:rPr lang="en-US" dirty="0">
                <a:solidFill>
                  <a:srgbClr val="FF0000"/>
                </a:solidFill>
              </a:rPr>
              <a:t>Is too long</a:t>
            </a:r>
          </a:p>
        </p:txBody>
      </p:sp>
      <p:sp>
        <p:nvSpPr>
          <p:cNvPr id="11" name="TextBox 10">
            <a:extLst>
              <a:ext uri="{FF2B5EF4-FFF2-40B4-BE49-F238E27FC236}">
                <a16:creationId xmlns:a16="http://schemas.microsoft.com/office/drawing/2014/main" id="{EF7D1C38-FFC9-03C4-ADE4-0668D60AF512}"/>
              </a:ext>
            </a:extLst>
          </p:cNvPr>
          <p:cNvSpPr txBox="1"/>
          <p:nvPr/>
        </p:nvSpPr>
        <p:spPr>
          <a:xfrm>
            <a:off x="770347" y="6139935"/>
            <a:ext cx="7591374" cy="369332"/>
          </a:xfrm>
          <a:prstGeom prst="rect">
            <a:avLst/>
          </a:prstGeom>
          <a:noFill/>
          <a:ln>
            <a:solidFill>
              <a:schemeClr val="accent1"/>
            </a:solidFill>
          </a:ln>
        </p:spPr>
        <p:txBody>
          <a:bodyPr wrap="none" rtlCol="0">
            <a:spAutoFit/>
          </a:bodyPr>
          <a:lstStyle/>
          <a:p>
            <a:r>
              <a:rPr lang="en-US" dirty="0">
                <a:solidFill>
                  <a:srgbClr val="FF0000"/>
                </a:solidFill>
              </a:rPr>
              <a:t>Specific item topic: “Regression to the mean”; chosen because gpt-4 failed</a:t>
            </a:r>
          </a:p>
        </p:txBody>
      </p:sp>
    </p:spTree>
    <p:extLst>
      <p:ext uri="{BB962C8B-B14F-4D97-AF65-F5344CB8AC3E}">
        <p14:creationId xmlns:p14="http://schemas.microsoft.com/office/powerpoint/2010/main" val="3828631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47858E-4CA0-5560-1C69-CE9F04AACEE7}"/>
              </a:ext>
            </a:extLst>
          </p:cNvPr>
          <p:cNvSpPr>
            <a:spLocks noGrp="1"/>
          </p:cNvSpPr>
          <p:nvPr>
            <p:ph type="title"/>
          </p:nvPr>
        </p:nvSpPr>
        <p:spPr/>
        <p:txBody>
          <a:bodyPr/>
          <a:lstStyle/>
          <a:p>
            <a:r>
              <a:rPr lang="en-US" dirty="0"/>
              <a:t>Model Costs</a:t>
            </a:r>
          </a:p>
        </p:txBody>
      </p:sp>
      <p:sp>
        <p:nvSpPr>
          <p:cNvPr id="5" name="Content Placeholder 4">
            <a:extLst>
              <a:ext uri="{FF2B5EF4-FFF2-40B4-BE49-F238E27FC236}">
                <a16:creationId xmlns:a16="http://schemas.microsoft.com/office/drawing/2014/main" id="{47069858-A99C-7FDD-28A3-BA746C6A34F6}"/>
              </a:ext>
            </a:extLst>
          </p:cNvPr>
          <p:cNvSpPr>
            <a:spLocks noGrp="1"/>
          </p:cNvSpPr>
          <p:nvPr>
            <p:ph sz="half" idx="1"/>
          </p:nvPr>
        </p:nvSpPr>
        <p:spPr>
          <a:xfrm>
            <a:off x="393700" y="1690687"/>
            <a:ext cx="5626101" cy="4802187"/>
          </a:xfrm>
        </p:spPr>
        <p:txBody>
          <a:bodyPr>
            <a:normAutofit fontScale="85000" lnSpcReduction="20000"/>
          </a:bodyPr>
          <a:lstStyle/>
          <a:p>
            <a:r>
              <a:rPr lang="en-US" dirty="0"/>
              <a:t>Model gpt-4-turbo</a:t>
            </a:r>
          </a:p>
          <a:p>
            <a:pPr lvl="1"/>
            <a:r>
              <a:rPr lang="en-US" dirty="0"/>
              <a:t>Zero-shot: $0.57 for 50 items (about a penny/item)</a:t>
            </a:r>
          </a:p>
          <a:p>
            <a:pPr lvl="1"/>
            <a:r>
              <a:rPr lang="en-US" dirty="0"/>
              <a:t>Agentic: $0.89 for 50 items (about 1.8 pennies/item)</a:t>
            </a:r>
          </a:p>
          <a:p>
            <a:pPr lvl="1"/>
            <a:r>
              <a:rPr lang="en-US" dirty="0"/>
              <a:t>RAG: $1.16 for 50 items (about two pennies/item)</a:t>
            </a:r>
          </a:p>
          <a:p>
            <a:r>
              <a:rPr lang="en-US" dirty="0"/>
              <a:t>Model o1-mini</a:t>
            </a:r>
          </a:p>
          <a:p>
            <a:pPr lvl="1"/>
            <a:r>
              <a:rPr lang="en-US" dirty="0"/>
              <a:t>Zero-shot: $0.40 for 25 items (about 1.3 penny/item）</a:t>
            </a:r>
          </a:p>
          <a:p>
            <a:pPr lvl="1"/>
            <a:r>
              <a:rPr lang="en-US" dirty="0"/>
              <a:t>Zero-shot with review: $0.64 for about 20 items (about 3 pennies/item)</a:t>
            </a:r>
          </a:p>
          <a:p>
            <a:r>
              <a:rPr lang="en-US" dirty="0"/>
              <a:t>Model o1-preview</a:t>
            </a:r>
          </a:p>
          <a:p>
            <a:pPr lvl="1"/>
            <a:r>
              <a:rPr lang="en-US" dirty="0"/>
              <a:t>Zero-shot: $3.75 for 25 items (about 15 pennies/item)</a:t>
            </a:r>
          </a:p>
          <a:p>
            <a:pPr lvl="1"/>
            <a:r>
              <a:rPr lang="en-US" dirty="0"/>
              <a:t>Zero-shot with review: $4.65 for about 20 items (about 23 pennies/item)</a:t>
            </a:r>
          </a:p>
          <a:p>
            <a:endParaRPr lang="en-US" dirty="0"/>
          </a:p>
        </p:txBody>
      </p:sp>
      <p:graphicFrame>
        <p:nvGraphicFramePr>
          <p:cNvPr id="7" name="Content Placeholder 6">
            <a:extLst>
              <a:ext uri="{FF2B5EF4-FFF2-40B4-BE49-F238E27FC236}">
                <a16:creationId xmlns:a16="http://schemas.microsoft.com/office/drawing/2014/main" id="{4BF07437-C6C3-92E4-F621-DA7A7EB8DE32}"/>
              </a:ext>
            </a:extLst>
          </p:cNvPr>
          <p:cNvGraphicFramePr>
            <a:graphicFrameLocks noGrp="1"/>
          </p:cNvGraphicFramePr>
          <p:nvPr>
            <p:ph sz="half" idx="2"/>
            <p:extLst>
              <p:ext uri="{D42A27DB-BD31-4B8C-83A1-F6EECF244321}">
                <p14:modId xmlns:p14="http://schemas.microsoft.com/office/powerpoint/2010/main" val="2991812611"/>
              </p:ext>
            </p:extLst>
          </p:nvPr>
        </p:nvGraphicFramePr>
        <p:xfrm>
          <a:off x="6172200" y="1690688"/>
          <a:ext cx="5181600" cy="4486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315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C5F686-167D-7605-CA9C-F46E85852C6D}"/>
              </a:ext>
            </a:extLst>
          </p:cNvPr>
          <p:cNvSpPr>
            <a:spLocks noGrp="1"/>
          </p:cNvSpPr>
          <p:nvPr>
            <p:ph type="title"/>
          </p:nvPr>
        </p:nvSpPr>
        <p:spPr/>
        <p:txBody>
          <a:bodyPr/>
          <a:lstStyle/>
          <a:p>
            <a:r>
              <a:rPr lang="en-US" dirty="0"/>
              <a:t>Conclusions</a:t>
            </a:r>
          </a:p>
        </p:txBody>
      </p:sp>
      <p:sp>
        <p:nvSpPr>
          <p:cNvPr id="6" name="Content Placeholder 5">
            <a:extLst>
              <a:ext uri="{FF2B5EF4-FFF2-40B4-BE49-F238E27FC236}">
                <a16:creationId xmlns:a16="http://schemas.microsoft.com/office/drawing/2014/main" id="{0C07E473-CAFD-1255-608C-E322E6F533FF}"/>
              </a:ext>
            </a:extLst>
          </p:cNvPr>
          <p:cNvSpPr>
            <a:spLocks noGrp="1"/>
          </p:cNvSpPr>
          <p:nvPr>
            <p:ph idx="1"/>
          </p:nvPr>
        </p:nvSpPr>
        <p:spPr/>
        <p:txBody>
          <a:bodyPr/>
          <a:lstStyle/>
          <a:p>
            <a:r>
              <a:rPr lang="en-US" dirty="0"/>
              <a:t>Prompting strategy didn’t matter that much…</a:t>
            </a:r>
          </a:p>
          <a:p>
            <a:r>
              <a:rPr lang="en-US" dirty="0"/>
              <a:t>…Maybe because 90% of the items were “pretty good”</a:t>
            </a:r>
          </a:p>
          <a:p>
            <a:r>
              <a:rPr lang="en-US" dirty="0"/>
              <a:t>The new, “agentic” strawberry models were both a bit better</a:t>
            </a:r>
          </a:p>
          <a:p>
            <a:pPr lvl="1"/>
            <a:r>
              <a:rPr lang="en-US" dirty="0"/>
              <a:t>And not that different from each other</a:t>
            </a:r>
          </a:p>
          <a:p>
            <a:pPr lvl="1"/>
            <a:r>
              <a:rPr lang="en-US" dirty="0"/>
              <a:t>Except in cost; o1-preview was wildly more expensive</a:t>
            </a:r>
          </a:p>
          <a:p>
            <a:r>
              <a:rPr lang="en-US" dirty="0"/>
              <a:t>Current SOTA AI models produce </a:t>
            </a:r>
            <a:r>
              <a:rPr lang="en-US" b="1" dirty="0"/>
              <a:t>good</a:t>
            </a:r>
            <a:r>
              <a:rPr lang="en-US" dirty="0"/>
              <a:t> (imperfect) items</a:t>
            </a:r>
          </a:p>
          <a:p>
            <a:pPr lvl="1"/>
            <a:r>
              <a:rPr lang="en-US" dirty="0"/>
              <a:t>We will continue to need SMEs to review all items and revise many</a:t>
            </a:r>
          </a:p>
          <a:p>
            <a:r>
              <a:rPr lang="en-US" dirty="0"/>
              <a:t>Will this generalize to other domains? Maybe?</a:t>
            </a:r>
          </a:p>
          <a:p>
            <a:pPr lvl="1"/>
            <a:r>
              <a:rPr lang="en-US" dirty="0"/>
              <a:t>There is no psychometrics v2.0; no IL state and Federal psychometrics</a:t>
            </a:r>
          </a:p>
          <a:p>
            <a:endParaRPr lang="en-US" dirty="0"/>
          </a:p>
        </p:txBody>
      </p:sp>
    </p:spTree>
    <p:extLst>
      <p:ext uri="{BB962C8B-B14F-4D97-AF65-F5344CB8AC3E}">
        <p14:creationId xmlns:p14="http://schemas.microsoft.com/office/powerpoint/2010/main" val="885239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orful background with waves&#10;&#10;Description automatically generated with medium confidence">
            <a:extLst>
              <a:ext uri="{FF2B5EF4-FFF2-40B4-BE49-F238E27FC236}">
                <a16:creationId xmlns:a16="http://schemas.microsoft.com/office/drawing/2014/main" id="{67D1904C-E7B0-B47B-92DD-A5C84485491A}"/>
              </a:ext>
            </a:extLst>
          </p:cNvPr>
          <p:cNvPicPr>
            <a:picLocks noChangeAspect="1"/>
          </p:cNvPicPr>
          <p:nvPr/>
        </p:nvPicPr>
        <p:blipFill>
          <a:blip r:embed="rId2">
            <a:alphaModFix amt="60000"/>
          </a:blip>
          <a:srcRect l="2292" r="8819"/>
          <a:stretch/>
        </p:blipFill>
        <p:spPr>
          <a:xfrm>
            <a:off x="-149" y="-5291"/>
            <a:ext cx="12192001" cy="6858000"/>
          </a:xfrm>
          <a:prstGeom prst="rect">
            <a:avLst/>
          </a:prstGeom>
        </p:spPr>
      </p:pic>
      <p:sp>
        <p:nvSpPr>
          <p:cNvPr id="2" name="Title 1">
            <a:extLst>
              <a:ext uri="{FF2B5EF4-FFF2-40B4-BE49-F238E27FC236}">
                <a16:creationId xmlns:a16="http://schemas.microsoft.com/office/drawing/2014/main" id="{72DF6AB2-69DD-072A-6242-B320D1A1688D}"/>
              </a:ext>
            </a:extLst>
          </p:cNvPr>
          <p:cNvSpPr>
            <a:spLocks noGrp="1"/>
          </p:cNvSpPr>
          <p:nvPr>
            <p:ph type="title"/>
          </p:nvPr>
        </p:nvSpPr>
        <p:spPr>
          <a:xfrm>
            <a:off x="838200" y="365125"/>
            <a:ext cx="10515600" cy="2693761"/>
          </a:xfrm>
        </p:spPr>
        <p:txBody>
          <a:bodyPr>
            <a:normAutofit/>
          </a:bodyPr>
          <a:lstStyle/>
          <a:p>
            <a:r>
              <a:rPr lang="en-US" sz="8800" dirty="0">
                <a:solidFill>
                  <a:schemeClr val="bg1"/>
                </a:solidFill>
              </a:rPr>
              <a:t>Thank you!</a:t>
            </a:r>
          </a:p>
        </p:txBody>
      </p:sp>
      <p:sp>
        <p:nvSpPr>
          <p:cNvPr id="3" name="Content Placeholder 2">
            <a:extLst>
              <a:ext uri="{FF2B5EF4-FFF2-40B4-BE49-F238E27FC236}">
                <a16:creationId xmlns:a16="http://schemas.microsoft.com/office/drawing/2014/main" id="{EC4A9348-CF9D-12EE-62E9-733B1C61B006}"/>
              </a:ext>
            </a:extLst>
          </p:cNvPr>
          <p:cNvSpPr>
            <a:spLocks noGrp="1"/>
          </p:cNvSpPr>
          <p:nvPr>
            <p:ph idx="1"/>
          </p:nvPr>
        </p:nvSpPr>
        <p:spPr>
          <a:xfrm>
            <a:off x="838200" y="3657601"/>
            <a:ext cx="10515600" cy="2519362"/>
          </a:xfrm>
        </p:spPr>
        <p:txBody>
          <a:bodyPr>
            <a:normAutofit/>
          </a:bodyPr>
          <a:lstStyle/>
          <a:p>
            <a:pPr marL="0" indent="0" algn="ctr">
              <a:buNone/>
            </a:pPr>
            <a:r>
              <a:rPr lang="en-US" sz="6000" b="1" dirty="0">
                <a:solidFill>
                  <a:schemeClr val="bg1"/>
                </a:solidFill>
              </a:rPr>
              <a:t>Questions?</a:t>
            </a:r>
          </a:p>
        </p:txBody>
      </p:sp>
    </p:spTree>
    <p:extLst>
      <p:ext uri="{BB962C8B-B14F-4D97-AF65-F5344CB8AC3E}">
        <p14:creationId xmlns:p14="http://schemas.microsoft.com/office/powerpoint/2010/main" val="1269707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D7A53-5AF6-2038-E9B9-1F2C8E6F8FDB}"/>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BB5D413-8F14-5D63-A609-4EBEF73FF914}"/>
              </a:ext>
            </a:extLst>
          </p:cNvPr>
          <p:cNvSpPr>
            <a:spLocks noGrp="1"/>
          </p:cNvSpPr>
          <p:nvPr>
            <p:ph idx="1"/>
          </p:nvPr>
        </p:nvSpPr>
        <p:spPr/>
        <p:txBody>
          <a:bodyPr>
            <a:normAutofit/>
          </a:bodyPr>
          <a:lstStyle/>
          <a:p>
            <a:r>
              <a:rPr lang="en-US" dirty="0"/>
              <a:t>Generative AI is controlled by prompts</a:t>
            </a:r>
          </a:p>
          <a:p>
            <a:r>
              <a:rPr lang="en-US" dirty="0"/>
              <a:t>Studying different prompting strategies is important</a:t>
            </a:r>
          </a:p>
          <a:p>
            <a:pPr lvl="1"/>
            <a:r>
              <a:rPr lang="en-US" dirty="0"/>
              <a:t>Jones &amp; Becker</a:t>
            </a:r>
          </a:p>
          <a:p>
            <a:r>
              <a:rPr lang="en-US" dirty="0"/>
              <a:t>We compared three prompting strategies for generating knowledge-based certification exam items:</a:t>
            </a:r>
          </a:p>
          <a:p>
            <a:pPr lvl="1"/>
            <a:r>
              <a:rPr lang="en-US" dirty="0"/>
              <a:t>Zero-Shot: Prompting the AI without any examples</a:t>
            </a:r>
          </a:p>
          <a:p>
            <a:pPr lvl="1"/>
            <a:r>
              <a:rPr lang="en-US" dirty="0"/>
              <a:t>Agentic: Enabling the AI to autonomously review/revise items</a:t>
            </a:r>
          </a:p>
          <a:p>
            <a:pPr lvl="1"/>
            <a:r>
              <a:rPr lang="en-US" dirty="0"/>
              <a:t>RAG: Retrieval augmented generation</a:t>
            </a:r>
          </a:p>
          <a:p>
            <a:r>
              <a:rPr lang="en-US" dirty="0"/>
              <a:t>Usually, submitted to gpt-4-turbo AI engine through an API call with Temperature = 0.80</a:t>
            </a:r>
          </a:p>
          <a:p>
            <a:endParaRPr lang="en-US" dirty="0"/>
          </a:p>
          <a:p>
            <a:pPr lvl="1"/>
            <a:endParaRPr lang="en-US" dirty="0"/>
          </a:p>
          <a:p>
            <a:pPr lvl="1"/>
            <a:endParaRPr lang="en-US" dirty="0"/>
          </a:p>
        </p:txBody>
      </p:sp>
    </p:spTree>
    <p:extLst>
      <p:ext uri="{BB962C8B-B14F-4D97-AF65-F5344CB8AC3E}">
        <p14:creationId xmlns:p14="http://schemas.microsoft.com/office/powerpoint/2010/main" val="141736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D5F4-F547-246E-25B5-1EF3D8C4AAF2}"/>
              </a:ext>
            </a:extLst>
          </p:cNvPr>
          <p:cNvSpPr>
            <a:spLocks noGrp="1"/>
          </p:cNvSpPr>
          <p:nvPr>
            <p:ph type="title"/>
          </p:nvPr>
        </p:nvSpPr>
        <p:spPr/>
        <p:txBody>
          <a:bodyPr/>
          <a:lstStyle/>
          <a:p>
            <a:r>
              <a:rPr lang="en-US" dirty="0"/>
              <a:t>Zero-Shot AIG </a:t>
            </a:r>
            <a:r>
              <a:rPr lang="en-US" sz="3200" dirty="0"/>
              <a:t>(Prompting without any examples)</a:t>
            </a:r>
            <a:endParaRPr lang="en-US" dirty="0"/>
          </a:p>
        </p:txBody>
      </p:sp>
      <p:sp>
        <p:nvSpPr>
          <p:cNvPr id="3" name="Content Placeholder 2">
            <a:extLst>
              <a:ext uri="{FF2B5EF4-FFF2-40B4-BE49-F238E27FC236}">
                <a16:creationId xmlns:a16="http://schemas.microsoft.com/office/drawing/2014/main" id="{2FAF71CB-727D-E5B5-5DE3-01B39516A00D}"/>
              </a:ext>
            </a:extLst>
          </p:cNvPr>
          <p:cNvSpPr>
            <a:spLocks noGrp="1"/>
          </p:cNvSpPr>
          <p:nvPr>
            <p:ph idx="1"/>
          </p:nvPr>
        </p:nvSpPr>
        <p:spPr/>
        <p:txBody>
          <a:bodyPr>
            <a:normAutofit fontScale="92500" lnSpcReduction="10000"/>
          </a:bodyPr>
          <a:lstStyle/>
          <a:p>
            <a:r>
              <a:rPr lang="en-US" dirty="0"/>
              <a:t>This is the same as past research </a:t>
            </a:r>
            <a:r>
              <a:rPr lang="en-US" sz="2200" dirty="0"/>
              <a:t>(Mead &amp; Zhou, 2024; Doughty et al, 2024)</a:t>
            </a:r>
            <a:r>
              <a:rPr lang="en-US" dirty="0"/>
              <a:t>, but using GPT-4 (specifically gpt-4-turbo)</a:t>
            </a:r>
          </a:p>
          <a:p>
            <a:r>
              <a:rPr lang="en-US" u="sng" dirty="0"/>
              <a:t>Prompt (generate item):</a:t>
            </a:r>
            <a:r>
              <a:rPr lang="en-US" dirty="0"/>
              <a:t> </a:t>
            </a:r>
            <a:r>
              <a:rPr lang="en-US" i="1" dirty="0"/>
              <a:t>Write a short scenario and a multiple-choice item with the following requirements: The must should have four options, with one correct option. Only one of the options may be correct. ... Do not use responses like 'All of the above' or 'None of the above'. The item must begin with a scenario of two or three sentences. The scenario must be related to the question. The item should be written for a psychometrician exam which assess the test-takers' ability in successfully performing the job of psychometrician The item should be relevant to </a:t>
            </a:r>
            <a:r>
              <a:rPr lang="en-US" b="1" dirty="0"/>
              <a:t>{Blueprint domain}</a:t>
            </a:r>
            <a:r>
              <a:rPr lang="en-US" i="1" dirty="0"/>
              <a:t>. More specifically, the item should focus on assessing knowledge about: </a:t>
            </a:r>
            <a:r>
              <a:rPr lang="en-US" b="1" dirty="0"/>
              <a:t>{specific item topic}</a:t>
            </a:r>
          </a:p>
        </p:txBody>
      </p:sp>
    </p:spTree>
    <p:extLst>
      <p:ext uri="{BB962C8B-B14F-4D97-AF65-F5344CB8AC3E}">
        <p14:creationId xmlns:p14="http://schemas.microsoft.com/office/powerpoint/2010/main" val="300083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A475C-FFE6-A4D7-DA6B-136A05D22A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3E9213-20ED-A6B3-2B72-F9E7866394F2}"/>
              </a:ext>
            </a:extLst>
          </p:cNvPr>
          <p:cNvSpPr>
            <a:spLocks noGrp="1"/>
          </p:cNvSpPr>
          <p:nvPr>
            <p:ph type="title"/>
          </p:nvPr>
        </p:nvSpPr>
        <p:spPr/>
        <p:txBody>
          <a:bodyPr/>
          <a:lstStyle/>
          <a:p>
            <a:r>
              <a:rPr lang="en-US" dirty="0"/>
              <a:t>Agentic </a:t>
            </a:r>
            <a:r>
              <a:rPr lang="en-US" sz="2800" dirty="0"/>
              <a:t>(Enabling the AI to autonomously review/revise items)</a:t>
            </a:r>
            <a:endParaRPr lang="en-US" dirty="0"/>
          </a:p>
        </p:txBody>
      </p:sp>
      <p:sp>
        <p:nvSpPr>
          <p:cNvPr id="3" name="Content Placeholder 2">
            <a:extLst>
              <a:ext uri="{FF2B5EF4-FFF2-40B4-BE49-F238E27FC236}">
                <a16:creationId xmlns:a16="http://schemas.microsoft.com/office/drawing/2014/main" id="{2B034519-E8B9-6AE8-8953-38CAA89E3B89}"/>
              </a:ext>
            </a:extLst>
          </p:cNvPr>
          <p:cNvSpPr>
            <a:spLocks noGrp="1"/>
          </p:cNvSpPr>
          <p:nvPr>
            <p:ph idx="1"/>
          </p:nvPr>
        </p:nvSpPr>
        <p:spPr/>
        <p:txBody>
          <a:bodyPr>
            <a:normAutofit lnSpcReduction="10000"/>
          </a:bodyPr>
          <a:lstStyle/>
          <a:p>
            <a:r>
              <a:rPr lang="en-US" u="sng" dirty="0"/>
              <a:t>Prompt #1 (generate item)</a:t>
            </a:r>
            <a:r>
              <a:rPr lang="en-US" dirty="0"/>
              <a:t>: (same as zero-shot)</a:t>
            </a:r>
          </a:p>
          <a:p>
            <a:r>
              <a:rPr lang="en-US" u="sng" dirty="0"/>
              <a:t>Prompt #2 (review item)</a:t>
            </a:r>
            <a:r>
              <a:rPr lang="en-US" dirty="0"/>
              <a:t>: </a:t>
            </a:r>
            <a:r>
              <a:rPr lang="en-US" i="1" dirty="0"/>
              <a:t>You are a test development support bot focused on reviewing multiple-choice test items on a psychometrician exam. Each multiple-choice item to be reviewed is expected to have a stem …. You will evaluate the item on the following aspects .... Does the item assess the "</a:t>
            </a:r>
            <a:r>
              <a:rPr lang="en-US" i="1" dirty="0" err="1"/>
              <a:t>specific_topic</a:t>
            </a:r>
            <a:r>
              <a:rPr lang="en-US" i="1" dirty="0"/>
              <a:t>"? If not, include an explanation in a separate field "</a:t>
            </a:r>
            <a:r>
              <a:rPr lang="en-US" i="1" dirty="0" err="1"/>
              <a:t>on_topic_explanation</a:t>
            </a:r>
            <a:r>
              <a:rPr lang="en-US" i="1" dirty="0"/>
              <a:t>"… </a:t>
            </a:r>
            <a:r>
              <a:rPr lang="en-US" b="1" dirty="0"/>
              <a:t>{item text}</a:t>
            </a:r>
          </a:p>
          <a:p>
            <a:r>
              <a:rPr lang="en-US" u="sng" dirty="0"/>
              <a:t>Prompt #3 (revise;</a:t>
            </a:r>
            <a:r>
              <a:rPr lang="en-US" dirty="0"/>
              <a:t> only if review was NOT a pass): </a:t>
            </a:r>
            <a:r>
              <a:rPr lang="en-US" i="1" dirty="0"/>
              <a:t>… You will modify the original item to fix the issues identified in the reviewer's comments. </a:t>
            </a:r>
            <a:r>
              <a:rPr lang="en-US" b="1" dirty="0"/>
              <a:t>{review response} {item text}</a:t>
            </a:r>
          </a:p>
        </p:txBody>
      </p:sp>
    </p:spTree>
    <p:extLst>
      <p:ext uri="{BB962C8B-B14F-4D97-AF65-F5344CB8AC3E}">
        <p14:creationId xmlns:p14="http://schemas.microsoft.com/office/powerpoint/2010/main" val="166951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6A766-8908-CC03-78E4-D6CFD787E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81E961-F946-7EC1-A6A1-D5E4FA16A9C9}"/>
              </a:ext>
            </a:extLst>
          </p:cNvPr>
          <p:cNvSpPr>
            <a:spLocks noGrp="1"/>
          </p:cNvSpPr>
          <p:nvPr>
            <p:ph type="title"/>
          </p:nvPr>
        </p:nvSpPr>
        <p:spPr/>
        <p:txBody>
          <a:bodyPr/>
          <a:lstStyle/>
          <a:p>
            <a:r>
              <a:rPr lang="en-US" dirty="0"/>
              <a:t>RAG </a:t>
            </a:r>
            <a:r>
              <a:rPr lang="en-US" sz="2800" dirty="0"/>
              <a:t>(Retrieval augmented generation)</a:t>
            </a:r>
            <a:endParaRPr lang="en-US" dirty="0"/>
          </a:p>
        </p:txBody>
      </p:sp>
      <p:sp>
        <p:nvSpPr>
          <p:cNvPr id="3" name="Content Placeholder 2">
            <a:extLst>
              <a:ext uri="{FF2B5EF4-FFF2-40B4-BE49-F238E27FC236}">
                <a16:creationId xmlns:a16="http://schemas.microsoft.com/office/drawing/2014/main" id="{419999AA-F287-6026-0016-2C2BB7051D13}"/>
              </a:ext>
            </a:extLst>
          </p:cNvPr>
          <p:cNvSpPr>
            <a:spLocks noGrp="1"/>
          </p:cNvSpPr>
          <p:nvPr>
            <p:ph idx="1"/>
          </p:nvPr>
        </p:nvSpPr>
        <p:spPr/>
        <p:txBody>
          <a:bodyPr>
            <a:normAutofit/>
          </a:bodyPr>
          <a:lstStyle/>
          <a:p>
            <a:r>
              <a:rPr lang="en-US" dirty="0"/>
              <a:t>“Retrieval” is a whole discussion; we actually used “AG”</a:t>
            </a:r>
          </a:p>
          <a:p>
            <a:pPr lvl="1"/>
            <a:r>
              <a:rPr lang="en-US" dirty="0"/>
              <a:t>We hand-picked sections of the text related to our item topics</a:t>
            </a:r>
          </a:p>
          <a:p>
            <a:pPr lvl="1"/>
            <a:r>
              <a:rPr lang="en-US" dirty="0"/>
              <a:t>So, this is "AG" (which is a "best-case" scenario for RAG)</a:t>
            </a:r>
          </a:p>
          <a:p>
            <a:r>
              <a:rPr lang="en-US" dirty="0"/>
              <a:t>Same prompt as zero-shot with augmentation (in red)</a:t>
            </a:r>
          </a:p>
          <a:p>
            <a:r>
              <a:rPr lang="en-US" dirty="0"/>
              <a:t>Prompt (generate item): </a:t>
            </a:r>
            <a:r>
              <a:rPr lang="en-US" i="1" dirty="0"/>
              <a:t>Write a short scenario … focus on assessing knowledge about: {specific item topic}</a:t>
            </a:r>
            <a:br>
              <a:rPr lang="en-US" i="1" dirty="0"/>
            </a:br>
            <a:r>
              <a:rPr lang="en-US" i="1" dirty="0">
                <a:solidFill>
                  <a:srgbClr val="C00000"/>
                </a:solidFill>
              </a:rPr>
              <a:t>##</a:t>
            </a:r>
            <a:br>
              <a:rPr lang="en-US" i="1" dirty="0">
                <a:solidFill>
                  <a:srgbClr val="C00000"/>
                </a:solidFill>
              </a:rPr>
            </a:br>
            <a:r>
              <a:rPr lang="en-US" i="1" dirty="0">
                <a:solidFill>
                  <a:srgbClr val="C00000"/>
                </a:solidFill>
              </a:rPr>
              <a:t>Please use the following augmentation information when constructing your response: </a:t>
            </a:r>
            <a:br>
              <a:rPr lang="en-US" i="1" dirty="0">
                <a:solidFill>
                  <a:srgbClr val="C00000"/>
                </a:solidFill>
              </a:rPr>
            </a:br>
            <a:r>
              <a:rPr lang="en-US" b="1" dirty="0">
                <a:solidFill>
                  <a:srgbClr val="C00000"/>
                </a:solidFill>
              </a:rPr>
              <a:t>{Chunk1} {Chunk2}... {Chunk k}</a:t>
            </a:r>
          </a:p>
          <a:p>
            <a:endParaRPr lang="en-US" dirty="0"/>
          </a:p>
        </p:txBody>
      </p:sp>
    </p:spTree>
    <p:extLst>
      <p:ext uri="{BB962C8B-B14F-4D97-AF65-F5344CB8AC3E}">
        <p14:creationId xmlns:p14="http://schemas.microsoft.com/office/powerpoint/2010/main" val="2485840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A6B9-76FE-CBAB-A7DD-0355D05FE209}"/>
              </a:ext>
            </a:extLst>
          </p:cNvPr>
          <p:cNvSpPr>
            <a:spLocks noGrp="1"/>
          </p:cNvSpPr>
          <p:nvPr>
            <p:ph type="title"/>
          </p:nvPr>
        </p:nvSpPr>
        <p:spPr/>
        <p:txBody>
          <a:bodyPr/>
          <a:lstStyle/>
          <a:p>
            <a:r>
              <a:rPr lang="en-US" dirty="0"/>
              <a:t>RQ1: How useable are the items?</a:t>
            </a:r>
          </a:p>
        </p:txBody>
      </p:sp>
      <p:sp>
        <p:nvSpPr>
          <p:cNvPr id="3" name="Content Placeholder 2">
            <a:extLst>
              <a:ext uri="{FF2B5EF4-FFF2-40B4-BE49-F238E27FC236}">
                <a16:creationId xmlns:a16="http://schemas.microsoft.com/office/drawing/2014/main" id="{E5406A41-9D84-5D8C-E8A8-312EC23027CC}"/>
              </a:ext>
            </a:extLst>
          </p:cNvPr>
          <p:cNvSpPr>
            <a:spLocks noGrp="1"/>
          </p:cNvSpPr>
          <p:nvPr>
            <p:ph idx="1"/>
          </p:nvPr>
        </p:nvSpPr>
        <p:spPr/>
        <p:txBody>
          <a:bodyPr/>
          <a:lstStyle/>
          <a:p>
            <a:r>
              <a:rPr lang="en-US" dirty="0"/>
              <a:t>We generated 50 psychometric item topics for Bill Revelle’s </a:t>
            </a:r>
            <a:r>
              <a:rPr lang="en-US" dirty="0">
                <a:hlinkClick r:id="rId2"/>
              </a:rPr>
              <a:t>An introduction to psychometric theory with applications in R</a:t>
            </a:r>
            <a:endParaRPr lang="en-US" dirty="0"/>
          </a:p>
          <a:p>
            <a:r>
              <a:rPr lang="en-US" dirty="0"/>
              <a:t>We generated 50 4-option MCQ items using each approach</a:t>
            </a:r>
          </a:p>
          <a:p>
            <a:pPr lvl="1"/>
            <a:r>
              <a:rPr lang="en-US" dirty="0"/>
              <a:t>We also replicated this once to evaluate novelty of the AIG items</a:t>
            </a:r>
          </a:p>
          <a:p>
            <a:r>
              <a:rPr lang="en-US" dirty="0"/>
              <a:t>We both rated the items on a 1-4 scale:</a:t>
            </a:r>
          </a:p>
          <a:p>
            <a:pPr lvl="1"/>
            <a:r>
              <a:rPr lang="en-US" dirty="0"/>
              <a:t>1 = Unusable/Needs to be completely rewritten</a:t>
            </a:r>
          </a:p>
          <a:p>
            <a:pPr lvl="1"/>
            <a:r>
              <a:rPr lang="en-US" dirty="0"/>
              <a:t>2 = Substantial edits needed (e.g., rewrite all distractors)</a:t>
            </a:r>
          </a:p>
          <a:p>
            <a:pPr lvl="1"/>
            <a:r>
              <a:rPr lang="en-US" dirty="0"/>
              <a:t>3 = Minor edits needed (e.g., clarify stem; revise one distractor)</a:t>
            </a:r>
          </a:p>
          <a:p>
            <a:pPr lvl="1"/>
            <a:r>
              <a:rPr lang="en-US" dirty="0"/>
              <a:t>4 = Perfect/Almost perfect (e.g., missing a single word)</a:t>
            </a:r>
          </a:p>
          <a:p>
            <a:endParaRPr lang="en-US" dirty="0"/>
          </a:p>
        </p:txBody>
      </p:sp>
    </p:spTree>
    <p:extLst>
      <p:ext uri="{BB962C8B-B14F-4D97-AF65-F5344CB8AC3E}">
        <p14:creationId xmlns:p14="http://schemas.microsoft.com/office/powerpoint/2010/main" val="2492206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C923A20-6E5E-9330-13F7-CBEF881A11B5}"/>
              </a:ext>
            </a:extLst>
          </p:cNvPr>
          <p:cNvSpPr>
            <a:spLocks noGrp="1"/>
          </p:cNvSpPr>
          <p:nvPr>
            <p:ph sz="half" idx="2"/>
          </p:nvPr>
        </p:nvSpPr>
        <p:spPr>
          <a:xfrm>
            <a:off x="839788" y="1270000"/>
            <a:ext cx="10590212" cy="4919663"/>
          </a:xfrm>
        </p:spPr>
        <p:txBody>
          <a:bodyPr>
            <a:noAutofit/>
          </a:bodyPr>
          <a:lstStyle/>
          <a:p>
            <a:pPr marL="0" indent="0">
              <a:lnSpc>
                <a:spcPct val="100000"/>
              </a:lnSpc>
              <a:spcBef>
                <a:spcPts val="0"/>
              </a:spcBef>
              <a:buNone/>
            </a:pPr>
            <a:r>
              <a:rPr lang="en-US" sz="1600" b="1" dirty="0"/>
              <a:t>Zero-shot/Agentic with gpt-4-turbo; Usability = 2</a:t>
            </a:r>
          </a:p>
          <a:p>
            <a:pPr marL="0" indent="0">
              <a:lnSpc>
                <a:spcPct val="100000"/>
              </a:lnSpc>
              <a:spcBef>
                <a:spcPts val="0"/>
              </a:spcBef>
              <a:buNone/>
            </a:pPr>
            <a:r>
              <a:rPr lang="en-US" sz="1600" dirty="0"/>
              <a:t>During a study on student academic performance, it was observed that students who scored exceptionally high or low on their first test tended to have scores closer to the average on subsequent tests. What statistical phenomenon best explains this observation?</a:t>
            </a:r>
          </a:p>
          <a:p>
            <a:pPr>
              <a:lnSpc>
                <a:spcPct val="100000"/>
              </a:lnSpc>
              <a:spcBef>
                <a:spcPts val="0"/>
              </a:spcBef>
              <a:buFont typeface="+mj-lt"/>
              <a:buAutoNum type="alphaLcParenR"/>
            </a:pPr>
            <a:r>
              <a:rPr lang="en-US" sz="1600" b="1" dirty="0"/>
              <a:t>Regression to the mean</a:t>
            </a:r>
          </a:p>
          <a:p>
            <a:pPr>
              <a:lnSpc>
                <a:spcPct val="100000"/>
              </a:lnSpc>
              <a:spcBef>
                <a:spcPts val="0"/>
              </a:spcBef>
              <a:buFont typeface="+mj-lt"/>
              <a:buAutoNum type="alphaLcParenR"/>
            </a:pPr>
            <a:r>
              <a:rPr lang="en-US" sz="1600" dirty="0">
                <a:highlight>
                  <a:srgbClr val="FFFF00"/>
                </a:highlight>
              </a:rPr>
              <a:t>Analysis of variance (ANOVA)</a:t>
            </a:r>
          </a:p>
          <a:p>
            <a:pPr>
              <a:lnSpc>
                <a:spcPct val="100000"/>
              </a:lnSpc>
              <a:spcBef>
                <a:spcPts val="0"/>
              </a:spcBef>
              <a:buFont typeface="+mj-lt"/>
              <a:buAutoNum type="alphaLcParenR"/>
            </a:pPr>
            <a:r>
              <a:rPr lang="en-US" sz="1600" dirty="0">
                <a:highlight>
                  <a:srgbClr val="FFFF00"/>
                </a:highlight>
              </a:rPr>
              <a:t>Pearson correlation</a:t>
            </a:r>
          </a:p>
          <a:p>
            <a:pPr>
              <a:lnSpc>
                <a:spcPct val="100000"/>
              </a:lnSpc>
              <a:spcBef>
                <a:spcPts val="0"/>
              </a:spcBef>
              <a:buFont typeface="+mj-lt"/>
              <a:buAutoNum type="alphaLcParenR"/>
            </a:pPr>
            <a:r>
              <a:rPr lang="en-US" sz="1600" dirty="0">
                <a:highlight>
                  <a:srgbClr val="FFFF00"/>
                </a:highlight>
              </a:rPr>
              <a:t>Standard deviation</a:t>
            </a:r>
          </a:p>
          <a:p>
            <a:pPr marL="0" indent="0">
              <a:lnSpc>
                <a:spcPct val="100000"/>
              </a:lnSpc>
              <a:spcBef>
                <a:spcPts val="0"/>
              </a:spcBef>
              <a:buNone/>
            </a:pPr>
            <a:endParaRPr lang="en-US" sz="1600" dirty="0"/>
          </a:p>
          <a:p>
            <a:pPr marL="0" indent="0">
              <a:lnSpc>
                <a:spcPct val="100000"/>
              </a:lnSpc>
              <a:spcBef>
                <a:spcPts val="0"/>
              </a:spcBef>
              <a:buNone/>
            </a:pPr>
            <a:r>
              <a:rPr lang="en-US" sz="1600" b="1" kern="100" dirty="0">
                <a:effectLst/>
                <a:ea typeface="Roboto" panose="02000000000000000000" pitchFamily="2" charset="0"/>
                <a:cs typeface="Roboto" panose="02000000000000000000" pitchFamily="2" charset="0"/>
              </a:rPr>
              <a:t>RAG with gpt-4-turbo</a:t>
            </a:r>
            <a:r>
              <a:rPr lang="en-US" sz="1600" b="1" kern="100" dirty="0">
                <a:ea typeface="Roboto" panose="02000000000000000000" pitchFamily="2" charset="0"/>
                <a:cs typeface="Roboto" panose="02000000000000000000" pitchFamily="2" charset="0"/>
              </a:rPr>
              <a:t>; Usability = 3</a:t>
            </a:r>
            <a:endParaRPr lang="en-US" sz="1600" dirty="0"/>
          </a:p>
          <a:p>
            <a:pPr marL="0" indent="0">
              <a:lnSpc>
                <a:spcPct val="100000"/>
              </a:lnSpc>
              <a:spcBef>
                <a:spcPts val="0"/>
              </a:spcBef>
              <a:buNone/>
            </a:pPr>
            <a:r>
              <a:rPr lang="en-US" sz="1600" dirty="0"/>
              <a:t>In a study examining the heights of children based on the heights of their parents, it is observed that children of very tall or very short parents tend to be closer to average height. How should this phenomenon be interpreted?</a:t>
            </a:r>
          </a:p>
          <a:p>
            <a:pPr>
              <a:lnSpc>
                <a:spcPct val="100000"/>
              </a:lnSpc>
              <a:spcBef>
                <a:spcPts val="0"/>
              </a:spcBef>
              <a:buFont typeface="+mj-lt"/>
              <a:buAutoNum type="alphaLcParenR"/>
            </a:pPr>
            <a:r>
              <a:rPr lang="en-US" sz="1600" b="1" dirty="0">
                <a:highlight>
                  <a:srgbClr val="FFFF00"/>
                </a:highlight>
              </a:rPr>
              <a:t>This is an example of regression to the mean, where extreme values in one variable lead to less extreme values in a related variable in its next observation.</a:t>
            </a:r>
            <a:r>
              <a:rPr lang="en-US" sz="1600" dirty="0">
                <a:highlight>
                  <a:srgbClr val="FFFF00"/>
                </a:highlight>
              </a:rPr>
              <a:t> </a:t>
            </a:r>
          </a:p>
          <a:p>
            <a:pPr>
              <a:lnSpc>
                <a:spcPct val="100000"/>
              </a:lnSpc>
              <a:spcBef>
                <a:spcPts val="0"/>
              </a:spcBef>
              <a:buFont typeface="+mj-lt"/>
              <a:buAutoNum type="alphaLcParenR"/>
            </a:pPr>
            <a:r>
              <a:rPr lang="en-US" sz="1600" dirty="0"/>
              <a:t>This indicates a problem with data collection, suggesting bias in height measurement.</a:t>
            </a:r>
          </a:p>
          <a:p>
            <a:pPr>
              <a:lnSpc>
                <a:spcPct val="100000"/>
              </a:lnSpc>
              <a:spcBef>
                <a:spcPts val="0"/>
              </a:spcBef>
              <a:buFont typeface="+mj-lt"/>
              <a:buAutoNum type="alphaLcParenR"/>
            </a:pPr>
            <a:r>
              <a:rPr lang="en-US" sz="1600" dirty="0"/>
              <a:t>This suggests that height is not hereditary and is largely influenced by environmental factors.</a:t>
            </a:r>
          </a:p>
          <a:p>
            <a:pPr>
              <a:lnSpc>
                <a:spcPct val="100000"/>
              </a:lnSpc>
              <a:spcBef>
                <a:spcPts val="0"/>
              </a:spcBef>
              <a:buFont typeface="+mj-lt"/>
              <a:buAutoNum type="alphaLcParenR"/>
            </a:pPr>
            <a:r>
              <a:rPr lang="en-US" sz="1600" dirty="0"/>
              <a:t>This indicates a perfect positive correlation, implying that parents' heights perfectly predict the height of their children.</a:t>
            </a:r>
          </a:p>
        </p:txBody>
      </p:sp>
      <p:sp>
        <p:nvSpPr>
          <p:cNvPr id="9" name="TextBox 8">
            <a:extLst>
              <a:ext uri="{FF2B5EF4-FFF2-40B4-BE49-F238E27FC236}">
                <a16:creationId xmlns:a16="http://schemas.microsoft.com/office/drawing/2014/main" id="{0C5DA34C-11DA-E9A5-1F7E-6A14F9A66674}"/>
              </a:ext>
            </a:extLst>
          </p:cNvPr>
          <p:cNvSpPr txBox="1"/>
          <p:nvPr/>
        </p:nvSpPr>
        <p:spPr>
          <a:xfrm>
            <a:off x="4003422" y="2616200"/>
            <a:ext cx="1511300" cy="646331"/>
          </a:xfrm>
          <a:prstGeom prst="rect">
            <a:avLst/>
          </a:prstGeom>
          <a:noFill/>
          <a:ln>
            <a:solidFill>
              <a:schemeClr val="accent1"/>
            </a:solidFill>
          </a:ln>
        </p:spPr>
        <p:txBody>
          <a:bodyPr wrap="square" rtlCol="0">
            <a:spAutoFit/>
          </a:bodyPr>
          <a:lstStyle/>
          <a:p>
            <a:r>
              <a:rPr lang="en-US" dirty="0">
                <a:solidFill>
                  <a:srgbClr val="FF0000"/>
                </a:solidFill>
              </a:rPr>
              <a:t>Implausible</a:t>
            </a:r>
          </a:p>
          <a:p>
            <a:r>
              <a:rPr lang="en-US" dirty="0">
                <a:solidFill>
                  <a:srgbClr val="FF0000"/>
                </a:solidFill>
              </a:rPr>
              <a:t>distractors</a:t>
            </a:r>
          </a:p>
        </p:txBody>
      </p:sp>
      <p:sp>
        <p:nvSpPr>
          <p:cNvPr id="10" name="TextBox 9">
            <a:extLst>
              <a:ext uri="{FF2B5EF4-FFF2-40B4-BE49-F238E27FC236}">
                <a16:creationId xmlns:a16="http://schemas.microsoft.com/office/drawing/2014/main" id="{4300E1B3-679E-7FA9-21B3-BD1C2F6C7D74}"/>
              </a:ext>
            </a:extLst>
          </p:cNvPr>
          <p:cNvSpPr txBox="1"/>
          <p:nvPr/>
        </p:nvSpPr>
        <p:spPr>
          <a:xfrm>
            <a:off x="9439381" y="4541103"/>
            <a:ext cx="1912831" cy="646331"/>
          </a:xfrm>
          <a:prstGeom prst="rect">
            <a:avLst/>
          </a:prstGeom>
          <a:solidFill>
            <a:schemeClr val="bg1"/>
          </a:solidFill>
          <a:ln>
            <a:solidFill>
              <a:schemeClr val="accent1"/>
            </a:solidFill>
          </a:ln>
        </p:spPr>
        <p:txBody>
          <a:bodyPr wrap="none" rtlCol="0">
            <a:spAutoFit/>
          </a:bodyPr>
          <a:lstStyle/>
          <a:p>
            <a:r>
              <a:rPr lang="en-US" dirty="0">
                <a:solidFill>
                  <a:srgbClr val="FF0000"/>
                </a:solidFill>
              </a:rPr>
              <a:t>Correct response</a:t>
            </a:r>
          </a:p>
          <a:p>
            <a:r>
              <a:rPr lang="en-US" dirty="0">
                <a:solidFill>
                  <a:srgbClr val="FF0000"/>
                </a:solidFill>
              </a:rPr>
              <a:t>Is too long</a:t>
            </a:r>
          </a:p>
        </p:txBody>
      </p:sp>
      <p:sp>
        <p:nvSpPr>
          <p:cNvPr id="11" name="TextBox 10">
            <a:extLst>
              <a:ext uri="{FF2B5EF4-FFF2-40B4-BE49-F238E27FC236}">
                <a16:creationId xmlns:a16="http://schemas.microsoft.com/office/drawing/2014/main" id="{4E5AD0FE-FD53-0342-1459-CF4EDB9AF62C}"/>
              </a:ext>
            </a:extLst>
          </p:cNvPr>
          <p:cNvSpPr txBox="1"/>
          <p:nvPr/>
        </p:nvSpPr>
        <p:spPr>
          <a:xfrm>
            <a:off x="839788" y="672068"/>
            <a:ext cx="4674934" cy="369332"/>
          </a:xfrm>
          <a:prstGeom prst="rect">
            <a:avLst/>
          </a:prstGeom>
          <a:noFill/>
          <a:ln>
            <a:solidFill>
              <a:schemeClr val="accent1"/>
            </a:solidFill>
          </a:ln>
        </p:spPr>
        <p:txBody>
          <a:bodyPr wrap="none" rtlCol="0">
            <a:spAutoFit/>
          </a:bodyPr>
          <a:lstStyle/>
          <a:p>
            <a:r>
              <a:rPr lang="en-US" dirty="0">
                <a:solidFill>
                  <a:srgbClr val="FF0000"/>
                </a:solidFill>
              </a:rPr>
              <a:t>Specific item topic: “Regression to the mean”</a:t>
            </a:r>
          </a:p>
        </p:txBody>
      </p:sp>
    </p:spTree>
    <p:extLst>
      <p:ext uri="{BB962C8B-B14F-4D97-AF65-F5344CB8AC3E}">
        <p14:creationId xmlns:p14="http://schemas.microsoft.com/office/powerpoint/2010/main" val="133350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872E4-AF81-37E5-3561-41F0B42FD03C}"/>
              </a:ext>
            </a:extLst>
          </p:cNvPr>
          <p:cNvSpPr>
            <a:spLocks noGrp="1"/>
          </p:cNvSpPr>
          <p:nvPr>
            <p:ph type="title"/>
          </p:nvPr>
        </p:nvSpPr>
        <p:spPr/>
        <p:txBody>
          <a:bodyPr/>
          <a:lstStyle/>
          <a:p>
            <a:r>
              <a:rPr lang="en-US" dirty="0"/>
              <a:t>Mean Item Usability</a:t>
            </a:r>
          </a:p>
        </p:txBody>
      </p:sp>
      <p:graphicFrame>
        <p:nvGraphicFramePr>
          <p:cNvPr id="4" name="Content Placeholder 3">
            <a:extLst>
              <a:ext uri="{FF2B5EF4-FFF2-40B4-BE49-F238E27FC236}">
                <a16:creationId xmlns:a16="http://schemas.microsoft.com/office/drawing/2014/main" id="{4FACC5AC-1DDB-E53B-5D97-AD39478E817E}"/>
              </a:ext>
            </a:extLst>
          </p:cNvPr>
          <p:cNvGraphicFramePr>
            <a:graphicFrameLocks noGrp="1"/>
          </p:cNvGraphicFramePr>
          <p:nvPr>
            <p:ph sz="half" idx="1"/>
            <p:extLst>
              <p:ext uri="{D42A27DB-BD31-4B8C-83A1-F6EECF244321}">
                <p14:modId xmlns:p14="http://schemas.microsoft.com/office/powerpoint/2010/main" val="700899556"/>
              </p:ext>
            </p:extLst>
          </p:nvPr>
        </p:nvGraphicFramePr>
        <p:xfrm>
          <a:off x="838200" y="1825625"/>
          <a:ext cx="5181600" cy="37084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1793149692"/>
                    </a:ext>
                  </a:extLst>
                </a:gridCol>
                <a:gridCol w="1295400">
                  <a:extLst>
                    <a:ext uri="{9D8B030D-6E8A-4147-A177-3AD203B41FA5}">
                      <a16:colId xmlns:a16="http://schemas.microsoft.com/office/drawing/2014/main" val="3854857321"/>
                    </a:ext>
                  </a:extLst>
                </a:gridCol>
                <a:gridCol w="1295400">
                  <a:extLst>
                    <a:ext uri="{9D8B030D-6E8A-4147-A177-3AD203B41FA5}">
                      <a16:colId xmlns:a16="http://schemas.microsoft.com/office/drawing/2014/main" val="781366006"/>
                    </a:ext>
                  </a:extLst>
                </a:gridCol>
                <a:gridCol w="1295400">
                  <a:extLst>
                    <a:ext uri="{9D8B030D-6E8A-4147-A177-3AD203B41FA5}">
                      <a16:colId xmlns:a16="http://schemas.microsoft.com/office/drawing/2014/main" val="2009882000"/>
                    </a:ext>
                  </a:extLst>
                </a:gridCol>
              </a:tblGrid>
              <a:tr h="370840">
                <a:tc>
                  <a:txBody>
                    <a:bodyPr/>
                    <a:lstStyle/>
                    <a:p>
                      <a:pPr algn="ctr" fontAlgn="b"/>
                      <a:endParaRPr lang="en-US" sz="20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2000"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Zero-Shot</a:t>
                      </a:r>
                      <a:endParaRPr lang="en-US" sz="2000" b="1"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2000" b="1" i="0" u="none" strike="noStrike" dirty="0">
                          <a:solidFill>
                            <a:schemeClr val="bg1"/>
                          </a:solidFill>
                          <a:effectLst/>
                          <a:latin typeface="Roboto"/>
                          <a:ea typeface="Roboto"/>
                          <a:cs typeface="Roboto"/>
                        </a:rPr>
                        <a:t>Agentic</a:t>
                      </a:r>
                    </a:p>
                  </a:txBody>
                  <a:tcPr marL="9525" marR="9525" marT="9525" marB="0" anchor="ctr"/>
                </a:tc>
                <a:tc>
                  <a:txBody>
                    <a:bodyPr/>
                    <a:lstStyle/>
                    <a:p>
                      <a:pPr algn="ctr" fontAlgn="b"/>
                      <a:r>
                        <a:rPr lang="en-US" sz="2000"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RAG</a:t>
                      </a:r>
                      <a:endParaRPr lang="en-US" sz="2000" b="1"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1182074053"/>
                  </a:ext>
                </a:extLst>
              </a:tr>
              <a:tr h="370840">
                <a:tc>
                  <a:txBody>
                    <a:bodyPr/>
                    <a:lstStyle/>
                    <a:p>
                      <a:pPr algn="ctr" fontAlgn="b"/>
                      <a:r>
                        <a:rPr lang="en-US" sz="20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Mean</a:t>
                      </a:r>
                      <a:endParaRPr lang="en-US" sz="20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2000" b="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3.33</a:t>
                      </a:r>
                      <a:endParaRPr lang="en-US" sz="20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2000" b="0" u="none" strike="noStrike" dirty="0">
                          <a:solidFill>
                            <a:schemeClr val="tx1"/>
                          </a:solidFill>
                          <a:effectLst/>
                          <a:latin typeface="Roboto"/>
                          <a:ea typeface="Roboto"/>
                          <a:cs typeface="Roboto"/>
                        </a:rPr>
                        <a:t>3.46</a:t>
                      </a:r>
                      <a:endParaRPr lang="en-US" sz="2000" b="0" i="0" u="none" strike="noStrike" dirty="0">
                        <a:solidFill>
                          <a:schemeClr val="tx1"/>
                        </a:solidFill>
                        <a:effectLst/>
                        <a:latin typeface="Roboto"/>
                        <a:ea typeface="Roboto"/>
                        <a:cs typeface="Roboto"/>
                      </a:endParaRPr>
                    </a:p>
                  </a:txBody>
                  <a:tcPr marL="9525" marR="9525" marT="9525" marB="0" anchor="ctr"/>
                </a:tc>
                <a:tc>
                  <a:txBody>
                    <a:bodyPr/>
                    <a:lstStyle/>
                    <a:p>
                      <a:pPr algn="ctr" fontAlgn="b"/>
                      <a:r>
                        <a:rPr lang="en-US" sz="2000" b="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3.29</a:t>
                      </a:r>
                      <a:endParaRPr lang="en-US" sz="20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1820756767"/>
                  </a:ext>
                </a:extLst>
              </a:tr>
              <a:tr h="370840">
                <a:tc>
                  <a:txBody>
                    <a:bodyPr/>
                    <a:lstStyle/>
                    <a:p>
                      <a:pPr algn="ctr" fontAlgn="b"/>
                      <a:r>
                        <a:rPr lang="en-US" sz="2000" b="1" u="none" strike="noStrike" dirty="0">
                          <a:solidFill>
                            <a:srgbClr val="000000"/>
                          </a:solidFill>
                          <a:effectLst/>
                          <a:latin typeface="Roboto"/>
                          <a:ea typeface="Roboto"/>
                          <a:cs typeface="Roboto"/>
                        </a:rPr>
                        <a:t>1.0</a:t>
                      </a:r>
                      <a:endParaRPr lang="en-US" sz="2000" b="1" i="0" u="none" strike="noStrike" dirty="0">
                        <a:solidFill>
                          <a:srgbClr val="000000"/>
                        </a:solidFill>
                        <a:effectLst/>
                        <a:latin typeface="Roboto"/>
                        <a:ea typeface="Roboto"/>
                        <a:cs typeface="Roboto"/>
                      </a:endParaRPr>
                    </a:p>
                  </a:txBody>
                  <a:tcPr marL="9525" marR="9525" marT="9525" marB="0" anchor="ctr"/>
                </a:tc>
                <a:tc>
                  <a:txBody>
                    <a:bodyPr/>
                    <a:lstStyle/>
                    <a:p>
                      <a:pPr algn="ctr" fontAlgn="b"/>
                      <a:r>
                        <a:rPr lang="en-US" sz="2000" b="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1</a:t>
                      </a:r>
                      <a:endParaRPr lang="en-US" sz="20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2000" b="0" u="none" strike="noStrike" dirty="0">
                          <a:solidFill>
                            <a:schemeClr val="tx1"/>
                          </a:solidFill>
                          <a:effectLst/>
                          <a:latin typeface="Roboto"/>
                          <a:ea typeface="Roboto"/>
                          <a:cs typeface="Roboto"/>
                        </a:rPr>
                        <a:t>1</a:t>
                      </a:r>
                      <a:endParaRPr lang="en-US" sz="2000" b="0" i="0" u="none" strike="noStrike" dirty="0">
                        <a:solidFill>
                          <a:schemeClr val="tx1"/>
                        </a:solidFill>
                        <a:effectLst/>
                        <a:latin typeface="Roboto"/>
                        <a:ea typeface="Roboto"/>
                        <a:cs typeface="Roboto"/>
                      </a:endParaRPr>
                    </a:p>
                  </a:txBody>
                  <a:tcPr marL="9525" marR="9525" marT="9525" marB="0" anchor="ctr"/>
                </a:tc>
                <a:tc>
                  <a:txBody>
                    <a:bodyPr/>
                    <a:lstStyle/>
                    <a:p>
                      <a:pPr algn="ctr" fontAlgn="b"/>
                      <a:r>
                        <a:rPr lang="en-US" sz="2000" b="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2</a:t>
                      </a:r>
                      <a:endParaRPr lang="en-US" sz="20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551088202"/>
                  </a:ext>
                </a:extLst>
              </a:tr>
              <a:tr h="370840">
                <a:tc>
                  <a:txBody>
                    <a:bodyPr/>
                    <a:lstStyle/>
                    <a:p>
                      <a:pPr algn="ctr" fontAlgn="b"/>
                      <a:r>
                        <a:rPr lang="en-US" sz="2000" b="1" u="none" strike="noStrike" dirty="0">
                          <a:solidFill>
                            <a:srgbClr val="000000"/>
                          </a:solidFill>
                          <a:effectLst/>
                          <a:latin typeface="Roboto"/>
                          <a:ea typeface="Roboto"/>
                          <a:cs typeface="Roboto"/>
                        </a:rPr>
                        <a:t>1.5</a:t>
                      </a:r>
                      <a:endParaRPr lang="en-US" sz="2000" b="1" i="0" u="none" strike="noStrike" dirty="0">
                        <a:solidFill>
                          <a:srgbClr val="000000"/>
                        </a:solidFill>
                        <a:effectLst/>
                        <a:latin typeface="Roboto"/>
                        <a:ea typeface="Roboto"/>
                        <a:cs typeface="Roboto"/>
                      </a:endParaRPr>
                    </a:p>
                  </a:txBody>
                  <a:tcPr marL="9525" marR="9525" marT="9525" marB="0" anchor="ctr"/>
                </a:tc>
                <a:tc>
                  <a:txBody>
                    <a:bodyPr/>
                    <a:lstStyle/>
                    <a:p>
                      <a:pPr algn="ctr" fontAlgn="b"/>
                      <a:r>
                        <a:rPr lang="en-US" sz="2000" b="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0</a:t>
                      </a:r>
                      <a:endParaRPr lang="en-US" sz="20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2000" b="0" i="0" u="none" strike="noStrike" dirty="0">
                          <a:solidFill>
                            <a:schemeClr val="tx1"/>
                          </a:solidFill>
                          <a:effectLst/>
                          <a:latin typeface="Roboto"/>
                          <a:ea typeface="Roboto"/>
                          <a:cs typeface="Roboto"/>
                        </a:rPr>
                        <a:t>0</a:t>
                      </a:r>
                    </a:p>
                  </a:txBody>
                  <a:tcPr marL="9525" marR="9525" marT="9525" marB="0" anchor="ctr"/>
                </a:tc>
                <a:tc>
                  <a:txBody>
                    <a:bodyPr/>
                    <a:lstStyle/>
                    <a:p>
                      <a:pPr algn="ctr" fontAlgn="b"/>
                      <a:r>
                        <a:rPr lang="en-US" sz="2000" b="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1</a:t>
                      </a:r>
                      <a:endParaRPr lang="en-US" sz="20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3267938299"/>
                  </a:ext>
                </a:extLst>
              </a:tr>
              <a:tr h="370840">
                <a:tc>
                  <a:txBody>
                    <a:bodyPr/>
                    <a:lstStyle/>
                    <a:p>
                      <a:pPr algn="ctr" fontAlgn="b"/>
                      <a:r>
                        <a:rPr lang="en-US" sz="2000" b="1" u="none" strike="noStrike" dirty="0">
                          <a:solidFill>
                            <a:srgbClr val="000000"/>
                          </a:solidFill>
                          <a:effectLst/>
                          <a:latin typeface="Roboto"/>
                          <a:ea typeface="Roboto"/>
                          <a:cs typeface="Roboto"/>
                        </a:rPr>
                        <a:t>2.0</a:t>
                      </a:r>
                      <a:endParaRPr lang="en-US" sz="2000" b="1" i="0" u="none" strike="noStrike" dirty="0">
                        <a:solidFill>
                          <a:srgbClr val="000000"/>
                        </a:solidFill>
                        <a:effectLst/>
                        <a:latin typeface="Roboto"/>
                        <a:ea typeface="Roboto"/>
                        <a:cs typeface="Roboto"/>
                      </a:endParaRPr>
                    </a:p>
                  </a:txBody>
                  <a:tcPr marL="9525" marR="9525" marT="9525" marB="0" anchor="ctr"/>
                </a:tc>
                <a:tc>
                  <a:txBody>
                    <a:bodyPr/>
                    <a:lstStyle/>
                    <a:p>
                      <a:pPr algn="ctr" fontAlgn="b"/>
                      <a:r>
                        <a:rPr lang="en-US" sz="2000" b="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2</a:t>
                      </a:r>
                      <a:endParaRPr lang="en-US" sz="20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2000" b="0" u="none" strike="noStrike" dirty="0">
                          <a:solidFill>
                            <a:schemeClr val="tx1"/>
                          </a:solidFill>
                          <a:effectLst/>
                          <a:latin typeface="Roboto"/>
                          <a:ea typeface="Roboto"/>
                          <a:cs typeface="Roboto"/>
                        </a:rPr>
                        <a:t>1</a:t>
                      </a:r>
                      <a:endParaRPr lang="en-US" sz="2000" b="0" i="0" u="none" strike="noStrike" dirty="0">
                        <a:solidFill>
                          <a:schemeClr val="tx1"/>
                        </a:solidFill>
                        <a:effectLst/>
                        <a:latin typeface="Roboto"/>
                        <a:ea typeface="Roboto"/>
                        <a:cs typeface="Roboto"/>
                      </a:endParaRPr>
                    </a:p>
                  </a:txBody>
                  <a:tcPr marL="9525" marR="9525" marT="9525" marB="0" anchor="ctr"/>
                </a:tc>
                <a:tc>
                  <a:txBody>
                    <a:bodyPr/>
                    <a:lstStyle/>
                    <a:p>
                      <a:pPr algn="ctr" fontAlgn="b"/>
                      <a:r>
                        <a:rPr lang="en-US" sz="2000" b="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3</a:t>
                      </a:r>
                      <a:endParaRPr lang="en-US" sz="20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2654002772"/>
                  </a:ext>
                </a:extLst>
              </a:tr>
              <a:tr h="370840">
                <a:tc>
                  <a:txBody>
                    <a:bodyPr/>
                    <a:lstStyle/>
                    <a:p>
                      <a:pPr algn="ctr" fontAlgn="b"/>
                      <a:r>
                        <a:rPr lang="en-US" sz="2000" b="1" u="none" strike="noStrike" dirty="0">
                          <a:solidFill>
                            <a:srgbClr val="000000"/>
                          </a:solidFill>
                          <a:effectLst/>
                          <a:latin typeface="Roboto"/>
                          <a:ea typeface="Roboto"/>
                          <a:cs typeface="Roboto"/>
                        </a:rPr>
                        <a:t>2.5</a:t>
                      </a:r>
                      <a:endParaRPr lang="en-US" sz="2000" b="1" i="0" u="none" strike="noStrike" dirty="0">
                        <a:solidFill>
                          <a:srgbClr val="000000"/>
                        </a:solidFill>
                        <a:effectLst/>
                        <a:latin typeface="Roboto"/>
                        <a:ea typeface="Roboto"/>
                        <a:cs typeface="Roboto"/>
                      </a:endParaRPr>
                    </a:p>
                  </a:txBody>
                  <a:tcPr marL="9525" marR="9525" marT="9525" marB="0" anchor="ctr"/>
                </a:tc>
                <a:tc>
                  <a:txBody>
                    <a:bodyPr/>
                    <a:lstStyle/>
                    <a:p>
                      <a:pPr algn="ctr" fontAlgn="b"/>
                      <a:r>
                        <a:rPr lang="en-US" sz="2000" b="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2</a:t>
                      </a:r>
                      <a:endParaRPr lang="en-US" sz="20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2000" b="0" i="0" u="none" strike="noStrike" dirty="0">
                          <a:solidFill>
                            <a:schemeClr val="tx1"/>
                          </a:solidFill>
                          <a:effectLst/>
                          <a:latin typeface="Roboto"/>
                          <a:ea typeface="Roboto"/>
                          <a:cs typeface="Roboto"/>
                        </a:rPr>
                        <a:t>1</a:t>
                      </a:r>
                    </a:p>
                  </a:txBody>
                  <a:tcPr marL="9525" marR="9525" marT="9525" marB="0" anchor="ctr"/>
                </a:tc>
                <a:tc>
                  <a:txBody>
                    <a:bodyPr/>
                    <a:lstStyle/>
                    <a:p>
                      <a:pPr algn="ctr" fontAlgn="b"/>
                      <a:r>
                        <a:rPr lang="en-US" sz="2000" b="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5</a:t>
                      </a:r>
                      <a:endParaRPr lang="en-US" sz="20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2588493585"/>
                  </a:ext>
                </a:extLst>
              </a:tr>
              <a:tr h="370840">
                <a:tc>
                  <a:txBody>
                    <a:bodyPr/>
                    <a:lstStyle/>
                    <a:p>
                      <a:pPr algn="ctr" fontAlgn="b"/>
                      <a:r>
                        <a:rPr lang="en-US" sz="2000" b="1" u="none" strike="noStrike" dirty="0">
                          <a:solidFill>
                            <a:srgbClr val="000000"/>
                          </a:solidFill>
                          <a:effectLst/>
                          <a:latin typeface="Roboto"/>
                          <a:ea typeface="Roboto"/>
                          <a:cs typeface="Roboto"/>
                        </a:rPr>
                        <a:t>3.0</a:t>
                      </a:r>
                      <a:endParaRPr lang="en-US" sz="2000" b="1" i="0" u="none" strike="noStrike" dirty="0">
                        <a:solidFill>
                          <a:srgbClr val="000000"/>
                        </a:solidFill>
                        <a:effectLst/>
                        <a:latin typeface="Roboto"/>
                        <a:ea typeface="Roboto"/>
                        <a:cs typeface="Roboto"/>
                      </a:endParaRPr>
                    </a:p>
                  </a:txBody>
                  <a:tcPr marL="9525" marR="9525" marT="9525" marB="0" anchor="ctr"/>
                </a:tc>
                <a:tc>
                  <a:txBody>
                    <a:bodyPr/>
                    <a:lstStyle/>
                    <a:p>
                      <a:pPr algn="ctr" fontAlgn="b"/>
                      <a:r>
                        <a:rPr lang="en-US" sz="2000" b="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19</a:t>
                      </a:r>
                      <a:endParaRPr lang="en-US" sz="20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2000" b="0" u="none" strike="noStrike" dirty="0">
                          <a:solidFill>
                            <a:schemeClr val="tx1"/>
                          </a:solidFill>
                          <a:effectLst/>
                          <a:latin typeface="Roboto"/>
                          <a:ea typeface="Roboto"/>
                          <a:cs typeface="Roboto"/>
                        </a:rPr>
                        <a:t>15</a:t>
                      </a:r>
                      <a:endParaRPr lang="en-US" sz="2000" b="0" i="0" u="none" strike="noStrike" dirty="0">
                        <a:solidFill>
                          <a:schemeClr val="tx1"/>
                        </a:solidFill>
                        <a:effectLst/>
                        <a:latin typeface="Roboto"/>
                        <a:ea typeface="Roboto"/>
                        <a:cs typeface="Roboto"/>
                      </a:endParaRPr>
                    </a:p>
                  </a:txBody>
                  <a:tcPr marL="9525" marR="9525" marT="9525" marB="0" anchor="ctr"/>
                </a:tc>
                <a:tc>
                  <a:txBody>
                    <a:bodyPr/>
                    <a:lstStyle/>
                    <a:p>
                      <a:pPr algn="ctr" fontAlgn="b"/>
                      <a:r>
                        <a:rPr lang="en-US" sz="2000" b="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7</a:t>
                      </a:r>
                      <a:endParaRPr lang="en-US" sz="20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927183957"/>
                  </a:ext>
                </a:extLst>
              </a:tr>
              <a:tr h="370840">
                <a:tc>
                  <a:txBody>
                    <a:bodyPr/>
                    <a:lstStyle/>
                    <a:p>
                      <a:pPr algn="ctr" fontAlgn="b"/>
                      <a:r>
                        <a:rPr lang="en-US" sz="2000" b="1" u="none" strike="noStrike" dirty="0">
                          <a:solidFill>
                            <a:srgbClr val="000000"/>
                          </a:solidFill>
                          <a:effectLst/>
                          <a:latin typeface="Roboto"/>
                          <a:ea typeface="Roboto"/>
                          <a:cs typeface="Roboto"/>
                        </a:rPr>
                        <a:t>3.5</a:t>
                      </a:r>
                      <a:endParaRPr lang="en-US" sz="2000" b="1" i="0" u="none" strike="noStrike" dirty="0">
                        <a:solidFill>
                          <a:srgbClr val="000000"/>
                        </a:solidFill>
                        <a:effectLst/>
                        <a:latin typeface="Roboto"/>
                        <a:ea typeface="Roboto"/>
                        <a:cs typeface="Roboto"/>
                      </a:endParaRPr>
                    </a:p>
                  </a:txBody>
                  <a:tcPr marL="9525" marR="9525" marT="9525" marB="0" anchor="ctr"/>
                </a:tc>
                <a:tc>
                  <a:txBody>
                    <a:bodyPr/>
                    <a:lstStyle/>
                    <a:p>
                      <a:pPr algn="ctr" fontAlgn="b"/>
                      <a:r>
                        <a:rPr lang="en-US" sz="2000" b="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9</a:t>
                      </a:r>
                      <a:endParaRPr lang="en-US" sz="20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2000" b="0" i="0" u="none" strike="noStrike" dirty="0">
                          <a:solidFill>
                            <a:schemeClr val="tx1"/>
                          </a:solidFill>
                          <a:effectLst/>
                          <a:latin typeface="Roboto"/>
                          <a:ea typeface="Roboto"/>
                          <a:cs typeface="Roboto"/>
                        </a:rPr>
                        <a:t>11</a:t>
                      </a:r>
                    </a:p>
                  </a:txBody>
                  <a:tcPr marL="9525" marR="9525" marT="9525" marB="0" anchor="ctr"/>
                </a:tc>
                <a:tc>
                  <a:txBody>
                    <a:bodyPr/>
                    <a:lstStyle/>
                    <a:p>
                      <a:pPr algn="ctr" fontAlgn="b"/>
                      <a:r>
                        <a:rPr lang="en-US" sz="2000" b="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13</a:t>
                      </a:r>
                      <a:endParaRPr lang="en-US" sz="20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604938487"/>
                  </a:ext>
                </a:extLst>
              </a:tr>
              <a:tr h="370840">
                <a:tc>
                  <a:txBody>
                    <a:bodyPr/>
                    <a:lstStyle/>
                    <a:p>
                      <a:pPr algn="ctr" fontAlgn="b"/>
                      <a:r>
                        <a:rPr lang="en-US" sz="2000" b="1" u="none" strike="noStrike" dirty="0">
                          <a:solidFill>
                            <a:srgbClr val="000000"/>
                          </a:solidFill>
                          <a:effectLst/>
                          <a:latin typeface="Roboto"/>
                          <a:ea typeface="Roboto"/>
                          <a:cs typeface="Roboto"/>
                        </a:rPr>
                        <a:t>4.0</a:t>
                      </a:r>
                      <a:endParaRPr lang="en-US" sz="2000" b="1" i="0" u="none" strike="noStrike" dirty="0">
                        <a:solidFill>
                          <a:srgbClr val="000000"/>
                        </a:solidFill>
                        <a:effectLst/>
                        <a:latin typeface="Roboto"/>
                        <a:ea typeface="Roboto"/>
                        <a:cs typeface="Roboto"/>
                      </a:endParaRPr>
                    </a:p>
                  </a:txBody>
                  <a:tcPr marL="9525" marR="9525" marT="9525" marB="0" anchor="ctr"/>
                </a:tc>
                <a:tc>
                  <a:txBody>
                    <a:bodyPr/>
                    <a:lstStyle/>
                    <a:p>
                      <a:pPr algn="ctr" fontAlgn="b"/>
                      <a:r>
                        <a:rPr lang="en-US" sz="2000" b="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17</a:t>
                      </a:r>
                      <a:endParaRPr lang="en-US" sz="20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2000" b="0" u="none" strike="noStrike" dirty="0">
                          <a:solidFill>
                            <a:schemeClr val="tx1"/>
                          </a:solidFill>
                          <a:effectLst/>
                          <a:latin typeface="Roboto"/>
                          <a:ea typeface="Roboto"/>
                          <a:cs typeface="Roboto"/>
                        </a:rPr>
                        <a:t>21</a:t>
                      </a:r>
                      <a:endParaRPr lang="en-US" sz="2000" b="0" i="0" u="none" strike="noStrike" dirty="0">
                        <a:solidFill>
                          <a:schemeClr val="tx1"/>
                        </a:solidFill>
                        <a:effectLst/>
                        <a:latin typeface="Roboto"/>
                        <a:ea typeface="Roboto"/>
                        <a:cs typeface="Roboto"/>
                      </a:endParaRPr>
                    </a:p>
                  </a:txBody>
                  <a:tcPr marL="9525" marR="9525" marT="9525" marB="0" anchor="ctr"/>
                </a:tc>
                <a:tc>
                  <a:txBody>
                    <a:bodyPr/>
                    <a:lstStyle/>
                    <a:p>
                      <a:pPr algn="ctr" fontAlgn="b"/>
                      <a:r>
                        <a:rPr lang="en-US" sz="2000" b="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19</a:t>
                      </a:r>
                      <a:endParaRPr lang="en-US" sz="20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3409469852"/>
                  </a:ext>
                </a:extLst>
              </a:tr>
              <a:tr h="370840">
                <a:tc>
                  <a:txBody>
                    <a:bodyPr/>
                    <a:lstStyle/>
                    <a:p>
                      <a:pPr algn="ctr" fontAlgn="b"/>
                      <a:r>
                        <a:rPr lang="en-US" sz="2000" b="1" i="0" u="none" strike="noStrike" dirty="0">
                          <a:solidFill>
                            <a:srgbClr val="000000"/>
                          </a:solidFill>
                          <a:effectLst/>
                          <a:latin typeface="Roboto"/>
                          <a:ea typeface="Roboto"/>
                          <a:cs typeface="Roboto"/>
                        </a:rPr>
                        <a:t>r(1,2)</a:t>
                      </a:r>
                    </a:p>
                  </a:txBody>
                  <a:tcPr marL="9525" marR="9525" marT="9525" marB="0" anchor="ctr"/>
                </a:tc>
                <a:tc>
                  <a:txBody>
                    <a:bodyPr/>
                    <a:lstStyle/>
                    <a:p>
                      <a:pPr algn="ctr" fontAlgn="b"/>
                      <a:r>
                        <a:rPr lang="en-US" sz="20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0.69</a:t>
                      </a:r>
                    </a:p>
                  </a:txBody>
                  <a:tcPr marL="9525" marR="9525" marT="9525" marB="0" anchor="ctr"/>
                </a:tc>
                <a:tc>
                  <a:txBody>
                    <a:bodyPr/>
                    <a:lstStyle/>
                    <a:p>
                      <a:pPr algn="ctr" fontAlgn="b"/>
                      <a:r>
                        <a:rPr lang="en-US" sz="2000" b="0" i="0" u="none" strike="noStrike" dirty="0">
                          <a:solidFill>
                            <a:schemeClr val="tx1"/>
                          </a:solidFill>
                          <a:effectLst/>
                          <a:latin typeface="Roboto"/>
                          <a:ea typeface="Roboto"/>
                          <a:cs typeface="Roboto"/>
                        </a:rPr>
                        <a:t>0.58</a:t>
                      </a:r>
                    </a:p>
                  </a:txBody>
                  <a:tcPr marL="9525" marR="9525" marT="9525" marB="0" anchor="ctr"/>
                </a:tc>
                <a:tc>
                  <a:txBody>
                    <a:bodyPr/>
                    <a:lstStyle/>
                    <a:p>
                      <a:pPr algn="ctr" fontAlgn="b"/>
                      <a:r>
                        <a:rPr lang="en-US" sz="20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0.68</a:t>
                      </a:r>
                    </a:p>
                  </a:txBody>
                  <a:tcPr marL="9525" marR="9525" marT="9525" marB="0" anchor="ctr"/>
                </a:tc>
                <a:extLst>
                  <a:ext uri="{0D108BD9-81ED-4DB2-BD59-A6C34878D82A}">
                    <a16:rowId xmlns:a16="http://schemas.microsoft.com/office/drawing/2014/main" val="104216317"/>
                  </a:ext>
                </a:extLst>
              </a:tr>
            </a:tbl>
          </a:graphicData>
        </a:graphic>
      </p:graphicFrame>
      <p:sp>
        <p:nvSpPr>
          <p:cNvPr id="5" name="Content Placeholder 4">
            <a:extLst>
              <a:ext uri="{FF2B5EF4-FFF2-40B4-BE49-F238E27FC236}">
                <a16:creationId xmlns:a16="http://schemas.microsoft.com/office/drawing/2014/main" id="{5FF82390-50FB-A1A7-EC60-576FC3597F82}"/>
              </a:ext>
            </a:extLst>
          </p:cNvPr>
          <p:cNvSpPr>
            <a:spLocks noGrp="1"/>
          </p:cNvSpPr>
          <p:nvPr>
            <p:ph sz="half" idx="2"/>
          </p:nvPr>
        </p:nvSpPr>
        <p:spPr/>
        <p:txBody>
          <a:bodyPr/>
          <a:lstStyle/>
          <a:p>
            <a:r>
              <a:rPr lang="en-US" dirty="0"/>
              <a:t>No method is clearly better</a:t>
            </a:r>
          </a:p>
          <a:p>
            <a:pPr lvl="1"/>
            <a:r>
              <a:rPr lang="en-US" dirty="0"/>
              <a:t>Agentic may be slightly better</a:t>
            </a:r>
          </a:p>
          <a:p>
            <a:pPr lvl="1"/>
            <a:r>
              <a:rPr lang="en-US" dirty="0"/>
              <a:t>About 90% of the items rated as 4 (ready) or 3 (needs minor edits) </a:t>
            </a:r>
          </a:p>
          <a:p>
            <a:r>
              <a:rPr lang="en-US" dirty="0"/>
              <a:t>Moderate inter-rater agreement</a:t>
            </a:r>
          </a:p>
          <a:p>
            <a:pPr lvl="1"/>
            <a:r>
              <a:rPr lang="en-US" dirty="0"/>
              <a:t>ICC(1) ~ 0.65</a:t>
            </a:r>
          </a:p>
          <a:p>
            <a:pPr lvl="1"/>
            <a:r>
              <a:rPr lang="en-US" dirty="0"/>
              <a:t>ICC(2) ~ 0.79</a:t>
            </a:r>
          </a:p>
        </p:txBody>
      </p:sp>
    </p:spTree>
    <p:extLst>
      <p:ext uri="{BB962C8B-B14F-4D97-AF65-F5344CB8AC3E}">
        <p14:creationId xmlns:p14="http://schemas.microsoft.com/office/powerpoint/2010/main" val="403892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04483-F013-21F8-B700-BC18E2632DF5}"/>
              </a:ext>
            </a:extLst>
          </p:cNvPr>
          <p:cNvSpPr>
            <a:spLocks noGrp="1"/>
          </p:cNvSpPr>
          <p:nvPr>
            <p:ph type="title"/>
          </p:nvPr>
        </p:nvSpPr>
        <p:spPr/>
        <p:txBody>
          <a:bodyPr/>
          <a:lstStyle/>
          <a:p>
            <a:r>
              <a:rPr lang="en-US" dirty="0"/>
              <a:t>Analysis of AI Item Flaws</a:t>
            </a:r>
          </a:p>
        </p:txBody>
      </p:sp>
      <p:sp>
        <p:nvSpPr>
          <p:cNvPr id="3" name="Content Placeholder 2">
            <a:extLst>
              <a:ext uri="{FF2B5EF4-FFF2-40B4-BE49-F238E27FC236}">
                <a16:creationId xmlns:a16="http://schemas.microsoft.com/office/drawing/2014/main" id="{B465701D-81E9-8B2D-2AAF-C45EE193A460}"/>
              </a:ext>
            </a:extLst>
          </p:cNvPr>
          <p:cNvSpPr>
            <a:spLocks noGrp="1"/>
          </p:cNvSpPr>
          <p:nvPr>
            <p:ph sz="half" idx="1"/>
          </p:nvPr>
        </p:nvSpPr>
        <p:spPr/>
        <p:txBody>
          <a:bodyPr>
            <a:normAutofit fontScale="70000" lnSpcReduction="20000"/>
          </a:bodyPr>
          <a:lstStyle/>
          <a:p>
            <a:pPr>
              <a:lnSpc>
                <a:spcPct val="120000"/>
              </a:lnSpc>
              <a:spcBef>
                <a:spcPts val="600"/>
              </a:spcBef>
            </a:pPr>
            <a:r>
              <a:rPr lang="en-US" dirty="0"/>
              <a:t>Agentic approach was only effective in adding scenarios</a:t>
            </a:r>
          </a:p>
          <a:p>
            <a:pPr>
              <a:lnSpc>
                <a:spcPct val="120000"/>
              </a:lnSpc>
              <a:spcBef>
                <a:spcPts val="600"/>
              </a:spcBef>
            </a:pPr>
            <a:r>
              <a:rPr lang="en-US" dirty="0"/>
              <a:t>Most common errors:</a:t>
            </a:r>
          </a:p>
          <a:p>
            <a:pPr lvl="1">
              <a:lnSpc>
                <a:spcPct val="120000"/>
              </a:lnSpc>
              <a:spcBef>
                <a:spcPts val="600"/>
              </a:spcBef>
            </a:pPr>
            <a:r>
              <a:rPr lang="en-US" dirty="0"/>
              <a:t>Answer cue (especially RAG)</a:t>
            </a:r>
          </a:p>
          <a:p>
            <a:pPr lvl="1">
              <a:lnSpc>
                <a:spcPct val="120000"/>
              </a:lnSpc>
              <a:spcBef>
                <a:spcPts val="600"/>
              </a:spcBef>
            </a:pPr>
            <a:r>
              <a:rPr lang="en-US" dirty="0"/>
              <a:t>Implausible distractors (especially zero-shot and agentic approach)</a:t>
            </a:r>
          </a:p>
          <a:p>
            <a:pPr lvl="1">
              <a:lnSpc>
                <a:spcPct val="120000"/>
              </a:lnSpc>
              <a:spcBef>
                <a:spcPts val="600"/>
              </a:spcBef>
            </a:pPr>
            <a:r>
              <a:rPr lang="en-US" dirty="0"/>
              <a:t>No scenario (especially zero-shot and RAG)</a:t>
            </a:r>
          </a:p>
          <a:p>
            <a:pPr lvl="1">
              <a:lnSpc>
                <a:spcPct val="120000"/>
              </a:lnSpc>
              <a:spcBef>
                <a:spcPts val="600"/>
              </a:spcBef>
            </a:pPr>
            <a:r>
              <a:rPr lang="en-US" dirty="0"/>
              <a:t>Lack of clarity</a:t>
            </a:r>
          </a:p>
          <a:p>
            <a:pPr>
              <a:lnSpc>
                <a:spcPct val="120000"/>
              </a:lnSpc>
              <a:spcBef>
                <a:spcPts val="600"/>
              </a:spcBef>
            </a:pPr>
            <a:r>
              <a:rPr lang="en-US" dirty="0"/>
              <a:t>RAG-specific issues:</a:t>
            </a:r>
          </a:p>
          <a:p>
            <a:pPr lvl="1">
              <a:lnSpc>
                <a:spcPct val="120000"/>
              </a:lnSpc>
              <a:spcBef>
                <a:spcPts val="600"/>
              </a:spcBef>
            </a:pPr>
            <a:r>
              <a:rPr lang="en-US" dirty="0"/>
              <a:t>More answer cues</a:t>
            </a:r>
          </a:p>
          <a:p>
            <a:pPr lvl="1">
              <a:lnSpc>
                <a:spcPct val="120000"/>
              </a:lnSpc>
              <a:spcBef>
                <a:spcPts val="600"/>
              </a:spcBef>
            </a:pPr>
            <a:r>
              <a:rPr lang="en-US" dirty="0"/>
              <a:t>One item had typo carried over from the original text</a:t>
            </a:r>
          </a:p>
          <a:p>
            <a:pPr lvl="1">
              <a:lnSpc>
                <a:spcPct val="120000"/>
              </a:lnSpc>
              <a:spcBef>
                <a:spcPts val="600"/>
              </a:spcBef>
            </a:pPr>
            <a:r>
              <a:rPr lang="en-US" dirty="0"/>
              <a:t>Inappropriate RAG-related content</a:t>
            </a:r>
          </a:p>
        </p:txBody>
      </p:sp>
      <p:graphicFrame>
        <p:nvGraphicFramePr>
          <p:cNvPr id="5" name="Content Placeholder 4">
            <a:extLst>
              <a:ext uri="{FF2B5EF4-FFF2-40B4-BE49-F238E27FC236}">
                <a16:creationId xmlns:a16="http://schemas.microsoft.com/office/drawing/2014/main" id="{A6E88BC8-5638-032C-4DD7-061AF4E32E96}"/>
              </a:ext>
            </a:extLst>
          </p:cNvPr>
          <p:cNvGraphicFramePr>
            <a:graphicFrameLocks noGrp="1"/>
          </p:cNvGraphicFramePr>
          <p:nvPr>
            <p:ph sz="half" idx="2"/>
            <p:extLst>
              <p:ext uri="{D42A27DB-BD31-4B8C-83A1-F6EECF244321}">
                <p14:modId xmlns:p14="http://schemas.microsoft.com/office/powerpoint/2010/main" val="1400588455"/>
              </p:ext>
            </p:extLst>
          </p:nvPr>
        </p:nvGraphicFramePr>
        <p:xfrm>
          <a:off x="6172199" y="1825625"/>
          <a:ext cx="5181598" cy="4490085"/>
        </p:xfrm>
        <a:graphic>
          <a:graphicData uri="http://schemas.openxmlformats.org/drawingml/2006/table">
            <a:tbl>
              <a:tblPr firstRow="1" bandRow="1">
                <a:tableStyleId>{5C22544A-7EE6-4342-B048-85BDC9FD1C3A}</a:tableStyleId>
              </a:tblPr>
              <a:tblGrid>
                <a:gridCol w="2248618">
                  <a:extLst>
                    <a:ext uri="{9D8B030D-6E8A-4147-A177-3AD203B41FA5}">
                      <a16:colId xmlns:a16="http://schemas.microsoft.com/office/drawing/2014/main" val="3903127577"/>
                    </a:ext>
                  </a:extLst>
                </a:gridCol>
                <a:gridCol w="488830">
                  <a:extLst>
                    <a:ext uri="{9D8B030D-6E8A-4147-A177-3AD203B41FA5}">
                      <a16:colId xmlns:a16="http://schemas.microsoft.com/office/drawing/2014/main" val="4111725680"/>
                    </a:ext>
                  </a:extLst>
                </a:gridCol>
                <a:gridCol w="488830">
                  <a:extLst>
                    <a:ext uri="{9D8B030D-6E8A-4147-A177-3AD203B41FA5}">
                      <a16:colId xmlns:a16="http://schemas.microsoft.com/office/drawing/2014/main" val="2673431003"/>
                    </a:ext>
                  </a:extLst>
                </a:gridCol>
                <a:gridCol w="488830">
                  <a:extLst>
                    <a:ext uri="{9D8B030D-6E8A-4147-A177-3AD203B41FA5}">
                      <a16:colId xmlns:a16="http://schemas.microsoft.com/office/drawing/2014/main" val="1076868256"/>
                    </a:ext>
                  </a:extLst>
                </a:gridCol>
                <a:gridCol w="488830">
                  <a:extLst>
                    <a:ext uri="{9D8B030D-6E8A-4147-A177-3AD203B41FA5}">
                      <a16:colId xmlns:a16="http://schemas.microsoft.com/office/drawing/2014/main" val="1241125954"/>
                    </a:ext>
                  </a:extLst>
                </a:gridCol>
                <a:gridCol w="488830">
                  <a:extLst>
                    <a:ext uri="{9D8B030D-6E8A-4147-A177-3AD203B41FA5}">
                      <a16:colId xmlns:a16="http://schemas.microsoft.com/office/drawing/2014/main" val="1330806064"/>
                    </a:ext>
                  </a:extLst>
                </a:gridCol>
                <a:gridCol w="488830">
                  <a:extLst>
                    <a:ext uri="{9D8B030D-6E8A-4147-A177-3AD203B41FA5}">
                      <a16:colId xmlns:a16="http://schemas.microsoft.com/office/drawing/2014/main" val="3408048864"/>
                    </a:ext>
                  </a:extLst>
                </a:gridCol>
              </a:tblGrid>
              <a:tr h="274320">
                <a:tc>
                  <a:txBody>
                    <a:bodyPr/>
                    <a:lstStyle/>
                    <a:p>
                      <a:pPr algn="l" fontAlgn="b"/>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gridSpan="2">
                  <a:txBody>
                    <a:bodyPr/>
                    <a:lstStyle/>
                    <a:p>
                      <a:pPr algn="ctr" fontAlgn="b"/>
                      <a:r>
                        <a:rPr lang="en-US" sz="1200" b="1" u="none" strike="noStrike" dirty="0">
                          <a:effectLst/>
                          <a:latin typeface="Roboto" panose="02000000000000000000" pitchFamily="2" charset="0"/>
                          <a:ea typeface="Roboto" panose="02000000000000000000" pitchFamily="2" charset="0"/>
                          <a:cs typeface="Roboto" panose="02000000000000000000" pitchFamily="2" charset="0"/>
                        </a:rPr>
                        <a:t>Zero-shot</a:t>
                      </a:r>
                      <a:endParaRPr lang="en-US" sz="12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latin typeface="Roboto" panose="02000000000000000000" pitchFamily="2" charset="0"/>
                          <a:ea typeface="Roboto" panose="02000000000000000000" pitchFamily="2" charset="0"/>
                          <a:cs typeface="Roboto" panose="02000000000000000000" pitchFamily="2" charset="0"/>
                        </a:rPr>
                        <a:t>Agentic</a:t>
                      </a:r>
                      <a:endParaRPr lang="en-US" sz="12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latin typeface="Roboto" panose="02000000000000000000" pitchFamily="2" charset="0"/>
                          <a:ea typeface="Roboto" panose="02000000000000000000" pitchFamily="2" charset="0"/>
                          <a:cs typeface="Roboto" panose="02000000000000000000" pitchFamily="2" charset="0"/>
                        </a:rPr>
                        <a:t>RAG</a:t>
                      </a:r>
                      <a:endParaRPr lang="en-US" sz="12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813160210"/>
                  </a:ext>
                </a:extLst>
              </a:tr>
              <a:tr h="274320">
                <a:tc>
                  <a:txBody>
                    <a:bodyPr/>
                    <a:lstStyle/>
                    <a:p>
                      <a:pPr algn="l" fontAlgn="b"/>
                      <a:r>
                        <a:rPr lang="en-US" sz="1200" b="1" u="none" strike="noStrike" dirty="0">
                          <a:effectLst/>
                          <a:latin typeface="Roboto" panose="02000000000000000000" pitchFamily="2" charset="0"/>
                          <a:ea typeface="Roboto" panose="02000000000000000000" pitchFamily="2" charset="0"/>
                          <a:cs typeface="Roboto" panose="02000000000000000000" pitchFamily="2" charset="0"/>
                        </a:rPr>
                        <a:t>Error type</a:t>
                      </a:r>
                      <a:endParaRPr lang="en-US" sz="12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b="1" u="none" strike="noStrike" dirty="0">
                          <a:effectLst/>
                          <a:latin typeface="Roboto" panose="02000000000000000000" pitchFamily="2" charset="0"/>
                          <a:ea typeface="Roboto" panose="02000000000000000000" pitchFamily="2" charset="0"/>
                          <a:cs typeface="Roboto" panose="02000000000000000000" pitchFamily="2" charset="0"/>
                        </a:rPr>
                        <a:t>count</a:t>
                      </a:r>
                      <a:endParaRPr lang="en-US" sz="12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b="1" u="none" strike="noStrike" dirty="0">
                          <a:effectLst/>
                          <a:latin typeface="Roboto" panose="02000000000000000000" pitchFamily="2" charset="0"/>
                          <a:ea typeface="Roboto" panose="02000000000000000000" pitchFamily="2" charset="0"/>
                          <a:cs typeface="Roboto" panose="02000000000000000000" pitchFamily="2" charset="0"/>
                        </a:rPr>
                        <a:t>%</a:t>
                      </a:r>
                      <a:endParaRPr lang="en-US" sz="12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b="1" u="none" strike="noStrike" dirty="0">
                          <a:effectLst/>
                          <a:latin typeface="Roboto" panose="02000000000000000000" pitchFamily="2" charset="0"/>
                          <a:ea typeface="Roboto" panose="02000000000000000000" pitchFamily="2" charset="0"/>
                          <a:cs typeface="Roboto" panose="02000000000000000000" pitchFamily="2" charset="0"/>
                        </a:rPr>
                        <a:t>count</a:t>
                      </a:r>
                      <a:endParaRPr lang="en-US" sz="12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b="1" u="none" strike="noStrike" dirty="0">
                          <a:effectLst/>
                          <a:latin typeface="Roboto" panose="02000000000000000000" pitchFamily="2" charset="0"/>
                          <a:ea typeface="Roboto" panose="02000000000000000000" pitchFamily="2" charset="0"/>
                          <a:cs typeface="Roboto" panose="02000000000000000000" pitchFamily="2" charset="0"/>
                        </a:rPr>
                        <a:t>%</a:t>
                      </a:r>
                      <a:endParaRPr lang="en-US" sz="12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b="1" u="none" strike="noStrike" dirty="0">
                          <a:effectLst/>
                          <a:latin typeface="Roboto" panose="02000000000000000000" pitchFamily="2" charset="0"/>
                          <a:ea typeface="Roboto" panose="02000000000000000000" pitchFamily="2" charset="0"/>
                          <a:cs typeface="Roboto" panose="02000000000000000000" pitchFamily="2" charset="0"/>
                        </a:rPr>
                        <a:t>count</a:t>
                      </a:r>
                      <a:endParaRPr lang="en-US" sz="12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b="1" u="none" strike="noStrike" dirty="0">
                          <a:effectLst/>
                          <a:latin typeface="Roboto" panose="02000000000000000000" pitchFamily="2" charset="0"/>
                          <a:ea typeface="Roboto" panose="02000000000000000000" pitchFamily="2" charset="0"/>
                          <a:cs typeface="Roboto" panose="02000000000000000000" pitchFamily="2" charset="0"/>
                        </a:rPr>
                        <a:t>%</a:t>
                      </a:r>
                      <a:endParaRPr lang="en-US" sz="12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2040516647"/>
                  </a:ext>
                </a:extLst>
              </a:tr>
              <a:tr h="274320">
                <a:tc>
                  <a:txBody>
                    <a:bodyPr/>
                    <a:lstStyle/>
                    <a:p>
                      <a:pPr marL="228600" indent="0" algn="l"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no scenario</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10</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20%</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2</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4%</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8</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16%</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3178922245"/>
                  </a:ext>
                </a:extLst>
              </a:tr>
              <a:tr h="274320">
                <a:tc>
                  <a:txBody>
                    <a:bodyPr/>
                    <a:lstStyle/>
                    <a:p>
                      <a:pPr marL="228600" indent="0" algn="l"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answer cue</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5</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10%</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5</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10%</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12</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24%</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221387786"/>
                  </a:ext>
                </a:extLst>
              </a:tr>
              <a:tr h="274320">
                <a:tc>
                  <a:txBody>
                    <a:bodyPr/>
                    <a:lstStyle/>
                    <a:p>
                      <a:pPr marL="228600" indent="0" algn="l"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more than one key</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a:effectLst/>
                          <a:latin typeface="Roboto" panose="02000000000000000000" pitchFamily="2" charset="0"/>
                          <a:ea typeface="Roboto" panose="02000000000000000000" pitchFamily="2" charset="0"/>
                          <a:cs typeface="Roboto" panose="02000000000000000000" pitchFamily="2" charset="0"/>
                        </a:rPr>
                        <a:t>3</a:t>
                      </a:r>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6%</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a:effectLst/>
                          <a:latin typeface="Roboto" panose="02000000000000000000" pitchFamily="2" charset="0"/>
                          <a:ea typeface="Roboto" panose="02000000000000000000" pitchFamily="2" charset="0"/>
                          <a:cs typeface="Roboto" panose="02000000000000000000" pitchFamily="2" charset="0"/>
                        </a:rPr>
                        <a:t>3</a:t>
                      </a:r>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6%</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5</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10%</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2242936267"/>
                  </a:ext>
                </a:extLst>
              </a:tr>
              <a:tr h="274320">
                <a:tc>
                  <a:txBody>
                    <a:bodyPr/>
                    <a:lstStyle/>
                    <a:p>
                      <a:pPr marL="228600" indent="0" algn="l"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no correct answer</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a:effectLst/>
                          <a:latin typeface="Roboto" panose="02000000000000000000" pitchFamily="2" charset="0"/>
                          <a:ea typeface="Roboto" panose="02000000000000000000" pitchFamily="2" charset="0"/>
                          <a:cs typeface="Roboto" panose="02000000000000000000" pitchFamily="2" charset="0"/>
                        </a:rPr>
                        <a:t>2</a:t>
                      </a:r>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4%</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487613816"/>
                  </a:ext>
                </a:extLst>
              </a:tr>
              <a:tr h="274320">
                <a:tc>
                  <a:txBody>
                    <a:bodyPr/>
                    <a:lstStyle/>
                    <a:p>
                      <a:pPr marL="228600" indent="0" algn="l"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wrong key</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1</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2%</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a:effectLst/>
                          <a:latin typeface="Roboto" panose="02000000000000000000" pitchFamily="2" charset="0"/>
                          <a:ea typeface="Roboto" panose="02000000000000000000" pitchFamily="2" charset="0"/>
                          <a:cs typeface="Roboto" panose="02000000000000000000" pitchFamily="2" charset="0"/>
                        </a:rPr>
                        <a:t>1</a:t>
                      </a:r>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2%</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893140900"/>
                  </a:ext>
                </a:extLst>
              </a:tr>
              <a:tr h="274320">
                <a:tc>
                  <a:txBody>
                    <a:bodyPr/>
                    <a:lstStyle/>
                    <a:p>
                      <a:pPr marL="228600" indent="0" algn="l"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no options generated</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1264668398"/>
                  </a:ext>
                </a:extLst>
              </a:tr>
              <a:tr h="274320">
                <a:tc>
                  <a:txBody>
                    <a:bodyPr/>
                    <a:lstStyle/>
                    <a:p>
                      <a:pPr marL="228600" indent="0" algn="l"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implausible distractors</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8</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16%</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8</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16%</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a:effectLst/>
                          <a:latin typeface="Roboto" panose="02000000000000000000" pitchFamily="2" charset="0"/>
                          <a:ea typeface="Roboto" panose="02000000000000000000" pitchFamily="2" charset="0"/>
                          <a:cs typeface="Roboto" panose="02000000000000000000" pitchFamily="2" charset="0"/>
                        </a:rPr>
                        <a:t>4</a:t>
                      </a:r>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8%</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1771401598"/>
                  </a:ext>
                </a:extLst>
              </a:tr>
              <a:tr h="274320">
                <a:tc>
                  <a:txBody>
                    <a:bodyPr/>
                    <a:lstStyle/>
                    <a:p>
                      <a:pPr marL="228600" indent="0" algn="l"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lack of clarity</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5</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10%</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5</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rPr>
                        <a:t>10%</a:t>
                      </a:r>
                      <a:endParaRPr lang="en-US" sz="1200" b="0" i="0" u="none" strike="noStrike" dirty="0">
                        <a:solidFill>
                          <a:srgbClr val="A3238E"/>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a:effectLst/>
                          <a:latin typeface="Roboto" panose="02000000000000000000" pitchFamily="2" charset="0"/>
                          <a:ea typeface="Roboto" panose="02000000000000000000" pitchFamily="2" charset="0"/>
                          <a:cs typeface="Roboto" panose="02000000000000000000" pitchFamily="2" charset="0"/>
                        </a:rPr>
                        <a:t>4</a:t>
                      </a:r>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8%</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2669732629"/>
                  </a:ext>
                </a:extLst>
              </a:tr>
              <a:tr h="274320">
                <a:tc>
                  <a:txBody>
                    <a:bodyPr/>
                    <a:lstStyle/>
                    <a:p>
                      <a:pPr marL="228600" indent="0" algn="l"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off-topic</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1</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2%</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1</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2%</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137875499"/>
                  </a:ext>
                </a:extLst>
              </a:tr>
              <a:tr h="274320">
                <a:tc>
                  <a:txBody>
                    <a:bodyPr/>
                    <a:lstStyle/>
                    <a:p>
                      <a:pPr marL="228600" indent="0" algn="l"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not enough information to solve the item</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a:effectLst/>
                          <a:latin typeface="Roboto" panose="02000000000000000000" pitchFamily="2" charset="0"/>
                          <a:ea typeface="Roboto" panose="02000000000000000000" pitchFamily="2" charset="0"/>
                          <a:cs typeface="Roboto" panose="02000000000000000000" pitchFamily="2" charset="0"/>
                        </a:rPr>
                        <a:t>1</a:t>
                      </a:r>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2%</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1</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2%</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3557174580"/>
                  </a:ext>
                </a:extLst>
              </a:tr>
              <a:tr h="274320">
                <a:tc>
                  <a:txBody>
                    <a:bodyPr/>
                    <a:lstStyle/>
                    <a:p>
                      <a:pPr marL="228600" indent="0" algn="l"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grammatical error or typo</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B46BAD"/>
                          </a:solidFill>
                          <a:effectLst/>
                          <a:latin typeface="Roboto" panose="02000000000000000000" pitchFamily="2" charset="0"/>
                          <a:ea typeface="Roboto" panose="02000000000000000000" pitchFamily="2" charset="0"/>
                          <a:cs typeface="Roboto" panose="02000000000000000000" pitchFamily="2" charset="0"/>
                        </a:rPr>
                        <a:t>1</a:t>
                      </a:r>
                      <a:endParaRPr lang="en-US" sz="1200" b="0" i="0" u="none" strike="noStrike" dirty="0">
                        <a:solidFill>
                          <a:srgbClr val="B46BAD"/>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B46BAD"/>
                          </a:solidFill>
                          <a:effectLst/>
                          <a:latin typeface="Roboto" panose="02000000000000000000" pitchFamily="2" charset="0"/>
                          <a:ea typeface="Roboto" panose="02000000000000000000" pitchFamily="2" charset="0"/>
                          <a:cs typeface="Roboto" panose="02000000000000000000" pitchFamily="2" charset="0"/>
                        </a:rPr>
                        <a:t>2%</a:t>
                      </a:r>
                      <a:endParaRPr lang="en-US" sz="1200" b="0" i="0" u="none" strike="noStrike" dirty="0">
                        <a:solidFill>
                          <a:srgbClr val="B46BAD"/>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4275415219"/>
                  </a:ext>
                </a:extLst>
              </a:tr>
              <a:tr h="274320">
                <a:tc>
                  <a:txBody>
                    <a:bodyPr/>
                    <a:lstStyle/>
                    <a:p>
                      <a:pPr marL="228600" indent="0" algn="l"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refers to RAG text corpus</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effectLst/>
                          <a:latin typeface="Roboto" panose="02000000000000000000" pitchFamily="2" charset="0"/>
                          <a:ea typeface="Roboto" panose="02000000000000000000" pitchFamily="2" charset="0"/>
                          <a:cs typeface="Roboto" panose="02000000000000000000" pitchFamily="2" charset="0"/>
                        </a:rPr>
                        <a:t>0%</a:t>
                      </a:r>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B46BAD"/>
                          </a:solidFill>
                          <a:effectLst/>
                          <a:latin typeface="Roboto" panose="02000000000000000000" pitchFamily="2" charset="0"/>
                          <a:ea typeface="Roboto" panose="02000000000000000000" pitchFamily="2" charset="0"/>
                          <a:cs typeface="Roboto" panose="02000000000000000000" pitchFamily="2" charset="0"/>
                        </a:rPr>
                        <a:t>1</a:t>
                      </a:r>
                      <a:endParaRPr lang="en-US" sz="1200" b="0" i="0" u="none" strike="noStrike" dirty="0">
                        <a:solidFill>
                          <a:srgbClr val="B46BAD"/>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u="none" strike="noStrike" dirty="0">
                          <a:solidFill>
                            <a:srgbClr val="B46BAD"/>
                          </a:solidFill>
                          <a:effectLst/>
                          <a:latin typeface="Roboto" panose="02000000000000000000" pitchFamily="2" charset="0"/>
                          <a:ea typeface="Roboto" panose="02000000000000000000" pitchFamily="2" charset="0"/>
                          <a:cs typeface="Roboto" panose="02000000000000000000" pitchFamily="2" charset="0"/>
                        </a:rPr>
                        <a:t>2%</a:t>
                      </a:r>
                      <a:endParaRPr lang="en-US" sz="1200" b="0" i="0" u="none" strike="noStrike" dirty="0">
                        <a:solidFill>
                          <a:srgbClr val="B46BAD"/>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3654425284"/>
                  </a:ext>
                </a:extLst>
              </a:tr>
              <a:tr h="274320">
                <a:tc>
                  <a:txBody>
                    <a:bodyPr/>
                    <a:lstStyle/>
                    <a:p>
                      <a:pPr algn="l" fontAlgn="b"/>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endParaRPr lang="en-US" sz="12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endParaRPr lang="en-US" sz="12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822127730"/>
                  </a:ext>
                </a:extLst>
              </a:tr>
              <a:tr h="274320">
                <a:tc>
                  <a:txBody>
                    <a:bodyPr/>
                    <a:lstStyle/>
                    <a:p>
                      <a:pPr algn="l" fontAlgn="b"/>
                      <a:r>
                        <a:rPr lang="en-US" sz="1200" b="1" u="none" strike="noStrike" dirty="0">
                          <a:effectLst/>
                          <a:latin typeface="Roboto" panose="02000000000000000000" pitchFamily="2" charset="0"/>
                          <a:ea typeface="Roboto" panose="02000000000000000000" pitchFamily="2" charset="0"/>
                          <a:cs typeface="Roboto" panose="02000000000000000000" pitchFamily="2" charset="0"/>
                        </a:rPr>
                        <a:t>Item without error</a:t>
                      </a:r>
                      <a:endParaRPr lang="en-US" sz="12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b="1" u="none" strike="noStrike" dirty="0">
                          <a:effectLst/>
                          <a:latin typeface="Roboto" panose="02000000000000000000" pitchFamily="2" charset="0"/>
                          <a:ea typeface="Roboto" panose="02000000000000000000" pitchFamily="2" charset="0"/>
                          <a:cs typeface="Roboto" panose="02000000000000000000" pitchFamily="2" charset="0"/>
                        </a:rPr>
                        <a:t>20</a:t>
                      </a:r>
                      <a:endParaRPr lang="en-US" sz="12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b="1" u="none" strike="noStrike" dirty="0">
                          <a:effectLst/>
                          <a:latin typeface="Roboto" panose="02000000000000000000" pitchFamily="2" charset="0"/>
                          <a:ea typeface="Roboto" panose="02000000000000000000" pitchFamily="2" charset="0"/>
                          <a:cs typeface="Roboto" panose="02000000000000000000" pitchFamily="2" charset="0"/>
                        </a:rPr>
                        <a:t>40%</a:t>
                      </a:r>
                      <a:endParaRPr lang="en-US" sz="12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b="1" u="none" strike="noStrike" dirty="0">
                          <a:effectLst/>
                          <a:latin typeface="Roboto" panose="02000000000000000000" pitchFamily="2" charset="0"/>
                          <a:ea typeface="Roboto" panose="02000000000000000000" pitchFamily="2" charset="0"/>
                          <a:cs typeface="Roboto" panose="02000000000000000000" pitchFamily="2" charset="0"/>
                        </a:rPr>
                        <a:t>25</a:t>
                      </a:r>
                      <a:endParaRPr lang="en-US" sz="12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b="1" u="none" strike="noStrike" dirty="0">
                          <a:effectLst/>
                          <a:latin typeface="Roboto" panose="02000000000000000000" pitchFamily="2" charset="0"/>
                          <a:ea typeface="Roboto" panose="02000000000000000000" pitchFamily="2" charset="0"/>
                          <a:cs typeface="Roboto" panose="02000000000000000000" pitchFamily="2" charset="0"/>
                        </a:rPr>
                        <a:t>50%</a:t>
                      </a:r>
                      <a:endParaRPr lang="en-US" sz="12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b="1" u="none" strike="noStrike" dirty="0">
                          <a:effectLst/>
                          <a:latin typeface="Roboto" panose="02000000000000000000" pitchFamily="2" charset="0"/>
                          <a:ea typeface="Roboto" panose="02000000000000000000" pitchFamily="2" charset="0"/>
                          <a:cs typeface="Roboto" panose="02000000000000000000" pitchFamily="2" charset="0"/>
                        </a:rPr>
                        <a:t>20</a:t>
                      </a:r>
                      <a:endParaRPr lang="en-US" sz="12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tc>
                  <a:txBody>
                    <a:bodyPr/>
                    <a:lstStyle/>
                    <a:p>
                      <a:pPr algn="ctr" fontAlgn="b"/>
                      <a:r>
                        <a:rPr lang="en-US" sz="1200" b="1" u="none" strike="noStrike" dirty="0">
                          <a:effectLst/>
                          <a:latin typeface="Roboto" panose="02000000000000000000" pitchFamily="2" charset="0"/>
                          <a:ea typeface="Roboto" panose="02000000000000000000" pitchFamily="2" charset="0"/>
                          <a:cs typeface="Roboto" panose="02000000000000000000" pitchFamily="2" charset="0"/>
                        </a:rPr>
                        <a:t>40%</a:t>
                      </a:r>
                      <a:endParaRPr lang="en-US" sz="12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525" marR="9525" marT="9525" marB="0" anchor="ctr"/>
                </a:tc>
                <a:extLst>
                  <a:ext uri="{0D108BD9-81ED-4DB2-BD59-A6C34878D82A}">
                    <a16:rowId xmlns:a16="http://schemas.microsoft.com/office/drawing/2014/main" val="3641421241"/>
                  </a:ext>
                </a:extLst>
              </a:tr>
            </a:tbl>
          </a:graphicData>
        </a:graphic>
      </p:graphicFrame>
    </p:spTree>
    <p:extLst>
      <p:ext uri="{BB962C8B-B14F-4D97-AF65-F5344CB8AC3E}">
        <p14:creationId xmlns:p14="http://schemas.microsoft.com/office/powerpoint/2010/main" val="1158709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493</TotalTime>
  <Words>2604</Words>
  <Application>Microsoft Office PowerPoint</Application>
  <PresentationFormat>Widescreen</PresentationFormat>
  <Paragraphs>475</Paragraphs>
  <Slides>16</Slides>
  <Notes>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Liberation Sans</vt:lpstr>
      <vt:lpstr>Roboto</vt:lpstr>
      <vt:lpstr>Office Theme</vt:lpstr>
      <vt:lpstr>A Comparison of Zero-Shot, RAG, and Agentic Methods of Generating Items Using AI</vt:lpstr>
      <vt:lpstr>Introduction</vt:lpstr>
      <vt:lpstr>Zero-Shot AIG (Prompting without any examples)</vt:lpstr>
      <vt:lpstr>Agentic (Enabling the AI to autonomously review/revise items)</vt:lpstr>
      <vt:lpstr>RAG (Retrieval augmented generation)</vt:lpstr>
      <vt:lpstr>RQ1: How useable are the items?</vt:lpstr>
      <vt:lpstr>PowerPoint Presentation</vt:lpstr>
      <vt:lpstr>Mean Item Usability</vt:lpstr>
      <vt:lpstr>Analysis of AI Item Flaws</vt:lpstr>
      <vt:lpstr>RQ2: How replicable is useability?</vt:lpstr>
      <vt:lpstr>Comparison with the “strawberry” models</vt:lpstr>
      <vt:lpstr>Comparison with the “strawberry” models</vt:lpstr>
      <vt:lpstr>PowerPoint Presentation</vt:lpstr>
      <vt:lpstr>Model Costs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Alan Mead</dc:creator>
  <cp:lastModifiedBy>Alan Mead</cp:lastModifiedBy>
  <cp:revision>17</cp:revision>
  <dcterms:created xsi:type="dcterms:W3CDTF">2024-11-13T14:31:12Z</dcterms:created>
  <dcterms:modified xsi:type="dcterms:W3CDTF">2024-11-13T22:45:30Z</dcterms:modified>
</cp:coreProperties>
</file>