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4" roundtripDataSignature="AMtx7mgwHd/Frox6BbifQakCjBWe0pnK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c533dee501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2c533dee501_0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*be able to provide examples for each of these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c67b3bad3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c67b3bad3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Incorrectly defines type 2 error in the context of the situation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c67b3bad3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c67b3bad3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Clr>
                <a:schemeClr val="dk1"/>
              </a:buClr>
              <a:buSzPts val="1100"/>
              <a:buFont typeface="Arial"/>
              <a:buNone/>
            </a:pPr>
            <a:r>
              <a:rPr b="1" lang="en" sz="1200">
                <a:solidFill>
                  <a:schemeClr val="dk1"/>
                </a:solidFill>
                <a:latin typeface="Times New Roman"/>
                <a:ea typeface="Times New Roman"/>
                <a:cs typeface="Times New Roman"/>
                <a:sym typeface="Times New Roman"/>
              </a:rPr>
              <a:t>This has the incorrect Q1 and Q3. They should be 76.5 and 89. Additionally 92 is not above 107.5. There are no outliers but the process was incorrect.</a:t>
            </a:r>
            <a:endParaRPr b="1"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c4694b496f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g2c4694b496f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AutoNum type="arabicPeriod"/>
            </a:pPr>
            <a:r>
              <a:rPr b="1" lang="en"/>
              <a:t>Graphs, describing and comparing data distributions - bad output</a:t>
            </a:r>
            <a:endParaRPr/>
          </a:p>
          <a:p>
            <a:pPr indent="0" lvl="0" marL="0" rtl="0" algn="l">
              <a:lnSpc>
                <a:spcPct val="100000"/>
              </a:lnSpc>
              <a:spcBef>
                <a:spcPts val="0"/>
              </a:spcBef>
              <a:spcAft>
                <a:spcPts val="0"/>
              </a:spcAft>
              <a:buSzPts val="1100"/>
              <a:buNone/>
            </a:pPr>
            <a:r>
              <a:rPr lang="en"/>
              <a:t>4. Confidence intervals and significance tests - repeated attribute/unsolvable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1: 15/55</a:t>
            </a:r>
            <a:endParaRPr/>
          </a:p>
          <a:p>
            <a:pPr indent="0" lvl="0" marL="0" rtl="0" algn="l">
              <a:lnSpc>
                <a:spcPct val="100000"/>
              </a:lnSpc>
              <a:spcBef>
                <a:spcPts val="0"/>
              </a:spcBef>
              <a:spcAft>
                <a:spcPts val="0"/>
              </a:spcAft>
              <a:buSzPts val="1100"/>
              <a:buNone/>
            </a:pPr>
            <a:r>
              <a:rPr lang="en"/>
              <a:t>2: 4/28</a:t>
            </a:r>
            <a:endParaRPr/>
          </a:p>
          <a:p>
            <a:pPr indent="0" lvl="0" marL="0" rtl="0" algn="l">
              <a:lnSpc>
                <a:spcPct val="100000"/>
              </a:lnSpc>
              <a:spcBef>
                <a:spcPts val="0"/>
              </a:spcBef>
              <a:spcAft>
                <a:spcPts val="0"/>
              </a:spcAft>
              <a:buSzPts val="1100"/>
              <a:buNone/>
            </a:pPr>
            <a:r>
              <a:rPr lang="en"/>
              <a:t>3:7/39</a:t>
            </a:r>
            <a:endParaRPr/>
          </a:p>
          <a:p>
            <a:pPr indent="0" lvl="0" marL="0" rtl="0" algn="l">
              <a:lnSpc>
                <a:spcPct val="100000"/>
              </a:lnSpc>
              <a:spcBef>
                <a:spcPts val="0"/>
              </a:spcBef>
              <a:spcAft>
                <a:spcPts val="0"/>
              </a:spcAft>
              <a:buSzPts val="1100"/>
              <a:buNone/>
            </a:pPr>
            <a:r>
              <a:rPr lang="en"/>
              <a:t>4: 9/35</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Level 1: 36 question errors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c4694b496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g2c4694b496f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t>1a: 5/10  1b: 3/18  1c: ⅖  1d: 4/16  1e: 2/6  2a: 0/2 2b: 1/9 2c: 3/12  2d:0/2  2e: 0/3  3a: 0/18  3b: ½  3c: 0/5  3d: 6/14  4a: 4/10  4b: 5/25</a:t>
            </a:r>
            <a:endParaRPr b="1"/>
          </a:p>
          <a:p>
            <a:pPr indent="0" lvl="0" marL="0" rtl="0" algn="l">
              <a:lnSpc>
                <a:spcPct val="100000"/>
              </a:lnSpc>
              <a:spcBef>
                <a:spcPts val="0"/>
              </a:spcBef>
              <a:spcAft>
                <a:spcPts val="0"/>
              </a:spcAft>
              <a:buSzPts val="1100"/>
              <a:buNone/>
            </a:pPr>
            <a:r>
              <a:t/>
            </a:r>
            <a:endParaRPr b="1"/>
          </a:p>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cd88a020bb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g2cd88a020bb_1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t>1a: 5/10  1b: 3/18  1c: ⅖  1d: 4/16  1e: 2/6  2a: 0/2 2b: 1/9 2c: 3/12  2d:0/2  2e: 0/3  3a: 0/18  3b: ½  3c: 0/5  3d: 6/14  4a: 4/10  4b: 5/25</a:t>
            </a:r>
            <a:endParaRPr b="1"/>
          </a:p>
          <a:p>
            <a:pPr indent="0" lvl="0" marL="0" rtl="0" algn="l">
              <a:lnSpc>
                <a:spcPct val="100000"/>
              </a:lnSpc>
              <a:spcBef>
                <a:spcPts val="0"/>
              </a:spcBef>
              <a:spcAft>
                <a:spcPts val="0"/>
              </a:spcAft>
              <a:buSzPts val="1100"/>
              <a:buNone/>
            </a:pPr>
            <a:r>
              <a:t/>
            </a:r>
            <a:endParaRPr b="1"/>
          </a:p>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cd88a020b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g2cd88a020bb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AutoNum type="arabicPeriod"/>
            </a:pPr>
            <a:r>
              <a:rPr lang="en"/>
              <a:t>The most common errors we saw in question generation were ChatGPT just repeating the attribute in the form of a question, a question that didn’t fulfill the attribute, and questions that required a graph of other output that was not present or unreadable. </a:t>
            </a:r>
            <a:endParaRPr/>
          </a:p>
          <a:p>
            <a:pPr indent="-298450" lvl="0" marL="457200" rtl="0" algn="l">
              <a:lnSpc>
                <a:spcPct val="100000"/>
              </a:lnSpc>
              <a:spcBef>
                <a:spcPts val="0"/>
              </a:spcBef>
              <a:spcAft>
                <a:spcPts val="0"/>
              </a:spcAft>
              <a:buSzPts val="1100"/>
              <a:buAutoNum type="arabicPeriod"/>
            </a:pPr>
            <a:r>
              <a:rPr lang="en"/>
              <a:t>When evaluating the solutions ChatGPT provided for its own questions, the most common solution errors were computational errors, careless errors, and solutions that could not be evaluated, often due to unreadable graphs.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35 question errors, 36 solution errors?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is generally due to </a:t>
            </a:r>
            <a:r>
              <a:rPr lang="en"/>
              <a:t>solutions</a:t>
            </a:r>
            <a:r>
              <a:rPr lang="en"/>
              <a:t> that were indeterminable due to unreadable graphs</a:t>
            </a:r>
            <a:endParaRPr/>
          </a:p>
          <a:p>
            <a:pPr indent="0" lvl="0" marL="0" rtl="0" algn="l">
              <a:lnSpc>
                <a:spcPct val="100000"/>
              </a:lnSpc>
              <a:spcBef>
                <a:spcPts val="0"/>
              </a:spcBef>
              <a:spcAft>
                <a:spcPts val="0"/>
              </a:spcAft>
              <a:buSzPts val="1100"/>
              <a:buNone/>
            </a:pPr>
            <a:r>
              <a:rPr lang="en"/>
              <a:t>1: 23/55  2: 2/28  3: 7/39  4: 4/35</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c533dee50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g2c533dee501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1A 1C 3B 3D 4A question problems   1a: 9/10  1b: 6/18  1c: ⅗  1d: 4/16  1e: ⅙  2a: 0/2  2b: 2/9  2c: 0/12  2d: 0/2  2e: 0/3 3a: 5/18  3b: 0/2  3c: 0/5  3d: 2/14  4a: 0/10 4b: 4/25</a:t>
            </a:r>
            <a:endParaRPr/>
          </a:p>
          <a:p>
            <a:pPr indent="0" lvl="0" marL="0" rtl="0" algn="l">
              <a:lnSpc>
                <a:spcPct val="100000"/>
              </a:lnSpc>
              <a:spcBef>
                <a:spcPts val="0"/>
              </a:spcBef>
              <a:spcAft>
                <a:spcPts val="0"/>
              </a:spcAft>
              <a:buSzPts val="1100"/>
              <a:buNone/>
            </a:pPr>
            <a:r>
              <a:rPr lang="en"/>
              <a:t>1a careless and indeterminable</a:t>
            </a:r>
            <a:endParaRPr/>
          </a:p>
          <a:p>
            <a:pPr indent="0" lvl="0" marL="0" rtl="0" algn="l">
              <a:lnSpc>
                <a:spcPct val="100000"/>
              </a:lnSpc>
              <a:spcBef>
                <a:spcPts val="0"/>
              </a:spcBef>
              <a:spcAft>
                <a:spcPts val="0"/>
              </a:spcAft>
              <a:buSzPts val="1100"/>
              <a:buNone/>
            </a:pPr>
            <a:r>
              <a:rPr lang="en"/>
              <a:t>1c bad graphs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cd88a020bb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g2cd88a020bb_1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1A 1C 3B 3D 4A question problems   1a: 9/10  1b: 6/18  1c: ⅗  1d: 4/16  1e: ⅙  2a: 0/2  2b: 2/9  2c: 0/12  2d: 0/2  2e: 0/3 3a: 5/18  3b: 0/2  3c: 0/5  3d: 2/14  4a: 0/10 4b: 4/25</a:t>
            </a:r>
            <a:endParaRPr/>
          </a:p>
          <a:p>
            <a:pPr indent="0" lvl="0" marL="0" rtl="0" algn="l">
              <a:lnSpc>
                <a:spcPct val="100000"/>
              </a:lnSpc>
              <a:spcBef>
                <a:spcPts val="0"/>
              </a:spcBef>
              <a:spcAft>
                <a:spcPts val="0"/>
              </a:spcAft>
              <a:buSzPts val="1100"/>
              <a:buNone/>
            </a:pPr>
            <a:r>
              <a:rPr lang="en"/>
              <a:t>1a careless and indeterminable</a:t>
            </a:r>
            <a:endParaRPr/>
          </a:p>
          <a:p>
            <a:pPr indent="0" lvl="0" marL="0" rtl="0" algn="l">
              <a:lnSpc>
                <a:spcPct val="100000"/>
              </a:lnSpc>
              <a:spcBef>
                <a:spcPts val="0"/>
              </a:spcBef>
              <a:spcAft>
                <a:spcPts val="0"/>
              </a:spcAft>
              <a:buSzPts val="1100"/>
              <a:buNone/>
            </a:pPr>
            <a:r>
              <a:rPr lang="en"/>
              <a:t>1c bad graphs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c66fe64d9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g2c66fe64d90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AutoNum type="arabicPeriod"/>
            </a:pPr>
            <a:r>
              <a:rPr lang="en"/>
              <a:t>The most common errors we saw in question generation were ChatGPT just repeating the </a:t>
            </a:r>
            <a:r>
              <a:rPr lang="en"/>
              <a:t>attribute</a:t>
            </a:r>
            <a:r>
              <a:rPr lang="en"/>
              <a:t> in the form of a question, a question that didn’t fulfill the attribute, and questions that required a graph of other output that was not present or unreadable. </a:t>
            </a:r>
            <a:endParaRPr/>
          </a:p>
          <a:p>
            <a:pPr indent="-298450" lvl="0" marL="457200" rtl="0" algn="l">
              <a:lnSpc>
                <a:spcPct val="100000"/>
              </a:lnSpc>
              <a:spcBef>
                <a:spcPts val="0"/>
              </a:spcBef>
              <a:spcAft>
                <a:spcPts val="0"/>
              </a:spcAft>
              <a:buSzPts val="1100"/>
              <a:buAutoNum type="arabicPeriod"/>
            </a:pPr>
            <a:r>
              <a:rPr lang="en"/>
              <a:t>When evaluating the solutions ChatGPT provided for its own questions, the most common solution errors were computational errors, careless errors, and solutions that could not be evaluated, often due to unreadable graphs.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35 question errors, 36 solution errors?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c66fe64d9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g2c66fe64d90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*third bullet point?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c66fe64d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g2c66fe64d9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*do we want to add what else we were working on?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c533dee50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g2c533dee501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2 mostly conceptual 4B very computation heavy solutions. </a:t>
            </a:r>
            <a:r>
              <a:rPr lang="en">
                <a:solidFill>
                  <a:schemeClr val="dk1"/>
                </a:solidFill>
              </a:rPr>
              <a:t>For some of the questions, ChatGPT didn’t provide a solution or a full solution. For these questions we attempted to continue prompting the AI to receive a solution we could evaluate.</a:t>
            </a:r>
            <a:endParaRPr/>
          </a:p>
          <a:p>
            <a:pPr indent="0" lvl="0" marL="0" rtl="0" algn="l">
              <a:lnSpc>
                <a:spcPct val="100000"/>
              </a:lnSpc>
              <a:spcBef>
                <a:spcPts val="0"/>
              </a:spcBef>
              <a:spcAft>
                <a:spcPts val="0"/>
              </a:spcAft>
              <a:buSzPts val="1100"/>
              <a:buNone/>
            </a:pPr>
            <a:r>
              <a:rPr lang="en"/>
              <a:t>1: 1/55  2: 7/28  3: 7/39  4: 11/35   1a: 0/10  1b: 0/18  1c: 0/5  1d: 0/16  1e: ⅙   2a: 0/2  2b: 1/9  2c: 4/12  2d: ½  2e: ⅓  3a: 6/18  3b: 0/2  3c: 0/5 3d: 1/14  4a: 0/10  4b: 11/25</a:t>
            </a:r>
            <a:endParaRPr/>
          </a:p>
          <a:p>
            <a:pPr indent="0" lvl="0" marL="0" rtl="0" algn="l">
              <a:lnSpc>
                <a:spcPct val="100000"/>
              </a:lnSpc>
              <a:spcBef>
                <a:spcPts val="0"/>
              </a:spcBef>
              <a:spcAft>
                <a:spcPts val="0"/>
              </a:spcAft>
              <a:buSzPts val="1100"/>
              <a:buNone/>
            </a:pPr>
            <a:r>
              <a:t/>
            </a:r>
            <a:endParaRPr sz="1800">
              <a:solidFill>
                <a:schemeClr val="dk2"/>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cef485cee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g2cef485cee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2 mostly conceptual 4B very computation heavy solutions. </a:t>
            </a:r>
            <a:r>
              <a:rPr lang="en">
                <a:solidFill>
                  <a:schemeClr val="dk1"/>
                </a:solidFill>
              </a:rPr>
              <a:t>For some of the questions, ChatGPT didn’t provide a solution or a full solution. For these questions we attempted to continue prompting the AI to receive a solution we could evaluate.</a:t>
            </a:r>
            <a:endParaRPr/>
          </a:p>
          <a:p>
            <a:pPr indent="0" lvl="0" marL="0" rtl="0" algn="l">
              <a:lnSpc>
                <a:spcPct val="100000"/>
              </a:lnSpc>
              <a:spcBef>
                <a:spcPts val="0"/>
              </a:spcBef>
              <a:spcAft>
                <a:spcPts val="0"/>
              </a:spcAft>
              <a:buSzPts val="1100"/>
              <a:buNone/>
            </a:pPr>
            <a:r>
              <a:rPr lang="en"/>
              <a:t>1: 1/55  2: 7/28  3: 7/39  4: 11/35   1a: 0/10  1b: 0/18  1c: 0/5  1d: 0/16  1e: ⅙   2a: 0/2  2b: 1/9  2c: 4/12  2d: ½  2e: ⅓  3a: 6/18  3b: 0/2  3c: 0/5 3d: 1/14  4a: 0/10  4b: 11/25</a:t>
            </a:r>
            <a:endParaRPr/>
          </a:p>
          <a:p>
            <a:pPr indent="0" lvl="0" marL="0" rtl="0" algn="l">
              <a:lnSpc>
                <a:spcPct val="100000"/>
              </a:lnSpc>
              <a:spcBef>
                <a:spcPts val="0"/>
              </a:spcBef>
              <a:spcAft>
                <a:spcPts val="0"/>
              </a:spcAft>
              <a:buSzPts val="1100"/>
              <a:buNone/>
            </a:pPr>
            <a:r>
              <a:t/>
            </a:r>
            <a:endParaRPr sz="1800">
              <a:solidFill>
                <a:schemeClr val="dk2"/>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For some of the questions, ChatGPT didn’t provide a solution or a full solution. For these questions we attempted to continue </a:t>
            </a:r>
            <a:r>
              <a:rPr lang="en"/>
              <a:t>prompting the AI to receive a solution we could evaluate.   26/157 needed additional prompting</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sz="1800">
              <a:solidFill>
                <a:schemeClr val="dk2"/>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cd88a020bb_1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g2cd88a020bb_1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For some of the questions, ChatGPT didn’t provide a solution or a full solution. For these questions we attempted to continue prompting the AI to receive a solution we could evaluate.   26/157 needed additional prompting</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sz="1800">
              <a:solidFill>
                <a:schemeClr val="dk2"/>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c45aca5edc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2c45aca5edc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14c58657b0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g314c58657b0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c533dee501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g2c533dee501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c67b3bad3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c67b3bad3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cd88a020bb_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cd88a020bb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41"/>
          <p:cNvSpPr txBox="1"/>
          <p:nvPr>
            <p:ph type="ctrTitle"/>
          </p:nvPr>
        </p:nvSpPr>
        <p:spPr>
          <a:xfrm>
            <a:off x="685800" y="1200150"/>
            <a:ext cx="7772400" cy="1371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5400"/>
              <a:buFont typeface="Georgia"/>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41"/>
          <p:cNvSpPr txBox="1"/>
          <p:nvPr>
            <p:ph idx="1" type="subTitle"/>
          </p:nvPr>
        </p:nvSpPr>
        <p:spPr>
          <a:xfrm>
            <a:off x="685800" y="2686050"/>
            <a:ext cx="7772400" cy="914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480"/>
              </a:spcBef>
              <a:spcAft>
                <a:spcPts val="0"/>
              </a:spcAft>
              <a:buClr>
                <a:schemeClr val="lt1"/>
              </a:buClr>
              <a:buSzPts val="2400"/>
              <a:buNone/>
              <a:defRPr sz="2400">
                <a:solidFill>
                  <a:schemeClr val="lt1"/>
                </a:solidFill>
              </a:defRPr>
            </a:lvl1pPr>
            <a:lvl2pPr lvl="1" algn="ctr">
              <a:lnSpc>
                <a:spcPct val="100000"/>
              </a:lnSpc>
              <a:spcBef>
                <a:spcPts val="480"/>
              </a:spcBef>
              <a:spcAft>
                <a:spcPts val="0"/>
              </a:spcAft>
              <a:buClr>
                <a:srgbClr val="888888"/>
              </a:buClr>
              <a:buSzPts val="2400"/>
              <a:buNone/>
              <a:defRPr>
                <a:solidFill>
                  <a:srgbClr val="888888"/>
                </a:solidFill>
              </a:defRPr>
            </a:lvl2pPr>
            <a:lvl3pPr lvl="2" algn="ctr">
              <a:lnSpc>
                <a:spcPct val="100000"/>
              </a:lnSpc>
              <a:spcBef>
                <a:spcPts val="360"/>
              </a:spcBef>
              <a:spcAft>
                <a:spcPts val="0"/>
              </a:spcAft>
              <a:buClr>
                <a:srgbClr val="888888"/>
              </a:buClr>
              <a:buSzPts val="1800"/>
              <a:buNone/>
              <a:defRPr>
                <a:solidFill>
                  <a:srgbClr val="888888"/>
                </a:solidFill>
              </a:defRPr>
            </a:lvl3pPr>
            <a:lvl4pPr lvl="3" algn="ctr">
              <a:lnSpc>
                <a:spcPct val="100000"/>
              </a:lnSpc>
              <a:spcBef>
                <a:spcPts val="280"/>
              </a:spcBef>
              <a:spcAft>
                <a:spcPts val="0"/>
              </a:spcAft>
              <a:buClr>
                <a:srgbClr val="888888"/>
              </a:buClr>
              <a:buSzPts val="1400"/>
              <a:buNone/>
              <a:defRPr>
                <a:solidFill>
                  <a:srgbClr val="888888"/>
                </a:solidFill>
              </a:defRPr>
            </a:lvl4pPr>
            <a:lvl5pPr lvl="4" algn="ctr">
              <a:lnSpc>
                <a:spcPct val="100000"/>
              </a:lnSpc>
              <a:spcBef>
                <a:spcPts val="240"/>
              </a:spcBef>
              <a:spcAft>
                <a:spcPts val="0"/>
              </a:spcAft>
              <a:buClr>
                <a:srgbClr val="888888"/>
              </a:buClr>
              <a:buSzPts val="12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50"/>
          <p:cNvSpPr txBox="1"/>
          <p:nvPr>
            <p:ph idx="12" type="sldNum"/>
          </p:nvPr>
        </p:nvSpPr>
        <p:spPr>
          <a:xfrm>
            <a:off x="8556784" y="4749851"/>
            <a:ext cx="548700" cy="393600"/>
          </a:xfrm>
          <a:prstGeom prst="rect">
            <a:avLst/>
          </a:prstGeom>
        </p:spPr>
        <p:txBody>
          <a:bodyPr anchorCtr="0" anchor="t" bIns="45700" lIns="91425" spcFirstLastPara="1" rIns="91425" wrap="square" tIns="45700">
            <a:noAutofit/>
          </a:bodyPr>
          <a:lstStyle>
            <a:lvl1pPr lvl="0">
              <a:buNone/>
              <a:defRPr sz="1300">
                <a:solidFill>
                  <a:srgbClr val="002B5C"/>
                </a:solidFill>
              </a:defRPr>
            </a:lvl1pPr>
            <a:lvl2pPr lvl="1">
              <a:buNone/>
              <a:defRPr sz="1300">
                <a:solidFill>
                  <a:srgbClr val="002B5C"/>
                </a:solidFill>
              </a:defRPr>
            </a:lvl2pPr>
            <a:lvl3pPr lvl="2">
              <a:buNone/>
              <a:defRPr sz="1300">
                <a:solidFill>
                  <a:srgbClr val="002B5C"/>
                </a:solidFill>
              </a:defRPr>
            </a:lvl3pPr>
            <a:lvl4pPr lvl="3">
              <a:buNone/>
              <a:defRPr sz="1300">
                <a:solidFill>
                  <a:srgbClr val="002B5C"/>
                </a:solidFill>
              </a:defRPr>
            </a:lvl4pPr>
            <a:lvl5pPr lvl="4">
              <a:buNone/>
              <a:defRPr sz="1300">
                <a:solidFill>
                  <a:srgbClr val="002B5C"/>
                </a:solidFill>
              </a:defRPr>
            </a:lvl5pPr>
            <a:lvl6pPr lvl="5">
              <a:buNone/>
              <a:defRPr sz="1300">
                <a:solidFill>
                  <a:srgbClr val="002B5C"/>
                </a:solidFill>
              </a:defRPr>
            </a:lvl6pPr>
            <a:lvl7pPr lvl="6">
              <a:buNone/>
              <a:defRPr sz="1300">
                <a:solidFill>
                  <a:srgbClr val="002B5C"/>
                </a:solidFill>
              </a:defRPr>
            </a:lvl7pPr>
            <a:lvl8pPr lvl="7">
              <a:buNone/>
              <a:defRPr sz="1300">
                <a:solidFill>
                  <a:srgbClr val="002B5C"/>
                </a:solidFill>
              </a:defRPr>
            </a:lvl8pPr>
            <a:lvl9pPr lvl="8">
              <a:buNone/>
              <a:defRPr sz="1300">
                <a:solidFill>
                  <a:srgbClr val="002B5C"/>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65" name="Shape 65"/>
        <p:cNvGrpSpPr/>
        <p:nvPr/>
      </p:nvGrpSpPr>
      <p:grpSpPr>
        <a:xfrm>
          <a:off x="0" y="0"/>
          <a:ext cx="0" cy="0"/>
          <a:chOff x="0" y="0"/>
          <a:chExt cx="0" cy="0"/>
        </a:xfrm>
      </p:grpSpPr>
      <p:sp>
        <p:nvSpPr>
          <p:cNvPr id="66" name="Google Shape;66;p51"/>
          <p:cNvSpPr txBox="1"/>
          <p:nvPr>
            <p:ph idx="12" type="sldNum"/>
          </p:nvPr>
        </p:nvSpPr>
        <p:spPr>
          <a:xfrm>
            <a:off x="8556784" y="4749851"/>
            <a:ext cx="548700" cy="393600"/>
          </a:xfrm>
          <a:prstGeom prst="rect">
            <a:avLst/>
          </a:prstGeom>
        </p:spPr>
        <p:txBody>
          <a:bodyPr anchorCtr="0" anchor="t" bIns="45700" lIns="91425" spcFirstLastPara="1" rIns="91425" wrap="square" tIns="45700">
            <a:noAutofit/>
          </a:bodyPr>
          <a:lstStyle>
            <a:lvl1pPr lvl="0">
              <a:buNone/>
              <a:defRPr sz="1300">
                <a:solidFill>
                  <a:srgbClr val="002B5C"/>
                </a:solidFill>
              </a:defRPr>
            </a:lvl1pPr>
            <a:lvl2pPr lvl="1">
              <a:buNone/>
              <a:defRPr sz="1300">
                <a:solidFill>
                  <a:srgbClr val="002B5C"/>
                </a:solidFill>
              </a:defRPr>
            </a:lvl2pPr>
            <a:lvl3pPr lvl="2">
              <a:buNone/>
              <a:defRPr sz="1300">
                <a:solidFill>
                  <a:srgbClr val="002B5C"/>
                </a:solidFill>
              </a:defRPr>
            </a:lvl3pPr>
            <a:lvl4pPr lvl="3">
              <a:buNone/>
              <a:defRPr sz="1300">
                <a:solidFill>
                  <a:srgbClr val="002B5C"/>
                </a:solidFill>
              </a:defRPr>
            </a:lvl4pPr>
            <a:lvl5pPr lvl="4">
              <a:buNone/>
              <a:defRPr sz="1300">
                <a:solidFill>
                  <a:srgbClr val="002B5C"/>
                </a:solidFill>
              </a:defRPr>
            </a:lvl5pPr>
            <a:lvl6pPr lvl="5">
              <a:buNone/>
              <a:defRPr sz="1300">
                <a:solidFill>
                  <a:srgbClr val="002B5C"/>
                </a:solidFill>
              </a:defRPr>
            </a:lvl6pPr>
            <a:lvl7pPr lvl="6">
              <a:buNone/>
              <a:defRPr sz="1300">
                <a:solidFill>
                  <a:srgbClr val="002B5C"/>
                </a:solidFill>
              </a:defRPr>
            </a:lvl7pPr>
            <a:lvl8pPr lvl="7">
              <a:buNone/>
              <a:defRPr sz="1300">
                <a:solidFill>
                  <a:srgbClr val="002B5C"/>
                </a:solidFill>
              </a:defRPr>
            </a:lvl8pPr>
            <a:lvl9pPr lvl="8">
              <a:buNone/>
              <a:defRPr sz="1300">
                <a:solidFill>
                  <a:srgbClr val="002B5C"/>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bg>
      <p:bgPr>
        <a:solidFill>
          <a:schemeClr val="lt1"/>
        </a:solidFill>
      </p:bgPr>
    </p:bg>
    <p:spTree>
      <p:nvGrpSpPr>
        <p:cNvPr id="67" name="Shape 67"/>
        <p:cNvGrpSpPr/>
        <p:nvPr/>
      </p:nvGrpSpPr>
      <p:grpSpPr>
        <a:xfrm>
          <a:off x="0" y="0"/>
          <a:ext cx="0" cy="0"/>
          <a:chOff x="0" y="0"/>
          <a:chExt cx="0" cy="0"/>
        </a:xfrm>
      </p:grpSpPr>
      <p:sp>
        <p:nvSpPr>
          <p:cNvPr id="68" name="Google Shape;68;p52"/>
          <p:cNvSpPr txBox="1"/>
          <p:nvPr>
            <p:ph idx="12" type="sldNum"/>
          </p:nvPr>
        </p:nvSpPr>
        <p:spPr>
          <a:xfrm>
            <a:off x="8556784" y="4749851"/>
            <a:ext cx="548700" cy="393600"/>
          </a:xfrm>
          <a:prstGeom prst="rect">
            <a:avLst/>
          </a:prstGeom>
        </p:spPr>
        <p:txBody>
          <a:bodyPr anchorCtr="0" anchor="t" bIns="45700" lIns="91425" spcFirstLastPara="1" rIns="91425" wrap="square" tIns="45700">
            <a:noAutofit/>
          </a:bodyPr>
          <a:lstStyle>
            <a:lvl1pPr lvl="0">
              <a:buNone/>
              <a:defRPr sz="1300">
                <a:solidFill>
                  <a:srgbClr val="002B5C"/>
                </a:solidFill>
              </a:defRPr>
            </a:lvl1pPr>
            <a:lvl2pPr lvl="1">
              <a:buNone/>
              <a:defRPr sz="1300">
                <a:solidFill>
                  <a:srgbClr val="002B5C"/>
                </a:solidFill>
              </a:defRPr>
            </a:lvl2pPr>
            <a:lvl3pPr lvl="2">
              <a:buNone/>
              <a:defRPr sz="1300">
                <a:solidFill>
                  <a:srgbClr val="002B5C"/>
                </a:solidFill>
              </a:defRPr>
            </a:lvl3pPr>
            <a:lvl4pPr lvl="3">
              <a:buNone/>
              <a:defRPr sz="1300">
                <a:solidFill>
                  <a:srgbClr val="002B5C"/>
                </a:solidFill>
              </a:defRPr>
            </a:lvl4pPr>
            <a:lvl5pPr lvl="4">
              <a:buNone/>
              <a:defRPr sz="1300">
                <a:solidFill>
                  <a:srgbClr val="002B5C"/>
                </a:solidFill>
              </a:defRPr>
            </a:lvl5pPr>
            <a:lvl6pPr lvl="5">
              <a:buNone/>
              <a:defRPr sz="1300">
                <a:solidFill>
                  <a:srgbClr val="002B5C"/>
                </a:solidFill>
              </a:defRPr>
            </a:lvl6pPr>
            <a:lvl7pPr lvl="6">
              <a:buNone/>
              <a:defRPr sz="1300">
                <a:solidFill>
                  <a:srgbClr val="002B5C"/>
                </a:solidFill>
              </a:defRPr>
            </a:lvl7pPr>
            <a:lvl8pPr lvl="7">
              <a:buNone/>
              <a:defRPr sz="1300">
                <a:solidFill>
                  <a:srgbClr val="002B5C"/>
                </a:solidFill>
              </a:defRPr>
            </a:lvl8pPr>
            <a:lvl9pPr lvl="8">
              <a:buNone/>
              <a:defRPr sz="1300">
                <a:solidFill>
                  <a:srgbClr val="002B5C"/>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 name="Shape 14"/>
        <p:cNvGrpSpPr/>
        <p:nvPr/>
      </p:nvGrpSpPr>
      <p:grpSpPr>
        <a:xfrm>
          <a:off x="0" y="0"/>
          <a:ext cx="0" cy="0"/>
          <a:chOff x="0" y="0"/>
          <a:chExt cx="0" cy="0"/>
        </a:xfrm>
      </p:grpSpPr>
      <p:sp>
        <p:nvSpPr>
          <p:cNvPr id="15" name="Google Shape;15;p42"/>
          <p:cNvSpPr txBox="1"/>
          <p:nvPr>
            <p:ph type="title"/>
          </p:nvPr>
        </p:nvSpPr>
        <p:spPr>
          <a:xfrm>
            <a:off x="228600" y="205978"/>
            <a:ext cx="7315200" cy="8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0F223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42"/>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rgbClr val="0F223D"/>
              </a:buClr>
              <a:buSzPts val="2800"/>
              <a:buChar char="•"/>
              <a:defRPr sz="2800">
                <a:solidFill>
                  <a:srgbClr val="0F223D"/>
                </a:solidFill>
              </a:defRPr>
            </a:lvl1pPr>
            <a:lvl2pPr indent="-381000" lvl="1" marL="914400" algn="l">
              <a:lnSpc>
                <a:spcPct val="100000"/>
              </a:lnSpc>
              <a:spcBef>
                <a:spcPts val="480"/>
              </a:spcBef>
              <a:spcAft>
                <a:spcPts val="0"/>
              </a:spcAft>
              <a:buClr>
                <a:srgbClr val="0F223D"/>
              </a:buClr>
              <a:buSzPts val="2400"/>
              <a:buChar char="–"/>
              <a:defRPr sz="2400">
                <a:solidFill>
                  <a:srgbClr val="0F223D"/>
                </a:solidFill>
              </a:defRPr>
            </a:lvl2pPr>
            <a:lvl3pPr indent="-355600" lvl="2" marL="1371600" algn="l">
              <a:lnSpc>
                <a:spcPct val="100000"/>
              </a:lnSpc>
              <a:spcBef>
                <a:spcPts val="400"/>
              </a:spcBef>
              <a:spcAft>
                <a:spcPts val="0"/>
              </a:spcAft>
              <a:buClr>
                <a:srgbClr val="0F223D"/>
              </a:buClr>
              <a:buSzPts val="2000"/>
              <a:buChar char="•"/>
              <a:defRPr sz="2000">
                <a:solidFill>
                  <a:srgbClr val="0F223D"/>
                </a:solidFill>
              </a:defRPr>
            </a:lvl3pPr>
            <a:lvl4pPr indent="-342900" lvl="3" marL="1828800" algn="l">
              <a:lnSpc>
                <a:spcPct val="100000"/>
              </a:lnSpc>
              <a:spcBef>
                <a:spcPts val="360"/>
              </a:spcBef>
              <a:spcAft>
                <a:spcPts val="0"/>
              </a:spcAft>
              <a:buClr>
                <a:srgbClr val="0F223D"/>
              </a:buClr>
              <a:buSzPts val="1800"/>
              <a:buChar char="–"/>
              <a:defRPr sz="1800">
                <a:solidFill>
                  <a:srgbClr val="0F223D"/>
                </a:solidFill>
              </a:defRPr>
            </a:lvl4pPr>
            <a:lvl5pPr indent="-342900" lvl="4" marL="2286000" algn="l">
              <a:lnSpc>
                <a:spcPct val="100000"/>
              </a:lnSpc>
              <a:spcBef>
                <a:spcPts val="360"/>
              </a:spcBef>
              <a:spcAft>
                <a:spcPts val="0"/>
              </a:spcAft>
              <a:buClr>
                <a:srgbClr val="0F223D"/>
              </a:buClr>
              <a:buSzPts val="1800"/>
              <a:buChar char="»"/>
              <a:defRPr sz="1800">
                <a:solidFill>
                  <a:srgbClr val="0F223D"/>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7" name="Google Shape;17;p42"/>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rgbClr val="0F223D"/>
              </a:buClr>
              <a:buSzPts val="2800"/>
              <a:buChar char="•"/>
              <a:defRPr sz="2800">
                <a:solidFill>
                  <a:srgbClr val="0F223D"/>
                </a:solidFill>
              </a:defRPr>
            </a:lvl1pPr>
            <a:lvl2pPr indent="-381000" lvl="1" marL="914400" algn="l">
              <a:lnSpc>
                <a:spcPct val="100000"/>
              </a:lnSpc>
              <a:spcBef>
                <a:spcPts val="480"/>
              </a:spcBef>
              <a:spcAft>
                <a:spcPts val="0"/>
              </a:spcAft>
              <a:buClr>
                <a:srgbClr val="0F223D"/>
              </a:buClr>
              <a:buSzPts val="2400"/>
              <a:buChar char="–"/>
              <a:defRPr sz="2400">
                <a:solidFill>
                  <a:srgbClr val="0F223D"/>
                </a:solidFill>
              </a:defRPr>
            </a:lvl2pPr>
            <a:lvl3pPr indent="-355600" lvl="2" marL="1371600" algn="l">
              <a:lnSpc>
                <a:spcPct val="100000"/>
              </a:lnSpc>
              <a:spcBef>
                <a:spcPts val="400"/>
              </a:spcBef>
              <a:spcAft>
                <a:spcPts val="0"/>
              </a:spcAft>
              <a:buClr>
                <a:srgbClr val="0F223D"/>
              </a:buClr>
              <a:buSzPts val="2000"/>
              <a:buChar char="•"/>
              <a:defRPr sz="2000">
                <a:solidFill>
                  <a:srgbClr val="0F223D"/>
                </a:solidFill>
              </a:defRPr>
            </a:lvl3pPr>
            <a:lvl4pPr indent="-342900" lvl="3" marL="1828800" algn="l">
              <a:lnSpc>
                <a:spcPct val="100000"/>
              </a:lnSpc>
              <a:spcBef>
                <a:spcPts val="360"/>
              </a:spcBef>
              <a:spcAft>
                <a:spcPts val="0"/>
              </a:spcAft>
              <a:buClr>
                <a:srgbClr val="0F223D"/>
              </a:buClr>
              <a:buSzPts val="1800"/>
              <a:buChar char="–"/>
              <a:defRPr sz="1800">
                <a:solidFill>
                  <a:srgbClr val="0F223D"/>
                </a:solidFill>
              </a:defRPr>
            </a:lvl4pPr>
            <a:lvl5pPr indent="-342900" lvl="4" marL="2286000" algn="l">
              <a:lnSpc>
                <a:spcPct val="100000"/>
              </a:lnSpc>
              <a:spcBef>
                <a:spcPts val="360"/>
              </a:spcBef>
              <a:spcAft>
                <a:spcPts val="0"/>
              </a:spcAft>
              <a:buClr>
                <a:srgbClr val="0F223D"/>
              </a:buClr>
              <a:buSzPts val="1800"/>
              <a:buChar char="»"/>
              <a:defRPr sz="1800">
                <a:solidFill>
                  <a:srgbClr val="0F223D"/>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8" name="Google Shape;18;p42"/>
          <p:cNvSpPr txBox="1"/>
          <p:nvPr>
            <p:ph idx="10" type="dt"/>
          </p:nvPr>
        </p:nvSpPr>
        <p:spPr>
          <a:xfrm>
            <a:off x="2286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2"/>
          <p:cNvSpPr txBox="1"/>
          <p:nvPr>
            <p:ph idx="12" type="sldNum"/>
          </p:nvPr>
        </p:nvSpPr>
        <p:spPr>
          <a:xfrm>
            <a:off x="67056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3"/>
          <p:cNvSpPr txBox="1"/>
          <p:nvPr>
            <p:ph type="title"/>
          </p:nvPr>
        </p:nvSpPr>
        <p:spPr>
          <a:xfrm>
            <a:off x="311700" y="445025"/>
            <a:ext cx="8520600" cy="572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3"/>
          <p:cNvSpPr txBox="1"/>
          <p:nvPr>
            <p:ph idx="1" type="body"/>
          </p:nvPr>
        </p:nvSpPr>
        <p:spPr>
          <a:xfrm>
            <a:off x="311700" y="1152475"/>
            <a:ext cx="8520600" cy="34164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SzPts val="2800"/>
              <a:buChar char="•"/>
              <a:defRPr/>
            </a:lvl1pPr>
            <a:lvl2pPr indent="-381000" lvl="1" marL="914400" algn="l">
              <a:lnSpc>
                <a:spcPct val="100000"/>
              </a:lnSpc>
              <a:spcBef>
                <a:spcPts val="480"/>
              </a:spcBef>
              <a:spcAft>
                <a:spcPts val="0"/>
              </a:spcAft>
              <a:buSzPts val="2400"/>
              <a:buChar char="–"/>
              <a:defRPr/>
            </a:lvl2pPr>
            <a:lvl3pPr indent="-342900" lvl="2" marL="1371600" algn="l">
              <a:lnSpc>
                <a:spcPct val="100000"/>
              </a:lnSpc>
              <a:spcBef>
                <a:spcPts val="360"/>
              </a:spcBef>
              <a:spcAft>
                <a:spcPts val="0"/>
              </a:spcAft>
              <a:buSzPts val="1800"/>
              <a:buChar char="•"/>
              <a:defRPr/>
            </a:lvl3pPr>
            <a:lvl4pPr indent="-317500" lvl="3" marL="1828800" algn="l">
              <a:lnSpc>
                <a:spcPct val="100000"/>
              </a:lnSpc>
              <a:spcBef>
                <a:spcPts val="280"/>
              </a:spcBef>
              <a:spcAft>
                <a:spcPts val="0"/>
              </a:spcAft>
              <a:buSzPts val="1400"/>
              <a:buChar char="–"/>
              <a:defRPr/>
            </a:lvl4pPr>
            <a:lvl5pPr indent="-304800" lvl="4" marL="2286000" algn="l">
              <a:lnSpc>
                <a:spcPct val="100000"/>
              </a:lnSpc>
              <a:spcBef>
                <a:spcPts val="240"/>
              </a:spcBef>
              <a:spcAft>
                <a:spcPts val="0"/>
              </a:spcAft>
              <a:buSzPts val="12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24" name="Google Shape;24;p43"/>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 name="Shape 25"/>
        <p:cNvGrpSpPr/>
        <p:nvPr/>
      </p:nvGrpSpPr>
      <p:grpSpPr>
        <a:xfrm>
          <a:off x="0" y="0"/>
          <a:ext cx="0" cy="0"/>
          <a:chOff x="0" y="0"/>
          <a:chExt cx="0" cy="0"/>
        </a:xfrm>
      </p:grpSpPr>
      <p:sp>
        <p:nvSpPr>
          <p:cNvPr id="26" name="Google Shape;26;p44"/>
          <p:cNvSpPr txBox="1"/>
          <p:nvPr>
            <p:ph type="title"/>
          </p:nvPr>
        </p:nvSpPr>
        <p:spPr>
          <a:xfrm>
            <a:off x="228600" y="205978"/>
            <a:ext cx="7315200" cy="8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0F223D"/>
              </a:buClr>
              <a:buSzPts val="3600"/>
              <a:buFont typeface="Georgia"/>
              <a:buNone/>
              <a:defRPr>
                <a:solidFill>
                  <a:srgbClr val="0F22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4"/>
          <p:cNvSpPr txBox="1"/>
          <p:nvPr>
            <p:ph idx="1" type="body"/>
          </p:nvPr>
        </p:nvSpPr>
        <p:spPr>
          <a:xfrm>
            <a:off x="457200" y="1357313"/>
            <a:ext cx="4040100" cy="4797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rgbClr val="0F223D"/>
              </a:buClr>
              <a:buSzPts val="2400"/>
              <a:buNone/>
              <a:defRPr b="1" sz="2400">
                <a:solidFill>
                  <a:srgbClr val="0F223D"/>
                </a:solidFill>
              </a:defRPr>
            </a:lvl1pPr>
            <a:lvl2pPr indent="-228600" lvl="1" marL="914400" algn="l">
              <a:lnSpc>
                <a:spcPct val="100000"/>
              </a:lnSpc>
              <a:spcBef>
                <a:spcPts val="400"/>
              </a:spcBef>
              <a:spcAft>
                <a:spcPts val="0"/>
              </a:spcAft>
              <a:buClr>
                <a:srgbClr val="002B5C"/>
              </a:buClr>
              <a:buSzPts val="2000"/>
              <a:buNone/>
              <a:defRPr b="1" sz="2000"/>
            </a:lvl2pPr>
            <a:lvl3pPr indent="-228600" lvl="2" marL="1371600" algn="l">
              <a:lnSpc>
                <a:spcPct val="100000"/>
              </a:lnSpc>
              <a:spcBef>
                <a:spcPts val="360"/>
              </a:spcBef>
              <a:spcAft>
                <a:spcPts val="0"/>
              </a:spcAft>
              <a:buClr>
                <a:srgbClr val="002B5C"/>
              </a:buClr>
              <a:buSzPts val="1800"/>
              <a:buNone/>
              <a:defRPr b="1" sz="1800"/>
            </a:lvl3pPr>
            <a:lvl4pPr indent="-228600" lvl="3" marL="1828800" algn="l">
              <a:lnSpc>
                <a:spcPct val="100000"/>
              </a:lnSpc>
              <a:spcBef>
                <a:spcPts val="320"/>
              </a:spcBef>
              <a:spcAft>
                <a:spcPts val="0"/>
              </a:spcAft>
              <a:buClr>
                <a:srgbClr val="002B5C"/>
              </a:buClr>
              <a:buSzPts val="1600"/>
              <a:buNone/>
              <a:defRPr b="1" sz="1600"/>
            </a:lvl4pPr>
            <a:lvl5pPr indent="-228600" lvl="4" marL="2286000" algn="l">
              <a:lnSpc>
                <a:spcPct val="100000"/>
              </a:lnSpc>
              <a:spcBef>
                <a:spcPts val="320"/>
              </a:spcBef>
              <a:spcAft>
                <a:spcPts val="0"/>
              </a:spcAft>
              <a:buClr>
                <a:srgbClr val="002B5C"/>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28" name="Google Shape;28;p44"/>
          <p:cNvSpPr txBox="1"/>
          <p:nvPr>
            <p:ph idx="2" type="body"/>
          </p:nvPr>
        </p:nvSpPr>
        <p:spPr>
          <a:xfrm>
            <a:off x="457200" y="1828800"/>
            <a:ext cx="4040100" cy="27588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rgbClr val="0F223D"/>
              </a:buClr>
              <a:buSzPts val="2400"/>
              <a:buChar char="•"/>
              <a:defRPr sz="2400">
                <a:solidFill>
                  <a:srgbClr val="0F223D"/>
                </a:solidFill>
              </a:defRPr>
            </a:lvl1pPr>
            <a:lvl2pPr indent="-355600" lvl="1" marL="914400" algn="l">
              <a:lnSpc>
                <a:spcPct val="100000"/>
              </a:lnSpc>
              <a:spcBef>
                <a:spcPts val="400"/>
              </a:spcBef>
              <a:spcAft>
                <a:spcPts val="0"/>
              </a:spcAft>
              <a:buClr>
                <a:srgbClr val="0F223D"/>
              </a:buClr>
              <a:buSzPts val="2000"/>
              <a:buChar char="–"/>
              <a:defRPr sz="2000">
                <a:solidFill>
                  <a:srgbClr val="0F223D"/>
                </a:solidFill>
              </a:defRPr>
            </a:lvl2pPr>
            <a:lvl3pPr indent="-342900" lvl="2" marL="1371600" algn="l">
              <a:lnSpc>
                <a:spcPct val="100000"/>
              </a:lnSpc>
              <a:spcBef>
                <a:spcPts val="360"/>
              </a:spcBef>
              <a:spcAft>
                <a:spcPts val="0"/>
              </a:spcAft>
              <a:buClr>
                <a:srgbClr val="0F223D"/>
              </a:buClr>
              <a:buSzPts val="1800"/>
              <a:buChar char="•"/>
              <a:defRPr sz="1800">
                <a:solidFill>
                  <a:srgbClr val="0F223D"/>
                </a:solidFill>
              </a:defRPr>
            </a:lvl3pPr>
            <a:lvl4pPr indent="-330200" lvl="3" marL="1828800" algn="l">
              <a:lnSpc>
                <a:spcPct val="100000"/>
              </a:lnSpc>
              <a:spcBef>
                <a:spcPts val="320"/>
              </a:spcBef>
              <a:spcAft>
                <a:spcPts val="0"/>
              </a:spcAft>
              <a:buClr>
                <a:srgbClr val="0F223D"/>
              </a:buClr>
              <a:buSzPts val="1600"/>
              <a:buChar char="–"/>
              <a:defRPr sz="1600">
                <a:solidFill>
                  <a:srgbClr val="0F223D"/>
                </a:solidFill>
              </a:defRPr>
            </a:lvl4pPr>
            <a:lvl5pPr indent="-330200" lvl="4" marL="2286000" algn="l">
              <a:lnSpc>
                <a:spcPct val="100000"/>
              </a:lnSpc>
              <a:spcBef>
                <a:spcPts val="320"/>
              </a:spcBef>
              <a:spcAft>
                <a:spcPts val="0"/>
              </a:spcAft>
              <a:buClr>
                <a:srgbClr val="0F223D"/>
              </a:buClr>
              <a:buSzPts val="1600"/>
              <a:buChar char="»"/>
              <a:defRPr sz="1600">
                <a:solidFill>
                  <a:srgbClr val="0F223D"/>
                </a:solidFill>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29" name="Google Shape;29;p44"/>
          <p:cNvSpPr txBox="1"/>
          <p:nvPr>
            <p:ph idx="3" type="body"/>
          </p:nvPr>
        </p:nvSpPr>
        <p:spPr>
          <a:xfrm>
            <a:off x="4645025" y="1357313"/>
            <a:ext cx="4041900" cy="4797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rgbClr val="0F223D"/>
              </a:buClr>
              <a:buSzPts val="2400"/>
              <a:buNone/>
              <a:defRPr b="1" sz="2400">
                <a:solidFill>
                  <a:srgbClr val="0F223D"/>
                </a:solidFill>
              </a:defRPr>
            </a:lvl1pPr>
            <a:lvl2pPr indent="-228600" lvl="1" marL="914400" algn="l">
              <a:lnSpc>
                <a:spcPct val="100000"/>
              </a:lnSpc>
              <a:spcBef>
                <a:spcPts val="400"/>
              </a:spcBef>
              <a:spcAft>
                <a:spcPts val="0"/>
              </a:spcAft>
              <a:buClr>
                <a:srgbClr val="002B5C"/>
              </a:buClr>
              <a:buSzPts val="2000"/>
              <a:buNone/>
              <a:defRPr b="1" sz="2000"/>
            </a:lvl2pPr>
            <a:lvl3pPr indent="-228600" lvl="2" marL="1371600" algn="l">
              <a:lnSpc>
                <a:spcPct val="100000"/>
              </a:lnSpc>
              <a:spcBef>
                <a:spcPts val="360"/>
              </a:spcBef>
              <a:spcAft>
                <a:spcPts val="0"/>
              </a:spcAft>
              <a:buClr>
                <a:srgbClr val="002B5C"/>
              </a:buClr>
              <a:buSzPts val="1800"/>
              <a:buNone/>
              <a:defRPr b="1" sz="1800"/>
            </a:lvl3pPr>
            <a:lvl4pPr indent="-228600" lvl="3" marL="1828800" algn="l">
              <a:lnSpc>
                <a:spcPct val="100000"/>
              </a:lnSpc>
              <a:spcBef>
                <a:spcPts val="320"/>
              </a:spcBef>
              <a:spcAft>
                <a:spcPts val="0"/>
              </a:spcAft>
              <a:buClr>
                <a:srgbClr val="002B5C"/>
              </a:buClr>
              <a:buSzPts val="1600"/>
              <a:buNone/>
              <a:defRPr b="1" sz="1600"/>
            </a:lvl4pPr>
            <a:lvl5pPr indent="-228600" lvl="4" marL="2286000" algn="l">
              <a:lnSpc>
                <a:spcPct val="100000"/>
              </a:lnSpc>
              <a:spcBef>
                <a:spcPts val="320"/>
              </a:spcBef>
              <a:spcAft>
                <a:spcPts val="0"/>
              </a:spcAft>
              <a:buClr>
                <a:srgbClr val="002B5C"/>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0" name="Google Shape;30;p44"/>
          <p:cNvSpPr txBox="1"/>
          <p:nvPr>
            <p:ph idx="4" type="body"/>
          </p:nvPr>
        </p:nvSpPr>
        <p:spPr>
          <a:xfrm>
            <a:off x="4645025" y="1828800"/>
            <a:ext cx="4041900" cy="27588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rgbClr val="0F223D"/>
              </a:buClr>
              <a:buSzPts val="2400"/>
              <a:buChar char="•"/>
              <a:defRPr sz="2400">
                <a:solidFill>
                  <a:srgbClr val="0F223D"/>
                </a:solidFill>
              </a:defRPr>
            </a:lvl1pPr>
            <a:lvl2pPr indent="-355600" lvl="1" marL="914400" algn="l">
              <a:lnSpc>
                <a:spcPct val="100000"/>
              </a:lnSpc>
              <a:spcBef>
                <a:spcPts val="400"/>
              </a:spcBef>
              <a:spcAft>
                <a:spcPts val="0"/>
              </a:spcAft>
              <a:buClr>
                <a:srgbClr val="0F223D"/>
              </a:buClr>
              <a:buSzPts val="2000"/>
              <a:buChar char="–"/>
              <a:defRPr sz="2000">
                <a:solidFill>
                  <a:srgbClr val="0F223D"/>
                </a:solidFill>
              </a:defRPr>
            </a:lvl2pPr>
            <a:lvl3pPr indent="-342900" lvl="2" marL="1371600" algn="l">
              <a:lnSpc>
                <a:spcPct val="100000"/>
              </a:lnSpc>
              <a:spcBef>
                <a:spcPts val="360"/>
              </a:spcBef>
              <a:spcAft>
                <a:spcPts val="0"/>
              </a:spcAft>
              <a:buClr>
                <a:srgbClr val="0F223D"/>
              </a:buClr>
              <a:buSzPts val="1800"/>
              <a:buChar char="•"/>
              <a:defRPr sz="1800">
                <a:solidFill>
                  <a:srgbClr val="0F223D"/>
                </a:solidFill>
              </a:defRPr>
            </a:lvl3pPr>
            <a:lvl4pPr indent="-330200" lvl="3" marL="1828800" algn="l">
              <a:lnSpc>
                <a:spcPct val="100000"/>
              </a:lnSpc>
              <a:spcBef>
                <a:spcPts val="320"/>
              </a:spcBef>
              <a:spcAft>
                <a:spcPts val="0"/>
              </a:spcAft>
              <a:buClr>
                <a:srgbClr val="0F223D"/>
              </a:buClr>
              <a:buSzPts val="1600"/>
              <a:buChar char="–"/>
              <a:defRPr sz="1600">
                <a:solidFill>
                  <a:srgbClr val="0F223D"/>
                </a:solidFill>
              </a:defRPr>
            </a:lvl4pPr>
            <a:lvl5pPr indent="-330200" lvl="4" marL="2286000" algn="l">
              <a:lnSpc>
                <a:spcPct val="100000"/>
              </a:lnSpc>
              <a:spcBef>
                <a:spcPts val="320"/>
              </a:spcBef>
              <a:spcAft>
                <a:spcPts val="0"/>
              </a:spcAft>
              <a:buClr>
                <a:srgbClr val="0F223D"/>
              </a:buClr>
              <a:buSzPts val="1600"/>
              <a:buChar char="»"/>
              <a:defRPr sz="1600">
                <a:solidFill>
                  <a:srgbClr val="0F223D"/>
                </a:solidFill>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1" name="Google Shape;31;p44"/>
          <p:cNvSpPr txBox="1"/>
          <p:nvPr>
            <p:ph idx="10" type="dt"/>
          </p:nvPr>
        </p:nvSpPr>
        <p:spPr>
          <a:xfrm>
            <a:off x="2286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4"/>
          <p:cNvSpPr txBox="1"/>
          <p:nvPr>
            <p:ph idx="12" type="sldNum"/>
          </p:nvPr>
        </p:nvSpPr>
        <p:spPr>
          <a:xfrm>
            <a:off x="67056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4" name="Shape 34"/>
        <p:cNvGrpSpPr/>
        <p:nvPr/>
      </p:nvGrpSpPr>
      <p:grpSpPr>
        <a:xfrm>
          <a:off x="0" y="0"/>
          <a:ext cx="0" cy="0"/>
          <a:chOff x="0" y="0"/>
          <a:chExt cx="0" cy="0"/>
        </a:xfrm>
      </p:grpSpPr>
      <p:sp>
        <p:nvSpPr>
          <p:cNvPr id="35" name="Google Shape;35;p45"/>
          <p:cNvSpPr txBox="1"/>
          <p:nvPr>
            <p:ph type="title"/>
          </p:nvPr>
        </p:nvSpPr>
        <p:spPr>
          <a:xfrm>
            <a:off x="228600" y="205978"/>
            <a:ext cx="7315200" cy="8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0F223D"/>
              </a:buClr>
              <a:buSzPts val="3600"/>
              <a:buFont typeface="Georgia"/>
              <a:buNone/>
              <a:defRPr>
                <a:solidFill>
                  <a:srgbClr val="0F22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5"/>
          <p:cNvSpPr txBox="1"/>
          <p:nvPr>
            <p:ph idx="1" type="body"/>
          </p:nvPr>
        </p:nvSpPr>
        <p:spPr>
          <a:xfrm>
            <a:off x="228600" y="1200150"/>
            <a:ext cx="8610600" cy="33945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rgbClr val="0F223D"/>
              </a:buClr>
              <a:buSzPts val="2800"/>
              <a:buChar char="•"/>
              <a:defRPr>
                <a:solidFill>
                  <a:srgbClr val="0F223D"/>
                </a:solidFill>
              </a:defRPr>
            </a:lvl1pPr>
            <a:lvl2pPr indent="-381000" lvl="1" marL="914400" algn="l">
              <a:lnSpc>
                <a:spcPct val="100000"/>
              </a:lnSpc>
              <a:spcBef>
                <a:spcPts val="480"/>
              </a:spcBef>
              <a:spcAft>
                <a:spcPts val="0"/>
              </a:spcAft>
              <a:buClr>
                <a:srgbClr val="0F223D"/>
              </a:buClr>
              <a:buSzPts val="2400"/>
              <a:buChar char="–"/>
              <a:defRPr>
                <a:solidFill>
                  <a:srgbClr val="0F223D"/>
                </a:solidFill>
              </a:defRPr>
            </a:lvl2pPr>
            <a:lvl3pPr indent="-342900" lvl="2" marL="1371600" algn="l">
              <a:lnSpc>
                <a:spcPct val="100000"/>
              </a:lnSpc>
              <a:spcBef>
                <a:spcPts val="360"/>
              </a:spcBef>
              <a:spcAft>
                <a:spcPts val="0"/>
              </a:spcAft>
              <a:buClr>
                <a:srgbClr val="0F223D"/>
              </a:buClr>
              <a:buSzPts val="1800"/>
              <a:buChar char="•"/>
              <a:defRPr>
                <a:solidFill>
                  <a:srgbClr val="0F223D"/>
                </a:solidFill>
              </a:defRPr>
            </a:lvl3pPr>
            <a:lvl4pPr indent="-317500" lvl="3" marL="1828800" algn="l">
              <a:lnSpc>
                <a:spcPct val="100000"/>
              </a:lnSpc>
              <a:spcBef>
                <a:spcPts val="280"/>
              </a:spcBef>
              <a:spcAft>
                <a:spcPts val="0"/>
              </a:spcAft>
              <a:buClr>
                <a:srgbClr val="0F223D"/>
              </a:buClr>
              <a:buSzPts val="1400"/>
              <a:buChar char="–"/>
              <a:defRPr>
                <a:solidFill>
                  <a:srgbClr val="0F223D"/>
                </a:solidFill>
              </a:defRPr>
            </a:lvl4pPr>
            <a:lvl5pPr indent="-304800" lvl="4" marL="2286000" algn="l">
              <a:lnSpc>
                <a:spcPct val="100000"/>
              </a:lnSpc>
              <a:spcBef>
                <a:spcPts val="240"/>
              </a:spcBef>
              <a:spcAft>
                <a:spcPts val="0"/>
              </a:spcAft>
              <a:buClr>
                <a:srgbClr val="0F223D"/>
              </a:buClr>
              <a:buSzPts val="1200"/>
              <a:buChar char="»"/>
              <a:defRPr>
                <a:solidFill>
                  <a:srgbClr val="0F223D"/>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7" name="Google Shape;37;p45"/>
          <p:cNvSpPr txBox="1"/>
          <p:nvPr>
            <p:ph idx="10" type="dt"/>
          </p:nvPr>
        </p:nvSpPr>
        <p:spPr>
          <a:xfrm>
            <a:off x="2286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5"/>
          <p:cNvSpPr txBox="1"/>
          <p:nvPr>
            <p:ph idx="12" type="sldNum"/>
          </p:nvPr>
        </p:nvSpPr>
        <p:spPr>
          <a:xfrm>
            <a:off x="67056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 name="Shape 40"/>
        <p:cNvGrpSpPr/>
        <p:nvPr/>
      </p:nvGrpSpPr>
      <p:grpSpPr>
        <a:xfrm>
          <a:off x="0" y="0"/>
          <a:ext cx="0" cy="0"/>
          <a:chOff x="0" y="0"/>
          <a:chExt cx="0" cy="0"/>
        </a:xfrm>
      </p:grpSpPr>
      <p:sp>
        <p:nvSpPr>
          <p:cNvPr id="41" name="Google Shape;41;p46"/>
          <p:cNvSpPr txBox="1"/>
          <p:nvPr>
            <p:ph type="title"/>
          </p:nvPr>
        </p:nvSpPr>
        <p:spPr>
          <a:xfrm>
            <a:off x="722313" y="2121694"/>
            <a:ext cx="7772400" cy="1543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rgbClr val="0F223D"/>
              </a:buClr>
              <a:buSzPts val="5400"/>
              <a:buFont typeface="Georgia"/>
              <a:buNone/>
              <a:defRPr b="0" i="0" sz="5400" cap="none">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6"/>
          <p:cNvSpPr txBox="1"/>
          <p:nvPr>
            <p:ph idx="1" type="body"/>
          </p:nvPr>
        </p:nvSpPr>
        <p:spPr>
          <a:xfrm>
            <a:off x="685800" y="285750"/>
            <a:ext cx="6781800" cy="7335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400"/>
              </a:spcBef>
              <a:spcAft>
                <a:spcPts val="0"/>
              </a:spcAft>
              <a:buClr>
                <a:srgbClr val="0F223D"/>
              </a:buClr>
              <a:buSzPts val="2000"/>
              <a:buNone/>
              <a:defRPr sz="2000">
                <a:solidFill>
                  <a:srgbClr val="0F223D"/>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43" name="Google Shape;43;p46"/>
          <p:cNvSpPr txBox="1"/>
          <p:nvPr>
            <p:ph idx="10" type="dt"/>
          </p:nvPr>
        </p:nvSpPr>
        <p:spPr>
          <a:xfrm>
            <a:off x="722313"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6"/>
          <p:cNvSpPr txBox="1"/>
          <p:nvPr>
            <p:ph idx="12" type="sldNum"/>
          </p:nvPr>
        </p:nvSpPr>
        <p:spPr>
          <a:xfrm>
            <a:off x="6361113"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47"/>
          <p:cNvSpPr txBox="1"/>
          <p:nvPr>
            <p:ph type="title"/>
          </p:nvPr>
        </p:nvSpPr>
        <p:spPr>
          <a:xfrm>
            <a:off x="228600" y="205978"/>
            <a:ext cx="7315200" cy="8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0F223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7"/>
          <p:cNvSpPr txBox="1"/>
          <p:nvPr>
            <p:ph idx="10" type="dt"/>
          </p:nvPr>
        </p:nvSpPr>
        <p:spPr>
          <a:xfrm>
            <a:off x="2286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7"/>
          <p:cNvSpPr txBox="1"/>
          <p:nvPr>
            <p:ph idx="12" type="sldNum"/>
          </p:nvPr>
        </p:nvSpPr>
        <p:spPr>
          <a:xfrm>
            <a:off x="67056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51" name="Shape 51"/>
        <p:cNvGrpSpPr/>
        <p:nvPr/>
      </p:nvGrpSpPr>
      <p:grpSpPr>
        <a:xfrm>
          <a:off x="0" y="0"/>
          <a:ext cx="0" cy="0"/>
          <a:chOff x="0" y="0"/>
          <a:chExt cx="0" cy="0"/>
        </a:xfrm>
      </p:grpSpPr>
      <p:sp>
        <p:nvSpPr>
          <p:cNvPr id="52" name="Google Shape;52;p48"/>
          <p:cNvSpPr txBox="1"/>
          <p:nvPr>
            <p:ph idx="10" type="dt"/>
          </p:nvPr>
        </p:nvSpPr>
        <p:spPr>
          <a:xfrm>
            <a:off x="2286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8"/>
          <p:cNvSpPr txBox="1"/>
          <p:nvPr>
            <p:ph idx="12" type="sldNum"/>
          </p:nvPr>
        </p:nvSpPr>
        <p:spPr>
          <a:xfrm>
            <a:off x="67056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5" name="Google Shape;55;p48"/>
          <p:cNvSpPr/>
          <p:nvPr>
            <p:ph idx="2" type="pic"/>
          </p:nvPr>
        </p:nvSpPr>
        <p:spPr>
          <a:xfrm>
            <a:off x="0" y="1085850"/>
            <a:ext cx="9144000" cy="35433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49"/>
          <p:cNvSpPr txBox="1"/>
          <p:nvPr>
            <p:ph type="title"/>
          </p:nvPr>
        </p:nvSpPr>
        <p:spPr>
          <a:xfrm>
            <a:off x="457200" y="1257300"/>
            <a:ext cx="3008400" cy="6285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0F223D"/>
              </a:buClr>
              <a:buSzPts val="2000"/>
              <a:buFont typeface="Georgia"/>
              <a:buNone/>
              <a:defRPr b="1" sz="2000">
                <a:solidFill>
                  <a:srgbClr val="0F22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9"/>
          <p:cNvSpPr txBox="1"/>
          <p:nvPr>
            <p:ph idx="1" type="body"/>
          </p:nvPr>
        </p:nvSpPr>
        <p:spPr>
          <a:xfrm>
            <a:off x="3575050" y="1257300"/>
            <a:ext cx="5111700" cy="3337200"/>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rgbClr val="0F223D"/>
              </a:buClr>
              <a:buSzPts val="3200"/>
              <a:buChar char="•"/>
              <a:defRPr sz="3200">
                <a:solidFill>
                  <a:srgbClr val="0F223D"/>
                </a:solidFill>
              </a:defRPr>
            </a:lvl1pPr>
            <a:lvl2pPr indent="-406400" lvl="1" marL="914400" algn="l">
              <a:lnSpc>
                <a:spcPct val="100000"/>
              </a:lnSpc>
              <a:spcBef>
                <a:spcPts val="560"/>
              </a:spcBef>
              <a:spcAft>
                <a:spcPts val="0"/>
              </a:spcAft>
              <a:buClr>
                <a:srgbClr val="0F223D"/>
              </a:buClr>
              <a:buSzPts val="2800"/>
              <a:buChar char="–"/>
              <a:defRPr sz="2800">
                <a:solidFill>
                  <a:srgbClr val="0F223D"/>
                </a:solidFill>
              </a:defRPr>
            </a:lvl2pPr>
            <a:lvl3pPr indent="-381000" lvl="2" marL="1371600" algn="l">
              <a:lnSpc>
                <a:spcPct val="100000"/>
              </a:lnSpc>
              <a:spcBef>
                <a:spcPts val="480"/>
              </a:spcBef>
              <a:spcAft>
                <a:spcPts val="0"/>
              </a:spcAft>
              <a:buClr>
                <a:srgbClr val="0F223D"/>
              </a:buClr>
              <a:buSzPts val="2400"/>
              <a:buChar char="•"/>
              <a:defRPr sz="2400">
                <a:solidFill>
                  <a:srgbClr val="0F223D"/>
                </a:solidFill>
              </a:defRPr>
            </a:lvl3pPr>
            <a:lvl4pPr indent="-355600" lvl="3" marL="1828800" algn="l">
              <a:lnSpc>
                <a:spcPct val="100000"/>
              </a:lnSpc>
              <a:spcBef>
                <a:spcPts val="400"/>
              </a:spcBef>
              <a:spcAft>
                <a:spcPts val="0"/>
              </a:spcAft>
              <a:buClr>
                <a:srgbClr val="0F223D"/>
              </a:buClr>
              <a:buSzPts val="2000"/>
              <a:buChar char="–"/>
              <a:defRPr sz="2000">
                <a:solidFill>
                  <a:srgbClr val="0F223D"/>
                </a:solidFill>
              </a:defRPr>
            </a:lvl4pPr>
            <a:lvl5pPr indent="-355600" lvl="4" marL="2286000" algn="l">
              <a:lnSpc>
                <a:spcPct val="100000"/>
              </a:lnSpc>
              <a:spcBef>
                <a:spcPts val="400"/>
              </a:spcBef>
              <a:spcAft>
                <a:spcPts val="0"/>
              </a:spcAft>
              <a:buClr>
                <a:srgbClr val="0F223D"/>
              </a:buClr>
              <a:buSzPts val="2000"/>
              <a:buChar char="»"/>
              <a:defRPr sz="2000">
                <a:solidFill>
                  <a:srgbClr val="0F223D"/>
                </a:solidFill>
              </a:defRPr>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9" name="Google Shape;59;p49"/>
          <p:cNvSpPr txBox="1"/>
          <p:nvPr>
            <p:ph idx="2" type="body"/>
          </p:nvPr>
        </p:nvSpPr>
        <p:spPr>
          <a:xfrm>
            <a:off x="457200" y="1885950"/>
            <a:ext cx="3008400" cy="27087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rgbClr val="0F223D"/>
              </a:buClr>
              <a:buSzPts val="1400"/>
              <a:buNone/>
              <a:defRPr sz="1400">
                <a:solidFill>
                  <a:srgbClr val="0F223D"/>
                </a:solidFill>
              </a:defRPr>
            </a:lvl1pPr>
            <a:lvl2pPr indent="-228600" lvl="1" marL="914400" algn="l">
              <a:lnSpc>
                <a:spcPct val="100000"/>
              </a:lnSpc>
              <a:spcBef>
                <a:spcPts val="240"/>
              </a:spcBef>
              <a:spcAft>
                <a:spcPts val="0"/>
              </a:spcAft>
              <a:buClr>
                <a:srgbClr val="002B5C"/>
              </a:buClr>
              <a:buSzPts val="1200"/>
              <a:buNone/>
              <a:defRPr sz="1200"/>
            </a:lvl2pPr>
            <a:lvl3pPr indent="-228600" lvl="2" marL="1371600" algn="l">
              <a:lnSpc>
                <a:spcPct val="100000"/>
              </a:lnSpc>
              <a:spcBef>
                <a:spcPts val="200"/>
              </a:spcBef>
              <a:spcAft>
                <a:spcPts val="0"/>
              </a:spcAft>
              <a:buClr>
                <a:srgbClr val="002B5C"/>
              </a:buClr>
              <a:buSzPts val="1000"/>
              <a:buNone/>
              <a:defRPr sz="1000"/>
            </a:lvl3pPr>
            <a:lvl4pPr indent="-228600" lvl="3" marL="1828800" algn="l">
              <a:lnSpc>
                <a:spcPct val="100000"/>
              </a:lnSpc>
              <a:spcBef>
                <a:spcPts val="180"/>
              </a:spcBef>
              <a:spcAft>
                <a:spcPts val="0"/>
              </a:spcAft>
              <a:buClr>
                <a:srgbClr val="002B5C"/>
              </a:buClr>
              <a:buSzPts val="900"/>
              <a:buNone/>
              <a:defRPr sz="900"/>
            </a:lvl4pPr>
            <a:lvl5pPr indent="-228600" lvl="4" marL="2286000" algn="l">
              <a:lnSpc>
                <a:spcPct val="100000"/>
              </a:lnSpc>
              <a:spcBef>
                <a:spcPts val="180"/>
              </a:spcBef>
              <a:spcAft>
                <a:spcPts val="0"/>
              </a:spcAft>
              <a:buClr>
                <a:srgbClr val="002B5C"/>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0" name="Google Shape;60;p49"/>
          <p:cNvSpPr txBox="1"/>
          <p:nvPr>
            <p:ph idx="10" type="dt"/>
          </p:nvPr>
        </p:nvSpPr>
        <p:spPr>
          <a:xfrm>
            <a:off x="2286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49"/>
          <p:cNvSpPr txBox="1"/>
          <p:nvPr>
            <p:ph idx="12" type="sldNum"/>
          </p:nvPr>
        </p:nvSpPr>
        <p:spPr>
          <a:xfrm>
            <a:off x="67056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40"/>
          <p:cNvSpPr txBox="1"/>
          <p:nvPr>
            <p:ph type="title"/>
          </p:nvPr>
        </p:nvSpPr>
        <p:spPr>
          <a:xfrm>
            <a:off x="228600" y="205978"/>
            <a:ext cx="7315200" cy="857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F223D"/>
              </a:buClr>
              <a:buSzPts val="3600"/>
              <a:buFont typeface="Georgia"/>
              <a:buNone/>
              <a:defRPr b="0" i="0" sz="3600" u="none" cap="none" strike="noStrike">
                <a:solidFill>
                  <a:srgbClr val="0F223D"/>
                </a:solidFill>
                <a:latin typeface="Georgia"/>
                <a:ea typeface="Georgia"/>
                <a:cs typeface="Georgia"/>
                <a:sym typeface="Georg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40"/>
          <p:cNvSpPr txBox="1"/>
          <p:nvPr>
            <p:ph idx="1" type="body"/>
          </p:nvPr>
        </p:nvSpPr>
        <p:spPr>
          <a:xfrm>
            <a:off x="228600" y="1200150"/>
            <a:ext cx="8610600" cy="33945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560"/>
              </a:spcBef>
              <a:spcAft>
                <a:spcPts val="0"/>
              </a:spcAft>
              <a:buClr>
                <a:srgbClr val="002B5C"/>
              </a:buClr>
              <a:buSzPts val="2800"/>
              <a:buFont typeface="Arial"/>
              <a:buChar char="•"/>
              <a:defRPr b="0" i="0" sz="2800" u="none" cap="none" strike="noStrike">
                <a:solidFill>
                  <a:srgbClr val="002B5C"/>
                </a:solidFill>
                <a:latin typeface="Arial"/>
                <a:ea typeface="Arial"/>
                <a:cs typeface="Arial"/>
                <a:sym typeface="Arial"/>
              </a:defRPr>
            </a:lvl1pPr>
            <a:lvl2pPr indent="-381000" lvl="1" marL="914400" marR="0" rtl="0" algn="l">
              <a:lnSpc>
                <a:spcPct val="100000"/>
              </a:lnSpc>
              <a:spcBef>
                <a:spcPts val="480"/>
              </a:spcBef>
              <a:spcAft>
                <a:spcPts val="0"/>
              </a:spcAft>
              <a:buClr>
                <a:srgbClr val="002B5C"/>
              </a:buClr>
              <a:buSzPts val="2400"/>
              <a:buFont typeface="Arial"/>
              <a:buChar char="–"/>
              <a:defRPr b="0" i="0" sz="2400" u="none" cap="none" strike="noStrike">
                <a:solidFill>
                  <a:srgbClr val="002B5C"/>
                </a:solidFill>
                <a:latin typeface="Georgia"/>
                <a:ea typeface="Georgia"/>
                <a:cs typeface="Georgia"/>
                <a:sym typeface="Georgia"/>
              </a:defRPr>
            </a:lvl2pPr>
            <a:lvl3pPr indent="-342900" lvl="2" marL="1371600" marR="0" rtl="0" algn="l">
              <a:lnSpc>
                <a:spcPct val="100000"/>
              </a:lnSpc>
              <a:spcBef>
                <a:spcPts val="360"/>
              </a:spcBef>
              <a:spcAft>
                <a:spcPts val="0"/>
              </a:spcAft>
              <a:buClr>
                <a:srgbClr val="002B5C"/>
              </a:buClr>
              <a:buSzPts val="1800"/>
              <a:buFont typeface="Arial"/>
              <a:buChar char="•"/>
              <a:defRPr b="0" i="0" sz="1800" u="none" cap="none" strike="noStrike">
                <a:solidFill>
                  <a:srgbClr val="002B5C"/>
                </a:solidFill>
                <a:latin typeface="Arial"/>
                <a:ea typeface="Arial"/>
                <a:cs typeface="Arial"/>
                <a:sym typeface="Arial"/>
              </a:defRPr>
            </a:lvl3pPr>
            <a:lvl4pPr indent="-317500" lvl="3" marL="1828800" marR="0" rtl="0" algn="l">
              <a:lnSpc>
                <a:spcPct val="100000"/>
              </a:lnSpc>
              <a:spcBef>
                <a:spcPts val="280"/>
              </a:spcBef>
              <a:spcAft>
                <a:spcPts val="0"/>
              </a:spcAft>
              <a:buClr>
                <a:srgbClr val="002B5C"/>
              </a:buClr>
              <a:buSzPts val="1400"/>
              <a:buFont typeface="Arial"/>
              <a:buChar char="–"/>
              <a:defRPr b="0" i="0" sz="1400" u="none" cap="none" strike="noStrike">
                <a:solidFill>
                  <a:srgbClr val="002B5C"/>
                </a:solidFill>
                <a:latin typeface="Georgia"/>
                <a:ea typeface="Georgia"/>
                <a:cs typeface="Georgia"/>
                <a:sym typeface="Georgia"/>
              </a:defRPr>
            </a:lvl4pPr>
            <a:lvl5pPr indent="-304800" lvl="4" marL="2286000" marR="0" rtl="0" algn="l">
              <a:lnSpc>
                <a:spcPct val="100000"/>
              </a:lnSpc>
              <a:spcBef>
                <a:spcPts val="240"/>
              </a:spcBef>
              <a:spcAft>
                <a:spcPts val="0"/>
              </a:spcAft>
              <a:buClr>
                <a:srgbClr val="002B5C"/>
              </a:buClr>
              <a:buSzPts val="1200"/>
              <a:buFont typeface="Arial"/>
              <a:buChar char="»"/>
              <a:defRPr b="0" i="0" sz="1200" u="none" cap="none" strike="noStrike">
                <a:solidFill>
                  <a:srgbClr val="002B5C"/>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40"/>
          <p:cNvSpPr txBox="1"/>
          <p:nvPr>
            <p:ph idx="10" type="dt"/>
          </p:nvPr>
        </p:nvSpPr>
        <p:spPr>
          <a:xfrm>
            <a:off x="2286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4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40"/>
          <p:cNvSpPr txBox="1"/>
          <p:nvPr>
            <p:ph idx="12" type="sldNum"/>
          </p:nvPr>
        </p:nvSpPr>
        <p:spPr>
          <a:xfrm>
            <a:off x="67056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4.png"/><Relationship Id="rId4" Type="http://schemas.openxmlformats.org/officeDocument/2006/relationships/image" Target="../media/image17.png"/><Relationship Id="rId5" Type="http://schemas.openxmlformats.org/officeDocument/2006/relationships/image" Target="../media/image9.png"/><Relationship Id="rId6"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0.png"/><Relationship Id="rId4" Type="http://schemas.openxmlformats.org/officeDocument/2006/relationships/image" Target="../media/image27.png"/><Relationship Id="rId5" Type="http://schemas.openxmlformats.org/officeDocument/2006/relationships/image" Target="../media/image12.png"/><Relationship Id="rId6"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3.png"/><Relationship Id="rId4" Type="http://schemas.openxmlformats.org/officeDocument/2006/relationships/image" Target="../media/image30.png"/><Relationship Id="rId5" Type="http://schemas.openxmlformats.org/officeDocument/2006/relationships/image" Target="../media/image15.png"/><Relationship Id="rId6"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8.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9.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
          <p:cNvSpPr txBox="1"/>
          <p:nvPr>
            <p:ph type="ctrTitle"/>
          </p:nvPr>
        </p:nvSpPr>
        <p:spPr>
          <a:xfrm>
            <a:off x="685800" y="1200150"/>
            <a:ext cx="8008500" cy="13716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 sz="3500"/>
              <a:t>Assessing ChatGPT's Proficiency in Generating Accurate Questions and Answers for Statistics Education</a:t>
            </a:r>
            <a:endParaRPr sz="3500"/>
          </a:p>
        </p:txBody>
      </p:sp>
      <p:sp>
        <p:nvSpPr>
          <p:cNvPr id="74" name="Google Shape;74;p1"/>
          <p:cNvSpPr txBox="1"/>
          <p:nvPr>
            <p:ph idx="1" type="subTitle"/>
          </p:nvPr>
        </p:nvSpPr>
        <p:spPr>
          <a:xfrm>
            <a:off x="2549700" y="3216025"/>
            <a:ext cx="6144600" cy="4767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480"/>
              </a:spcBef>
              <a:spcAft>
                <a:spcPts val="0"/>
              </a:spcAft>
              <a:buSzPts val="2400"/>
              <a:buNone/>
            </a:pPr>
            <a:r>
              <a:rPr lang="en" sz="1400">
                <a:latin typeface="Georgia"/>
                <a:ea typeface="Georgia"/>
                <a:cs typeface="Georgia"/>
                <a:sym typeface="Georgia"/>
              </a:rPr>
              <a:t>Meredith Sanders, Anh Thu Le, Ying Cheng</a:t>
            </a:r>
            <a:endParaRPr sz="1400">
              <a:latin typeface="Georgia"/>
              <a:ea typeface="Georgia"/>
              <a:cs typeface="Georgia"/>
              <a:sym typeface="Georgia"/>
            </a:endParaRPr>
          </a:p>
          <a:p>
            <a:pPr indent="0" lvl="0" marL="0" rtl="0" algn="r">
              <a:lnSpc>
                <a:spcPct val="100000"/>
              </a:lnSpc>
              <a:spcBef>
                <a:spcPts val="480"/>
              </a:spcBef>
              <a:spcAft>
                <a:spcPts val="0"/>
              </a:spcAft>
              <a:buSzPts val="2400"/>
              <a:buNone/>
            </a:pPr>
            <a:r>
              <a:rPr lang="en" sz="1400">
                <a:latin typeface="Georgia"/>
                <a:ea typeface="Georgia"/>
                <a:cs typeface="Georgia"/>
                <a:sym typeface="Georgia"/>
              </a:rPr>
              <a:t>November 15, 2024</a:t>
            </a:r>
            <a:endParaRPr sz="1400">
              <a:latin typeface="Georgia"/>
              <a:ea typeface="Georgia"/>
              <a:cs typeface="Georgia"/>
              <a:sym typeface="Georgia"/>
            </a:endParaRPr>
          </a:p>
          <a:p>
            <a:pPr indent="0" lvl="0" marL="0" rtl="0" algn="l">
              <a:lnSpc>
                <a:spcPct val="100000"/>
              </a:lnSpc>
              <a:spcBef>
                <a:spcPts val="480"/>
              </a:spcBef>
              <a:spcAft>
                <a:spcPts val="0"/>
              </a:spcAft>
              <a:buSzPts val="2400"/>
              <a:buNone/>
            </a:pPr>
            <a:r>
              <a:t/>
            </a:r>
            <a:endParaRPr>
              <a:latin typeface="Georgia"/>
              <a:ea typeface="Georgia"/>
              <a:cs typeface="Georgia"/>
              <a:sym typeface="Georgia"/>
            </a:endParaRPr>
          </a:p>
        </p:txBody>
      </p:sp>
      <p:sp>
        <p:nvSpPr>
          <p:cNvPr id="75" name="Google Shape;75;p1"/>
          <p:cNvSpPr txBox="1"/>
          <p:nvPr/>
        </p:nvSpPr>
        <p:spPr>
          <a:xfrm>
            <a:off x="8069150" y="4707000"/>
            <a:ext cx="920100" cy="29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rgbClr val="002B5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2c533dee501_0_70"/>
          <p:cNvSpPr txBox="1"/>
          <p:nvPr>
            <p:ph type="title"/>
          </p:nvPr>
        </p:nvSpPr>
        <p:spPr>
          <a:xfrm>
            <a:off x="228600" y="205978"/>
            <a:ext cx="7315200" cy="8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600"/>
              <a:buNone/>
            </a:pPr>
            <a:r>
              <a:rPr lang="en"/>
              <a:t>Error Types</a:t>
            </a:r>
            <a:endParaRPr/>
          </a:p>
        </p:txBody>
      </p:sp>
      <p:sp>
        <p:nvSpPr>
          <p:cNvPr id="137" name="Google Shape;137;g2c533dee501_0_70"/>
          <p:cNvSpPr txBox="1"/>
          <p:nvPr/>
        </p:nvSpPr>
        <p:spPr>
          <a:xfrm>
            <a:off x="846000" y="1316525"/>
            <a:ext cx="3726000" cy="27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02B5C"/>
                </a:solidFill>
                <a:latin typeface="Georgia"/>
                <a:ea typeface="Georgia"/>
                <a:cs typeface="Georgia"/>
                <a:sym typeface="Georgia"/>
              </a:rPr>
              <a:t>Question-related</a:t>
            </a:r>
            <a:r>
              <a:rPr lang="en" sz="1800">
                <a:solidFill>
                  <a:srgbClr val="002B5C"/>
                </a:solidFill>
                <a:latin typeface="Georgia"/>
                <a:ea typeface="Georgia"/>
                <a:cs typeface="Georgia"/>
                <a:sym typeface="Georgia"/>
              </a:rPr>
              <a:t> errors were classified as the following:</a:t>
            </a:r>
            <a:endParaRPr sz="1800">
              <a:solidFill>
                <a:srgbClr val="002B5C"/>
              </a:solidFill>
              <a:latin typeface="Georgia"/>
              <a:ea typeface="Georgia"/>
              <a:cs typeface="Georgia"/>
              <a:sym typeface="Georgia"/>
            </a:endParaRPr>
          </a:p>
          <a:p>
            <a:pPr indent="-342900" lvl="0" marL="457200" rtl="0" algn="l">
              <a:spcBef>
                <a:spcPts val="1000"/>
              </a:spcBef>
              <a:spcAft>
                <a:spcPts val="0"/>
              </a:spcAft>
              <a:buClr>
                <a:srgbClr val="002B5C"/>
              </a:buClr>
              <a:buSzPts val="1800"/>
              <a:buFont typeface="Georgia"/>
              <a:buChar char="●"/>
            </a:pPr>
            <a:r>
              <a:rPr lang="en" sz="1800">
                <a:solidFill>
                  <a:srgbClr val="002B5C"/>
                </a:solidFill>
                <a:latin typeface="Georgia"/>
                <a:ea typeface="Georgia"/>
                <a:cs typeface="Georgia"/>
                <a:sym typeface="Georgia"/>
              </a:rPr>
              <a:t>Contradiction </a:t>
            </a:r>
            <a:endParaRPr sz="1800">
              <a:solidFill>
                <a:srgbClr val="002B5C"/>
              </a:solidFill>
              <a:latin typeface="Georgia"/>
              <a:ea typeface="Georgia"/>
              <a:cs typeface="Georgia"/>
              <a:sym typeface="Georgia"/>
            </a:endParaRPr>
          </a:p>
          <a:p>
            <a:pPr indent="-342900" lvl="0" marL="457200" rtl="0" algn="l">
              <a:spcBef>
                <a:spcPts val="1000"/>
              </a:spcBef>
              <a:spcAft>
                <a:spcPts val="0"/>
              </a:spcAft>
              <a:buClr>
                <a:srgbClr val="002B5C"/>
              </a:buClr>
              <a:buSzPts val="1800"/>
              <a:buFont typeface="Georgia"/>
              <a:buChar char="●"/>
            </a:pPr>
            <a:r>
              <a:rPr lang="en" sz="1800">
                <a:solidFill>
                  <a:srgbClr val="002B5C"/>
                </a:solidFill>
                <a:latin typeface="Georgia"/>
                <a:ea typeface="Georgia"/>
                <a:cs typeface="Georgia"/>
                <a:sym typeface="Georgia"/>
              </a:rPr>
              <a:t>Does Not Fulfill Attribute</a:t>
            </a:r>
            <a:endParaRPr sz="1800">
              <a:solidFill>
                <a:srgbClr val="002B5C"/>
              </a:solidFill>
              <a:latin typeface="Georgia"/>
              <a:ea typeface="Georgia"/>
              <a:cs typeface="Georgia"/>
              <a:sym typeface="Georgia"/>
            </a:endParaRPr>
          </a:p>
          <a:p>
            <a:pPr indent="-342900" lvl="0" marL="457200" rtl="0" algn="l">
              <a:spcBef>
                <a:spcPts val="1000"/>
              </a:spcBef>
              <a:spcAft>
                <a:spcPts val="0"/>
              </a:spcAft>
              <a:buClr>
                <a:srgbClr val="002B5C"/>
              </a:buClr>
              <a:buSzPts val="1800"/>
              <a:buFont typeface="Georgia"/>
              <a:buChar char="●"/>
            </a:pPr>
            <a:r>
              <a:rPr lang="en" sz="1800">
                <a:solidFill>
                  <a:srgbClr val="002B5C"/>
                </a:solidFill>
                <a:latin typeface="Georgia"/>
                <a:ea typeface="Georgia"/>
                <a:cs typeface="Georgia"/>
                <a:sym typeface="Georgia"/>
              </a:rPr>
              <a:t>Inadequate Output </a:t>
            </a:r>
            <a:endParaRPr sz="1800">
              <a:solidFill>
                <a:srgbClr val="002B5C"/>
              </a:solidFill>
              <a:latin typeface="Georgia"/>
              <a:ea typeface="Georgia"/>
              <a:cs typeface="Georgia"/>
              <a:sym typeface="Georgia"/>
            </a:endParaRPr>
          </a:p>
          <a:p>
            <a:pPr indent="-342900" lvl="0" marL="457200" rtl="0" algn="l">
              <a:spcBef>
                <a:spcPts val="1000"/>
              </a:spcBef>
              <a:spcAft>
                <a:spcPts val="0"/>
              </a:spcAft>
              <a:buClr>
                <a:srgbClr val="002B5C"/>
              </a:buClr>
              <a:buSzPts val="1800"/>
              <a:buFont typeface="Georgia"/>
              <a:buChar char="●"/>
            </a:pPr>
            <a:r>
              <a:rPr lang="en" sz="1800">
                <a:solidFill>
                  <a:srgbClr val="002B5C"/>
                </a:solidFill>
                <a:latin typeface="Georgia"/>
                <a:ea typeface="Georgia"/>
                <a:cs typeface="Georgia"/>
                <a:sym typeface="Georgia"/>
              </a:rPr>
              <a:t>Repeats Attribute </a:t>
            </a:r>
            <a:endParaRPr sz="1800">
              <a:solidFill>
                <a:srgbClr val="002B5C"/>
              </a:solidFill>
              <a:latin typeface="Georgia"/>
              <a:ea typeface="Georgia"/>
              <a:cs typeface="Georgia"/>
              <a:sym typeface="Georgia"/>
            </a:endParaRPr>
          </a:p>
          <a:p>
            <a:pPr indent="-342900" lvl="0" marL="457200" rtl="0" algn="l">
              <a:spcBef>
                <a:spcPts val="1000"/>
              </a:spcBef>
              <a:spcAft>
                <a:spcPts val="0"/>
              </a:spcAft>
              <a:buClr>
                <a:srgbClr val="002B5C"/>
              </a:buClr>
              <a:buSzPts val="1800"/>
              <a:buFont typeface="Georgia"/>
              <a:buChar char="●"/>
            </a:pPr>
            <a:r>
              <a:rPr lang="en" sz="1800">
                <a:solidFill>
                  <a:srgbClr val="002B5C"/>
                </a:solidFill>
                <a:latin typeface="Georgia"/>
                <a:ea typeface="Georgia"/>
                <a:cs typeface="Georgia"/>
                <a:sym typeface="Georgia"/>
              </a:rPr>
              <a:t>Requires Additional Knowledge </a:t>
            </a:r>
            <a:endParaRPr sz="1800">
              <a:solidFill>
                <a:srgbClr val="002B5C"/>
              </a:solidFill>
              <a:latin typeface="Georgia"/>
              <a:ea typeface="Georgia"/>
              <a:cs typeface="Georgia"/>
              <a:sym typeface="Georgia"/>
            </a:endParaRPr>
          </a:p>
          <a:p>
            <a:pPr indent="-342900" lvl="0" marL="457200" rtl="0" algn="l">
              <a:spcBef>
                <a:spcPts val="1000"/>
              </a:spcBef>
              <a:spcAft>
                <a:spcPts val="0"/>
              </a:spcAft>
              <a:buClr>
                <a:srgbClr val="002B5C"/>
              </a:buClr>
              <a:buSzPts val="1800"/>
              <a:buFont typeface="Georgia"/>
              <a:buChar char="●"/>
            </a:pPr>
            <a:r>
              <a:rPr lang="en" sz="1800">
                <a:solidFill>
                  <a:srgbClr val="002B5C"/>
                </a:solidFill>
                <a:latin typeface="Georgia"/>
                <a:ea typeface="Georgia"/>
                <a:cs typeface="Georgia"/>
                <a:sym typeface="Georgia"/>
              </a:rPr>
              <a:t>Unsolvable</a:t>
            </a:r>
            <a:endParaRPr sz="1800">
              <a:solidFill>
                <a:srgbClr val="002B5C"/>
              </a:solidFill>
              <a:latin typeface="Georgia"/>
              <a:ea typeface="Georgia"/>
              <a:cs typeface="Georgia"/>
              <a:sym typeface="Georgia"/>
            </a:endParaRPr>
          </a:p>
          <a:p>
            <a:pPr indent="0" lvl="0" marL="457200" rtl="0" algn="l">
              <a:spcBef>
                <a:spcPts val="1000"/>
              </a:spcBef>
              <a:spcAft>
                <a:spcPts val="0"/>
              </a:spcAft>
              <a:buNone/>
            </a:pPr>
            <a:r>
              <a:t/>
            </a:r>
            <a:endParaRPr sz="1800">
              <a:solidFill>
                <a:srgbClr val="002B5C"/>
              </a:solidFill>
              <a:latin typeface="Georgia"/>
              <a:ea typeface="Georgia"/>
              <a:cs typeface="Georgia"/>
              <a:sym typeface="Georgia"/>
            </a:endParaRPr>
          </a:p>
          <a:p>
            <a:pPr indent="0" lvl="0" marL="0" rtl="0" algn="l">
              <a:spcBef>
                <a:spcPts val="1000"/>
              </a:spcBef>
              <a:spcAft>
                <a:spcPts val="0"/>
              </a:spcAft>
              <a:buNone/>
            </a:pPr>
            <a:r>
              <a:t/>
            </a:r>
            <a:endParaRPr sz="1800">
              <a:solidFill>
                <a:srgbClr val="002B5C"/>
              </a:solidFill>
              <a:latin typeface="Georgia"/>
              <a:ea typeface="Georgia"/>
              <a:cs typeface="Georgia"/>
              <a:sym typeface="Georgia"/>
            </a:endParaRPr>
          </a:p>
          <a:p>
            <a:pPr indent="0" lvl="0" marL="0" rtl="0" algn="l">
              <a:spcBef>
                <a:spcPts val="1000"/>
              </a:spcBef>
              <a:spcAft>
                <a:spcPts val="0"/>
              </a:spcAft>
              <a:buNone/>
            </a:pPr>
            <a:r>
              <a:t/>
            </a:r>
            <a:endParaRPr sz="1800">
              <a:solidFill>
                <a:srgbClr val="002B5C"/>
              </a:solidFill>
              <a:latin typeface="Georgia"/>
              <a:ea typeface="Georgia"/>
              <a:cs typeface="Georgia"/>
              <a:sym typeface="Georgia"/>
            </a:endParaRPr>
          </a:p>
          <a:p>
            <a:pPr indent="0" lvl="0" marL="0" rtl="0" algn="l">
              <a:spcBef>
                <a:spcPts val="1000"/>
              </a:spcBef>
              <a:spcAft>
                <a:spcPts val="1000"/>
              </a:spcAft>
              <a:buNone/>
            </a:pPr>
            <a:r>
              <a:t/>
            </a:r>
            <a:endParaRPr sz="1800">
              <a:solidFill>
                <a:srgbClr val="002B5C"/>
              </a:solidFill>
              <a:latin typeface="Georgia"/>
              <a:ea typeface="Georgia"/>
              <a:cs typeface="Georgia"/>
              <a:sym typeface="Georgia"/>
            </a:endParaRPr>
          </a:p>
        </p:txBody>
      </p:sp>
      <p:sp>
        <p:nvSpPr>
          <p:cNvPr id="138" name="Google Shape;138;g2c533dee501_0_70"/>
          <p:cNvSpPr txBox="1"/>
          <p:nvPr>
            <p:ph idx="12" type="sldNum"/>
          </p:nvPr>
        </p:nvSpPr>
        <p:spPr>
          <a:xfrm>
            <a:off x="67056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139" name="Google Shape;139;g2c533dee501_0_70"/>
          <p:cNvSpPr txBox="1"/>
          <p:nvPr/>
        </p:nvSpPr>
        <p:spPr>
          <a:xfrm>
            <a:off x="4738050" y="1316525"/>
            <a:ext cx="3726000" cy="27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02B5C"/>
                </a:solidFill>
                <a:latin typeface="Georgia"/>
                <a:ea typeface="Georgia"/>
                <a:cs typeface="Georgia"/>
                <a:sym typeface="Georgia"/>
              </a:rPr>
              <a:t>Solution</a:t>
            </a:r>
            <a:r>
              <a:rPr b="1" lang="en" sz="1800">
                <a:solidFill>
                  <a:srgbClr val="002B5C"/>
                </a:solidFill>
                <a:latin typeface="Georgia"/>
                <a:ea typeface="Georgia"/>
                <a:cs typeface="Georgia"/>
                <a:sym typeface="Georgia"/>
              </a:rPr>
              <a:t>-related</a:t>
            </a:r>
            <a:r>
              <a:rPr lang="en" sz="1800">
                <a:solidFill>
                  <a:srgbClr val="002B5C"/>
                </a:solidFill>
                <a:latin typeface="Georgia"/>
                <a:ea typeface="Georgia"/>
                <a:cs typeface="Georgia"/>
                <a:sym typeface="Georgia"/>
              </a:rPr>
              <a:t> errors were classified as the following:</a:t>
            </a:r>
            <a:endParaRPr sz="1800">
              <a:solidFill>
                <a:srgbClr val="002B5C"/>
              </a:solidFill>
              <a:latin typeface="Georgia"/>
              <a:ea typeface="Georgia"/>
              <a:cs typeface="Georgia"/>
              <a:sym typeface="Georgia"/>
            </a:endParaRPr>
          </a:p>
          <a:p>
            <a:pPr indent="-342900" lvl="0" marL="457200" rtl="0" algn="l">
              <a:spcBef>
                <a:spcPts val="1000"/>
              </a:spcBef>
              <a:spcAft>
                <a:spcPts val="0"/>
              </a:spcAft>
              <a:buClr>
                <a:srgbClr val="002B5C"/>
              </a:buClr>
              <a:buSzPts val="1800"/>
              <a:buFont typeface="Georgia"/>
              <a:buChar char="●"/>
            </a:pPr>
            <a:r>
              <a:rPr lang="en" sz="1800">
                <a:solidFill>
                  <a:srgbClr val="002B5C"/>
                </a:solidFill>
                <a:latin typeface="Georgia"/>
                <a:ea typeface="Georgia"/>
                <a:cs typeface="Georgia"/>
                <a:sym typeface="Georgia"/>
              </a:rPr>
              <a:t>Careless Error </a:t>
            </a:r>
            <a:endParaRPr sz="1800">
              <a:solidFill>
                <a:srgbClr val="002B5C"/>
              </a:solidFill>
              <a:latin typeface="Georgia"/>
              <a:ea typeface="Georgia"/>
              <a:cs typeface="Georgia"/>
              <a:sym typeface="Georgia"/>
            </a:endParaRPr>
          </a:p>
          <a:p>
            <a:pPr indent="-342900" lvl="0" marL="457200" rtl="0" algn="l">
              <a:spcBef>
                <a:spcPts val="1000"/>
              </a:spcBef>
              <a:spcAft>
                <a:spcPts val="0"/>
              </a:spcAft>
              <a:buClr>
                <a:srgbClr val="002B5C"/>
              </a:buClr>
              <a:buSzPts val="1800"/>
              <a:buFont typeface="Georgia"/>
              <a:buChar char="●"/>
            </a:pPr>
            <a:r>
              <a:rPr lang="en" sz="1800">
                <a:solidFill>
                  <a:srgbClr val="002B5C"/>
                </a:solidFill>
                <a:latin typeface="Georgia"/>
                <a:ea typeface="Georgia"/>
                <a:cs typeface="Georgia"/>
                <a:sym typeface="Georgia"/>
              </a:rPr>
              <a:t>Computational Error</a:t>
            </a:r>
            <a:endParaRPr sz="1800">
              <a:solidFill>
                <a:srgbClr val="002B5C"/>
              </a:solidFill>
              <a:latin typeface="Georgia"/>
              <a:ea typeface="Georgia"/>
              <a:cs typeface="Georgia"/>
              <a:sym typeface="Georgia"/>
            </a:endParaRPr>
          </a:p>
          <a:p>
            <a:pPr indent="-342900" lvl="0" marL="457200" rtl="0" algn="l">
              <a:spcBef>
                <a:spcPts val="1000"/>
              </a:spcBef>
              <a:spcAft>
                <a:spcPts val="0"/>
              </a:spcAft>
              <a:buClr>
                <a:srgbClr val="002B5C"/>
              </a:buClr>
              <a:buSzPts val="1800"/>
              <a:buFont typeface="Georgia"/>
              <a:buChar char="●"/>
            </a:pPr>
            <a:r>
              <a:rPr lang="en" sz="1800">
                <a:solidFill>
                  <a:srgbClr val="002B5C"/>
                </a:solidFill>
                <a:latin typeface="Georgia"/>
                <a:ea typeface="Georgia"/>
                <a:cs typeface="Georgia"/>
                <a:sym typeface="Georgia"/>
              </a:rPr>
              <a:t>Did Not Solve</a:t>
            </a:r>
            <a:endParaRPr sz="1800">
              <a:solidFill>
                <a:srgbClr val="002B5C"/>
              </a:solidFill>
              <a:latin typeface="Georgia"/>
              <a:ea typeface="Georgia"/>
              <a:cs typeface="Georgia"/>
              <a:sym typeface="Georgia"/>
            </a:endParaRPr>
          </a:p>
          <a:p>
            <a:pPr indent="-342900" lvl="0" marL="457200" rtl="0" algn="l">
              <a:spcBef>
                <a:spcPts val="1000"/>
              </a:spcBef>
              <a:spcAft>
                <a:spcPts val="0"/>
              </a:spcAft>
              <a:buClr>
                <a:srgbClr val="002B5C"/>
              </a:buClr>
              <a:buSzPts val="1800"/>
              <a:buFont typeface="Georgia"/>
              <a:buChar char="●"/>
            </a:pPr>
            <a:r>
              <a:rPr lang="en" sz="1800">
                <a:solidFill>
                  <a:srgbClr val="002B5C"/>
                </a:solidFill>
                <a:latin typeface="Georgia"/>
                <a:ea typeface="Georgia"/>
                <a:cs typeface="Georgia"/>
                <a:sym typeface="Georgia"/>
              </a:rPr>
              <a:t>Explanatory Error</a:t>
            </a:r>
            <a:endParaRPr sz="1800">
              <a:solidFill>
                <a:srgbClr val="002B5C"/>
              </a:solidFill>
              <a:latin typeface="Georgia"/>
              <a:ea typeface="Georgia"/>
              <a:cs typeface="Georgia"/>
              <a:sym typeface="Georgia"/>
            </a:endParaRPr>
          </a:p>
          <a:p>
            <a:pPr indent="-342900" lvl="0" marL="457200" rtl="0" algn="l">
              <a:spcBef>
                <a:spcPts val="1000"/>
              </a:spcBef>
              <a:spcAft>
                <a:spcPts val="0"/>
              </a:spcAft>
              <a:buClr>
                <a:srgbClr val="002B5C"/>
              </a:buClr>
              <a:buSzPts val="1800"/>
              <a:buFont typeface="Georgia"/>
              <a:buChar char="●"/>
            </a:pPr>
            <a:r>
              <a:rPr lang="en" sz="1800">
                <a:solidFill>
                  <a:srgbClr val="002B5C"/>
                </a:solidFill>
                <a:latin typeface="Georgia"/>
                <a:ea typeface="Georgia"/>
                <a:cs typeface="Georgia"/>
                <a:sym typeface="Georgia"/>
              </a:rPr>
              <a:t>Inadequate Graph </a:t>
            </a:r>
            <a:endParaRPr sz="1800">
              <a:solidFill>
                <a:srgbClr val="002B5C"/>
              </a:solidFill>
              <a:latin typeface="Georgia"/>
              <a:ea typeface="Georgia"/>
              <a:cs typeface="Georgia"/>
              <a:sym typeface="Georgia"/>
            </a:endParaRPr>
          </a:p>
          <a:p>
            <a:pPr indent="-342900" lvl="0" marL="457200" rtl="0" algn="l">
              <a:spcBef>
                <a:spcPts val="1000"/>
              </a:spcBef>
              <a:spcAft>
                <a:spcPts val="0"/>
              </a:spcAft>
              <a:buClr>
                <a:srgbClr val="002B5C"/>
              </a:buClr>
              <a:buSzPts val="1800"/>
              <a:buFont typeface="Georgia"/>
              <a:buChar char="●"/>
            </a:pPr>
            <a:r>
              <a:rPr lang="en" sz="1800">
                <a:solidFill>
                  <a:srgbClr val="002B5C"/>
                </a:solidFill>
                <a:latin typeface="Georgia"/>
                <a:ea typeface="Georgia"/>
                <a:cs typeface="Georgia"/>
                <a:sym typeface="Georgia"/>
              </a:rPr>
              <a:t>Indeterminable</a:t>
            </a:r>
            <a:endParaRPr sz="1800">
              <a:solidFill>
                <a:srgbClr val="002B5C"/>
              </a:solidFill>
              <a:latin typeface="Georgia"/>
              <a:ea typeface="Georgia"/>
              <a:cs typeface="Georgia"/>
              <a:sym typeface="Georgia"/>
            </a:endParaRPr>
          </a:p>
          <a:p>
            <a:pPr indent="-342900" lvl="0" marL="457200" rtl="0" algn="l">
              <a:spcBef>
                <a:spcPts val="1000"/>
              </a:spcBef>
              <a:spcAft>
                <a:spcPts val="0"/>
              </a:spcAft>
              <a:buClr>
                <a:srgbClr val="002B5C"/>
              </a:buClr>
              <a:buSzPts val="1800"/>
              <a:buFont typeface="Georgia"/>
              <a:buChar char="●"/>
            </a:pPr>
            <a:r>
              <a:rPr lang="en" sz="1800">
                <a:solidFill>
                  <a:srgbClr val="002B5C"/>
                </a:solidFill>
                <a:latin typeface="Georgia"/>
                <a:ea typeface="Georgia"/>
                <a:cs typeface="Georgia"/>
                <a:sym typeface="Georgia"/>
              </a:rPr>
              <a:t>Procedural Error</a:t>
            </a:r>
            <a:endParaRPr sz="1800">
              <a:solidFill>
                <a:srgbClr val="002B5C"/>
              </a:solidFill>
              <a:latin typeface="Georgia"/>
              <a:ea typeface="Georgia"/>
              <a:cs typeface="Georgia"/>
              <a:sym typeface="Georgia"/>
            </a:endParaRPr>
          </a:p>
          <a:p>
            <a:pPr indent="0" lvl="0" marL="457200" rtl="0" algn="l">
              <a:spcBef>
                <a:spcPts val="1000"/>
              </a:spcBef>
              <a:spcAft>
                <a:spcPts val="0"/>
              </a:spcAft>
              <a:buNone/>
            </a:pPr>
            <a:r>
              <a:t/>
            </a:r>
            <a:endParaRPr sz="1800">
              <a:solidFill>
                <a:srgbClr val="002B5C"/>
              </a:solidFill>
              <a:latin typeface="Georgia"/>
              <a:ea typeface="Georgia"/>
              <a:cs typeface="Georgia"/>
              <a:sym typeface="Georgia"/>
            </a:endParaRPr>
          </a:p>
          <a:p>
            <a:pPr indent="0" lvl="0" marL="0" rtl="0" algn="l">
              <a:spcBef>
                <a:spcPts val="1000"/>
              </a:spcBef>
              <a:spcAft>
                <a:spcPts val="0"/>
              </a:spcAft>
              <a:buNone/>
            </a:pPr>
            <a:r>
              <a:t/>
            </a:r>
            <a:endParaRPr sz="1800">
              <a:solidFill>
                <a:srgbClr val="002B5C"/>
              </a:solidFill>
              <a:latin typeface="Georgia"/>
              <a:ea typeface="Georgia"/>
              <a:cs typeface="Georgia"/>
              <a:sym typeface="Georgia"/>
            </a:endParaRPr>
          </a:p>
          <a:p>
            <a:pPr indent="0" lvl="0" marL="0" rtl="0" algn="l">
              <a:spcBef>
                <a:spcPts val="1000"/>
              </a:spcBef>
              <a:spcAft>
                <a:spcPts val="0"/>
              </a:spcAft>
              <a:buNone/>
            </a:pPr>
            <a:r>
              <a:t/>
            </a:r>
            <a:endParaRPr sz="1800">
              <a:solidFill>
                <a:srgbClr val="002B5C"/>
              </a:solidFill>
              <a:latin typeface="Georgia"/>
              <a:ea typeface="Georgia"/>
              <a:cs typeface="Georgia"/>
              <a:sym typeface="Georgia"/>
            </a:endParaRPr>
          </a:p>
          <a:p>
            <a:pPr indent="0" lvl="0" marL="0" rtl="0" algn="l">
              <a:spcBef>
                <a:spcPts val="1000"/>
              </a:spcBef>
              <a:spcAft>
                <a:spcPts val="1000"/>
              </a:spcAft>
              <a:buNone/>
            </a:pPr>
            <a:r>
              <a:t/>
            </a:r>
            <a:endParaRPr sz="1800">
              <a:solidFill>
                <a:srgbClr val="002B5C"/>
              </a:solidFill>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2c67b3bad3a_0_16"/>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Question Error Example</a:t>
            </a:r>
            <a:endParaRPr/>
          </a:p>
        </p:txBody>
      </p:sp>
      <p:sp>
        <p:nvSpPr>
          <p:cNvPr id="145" name="Google Shape;145;g2c67b3bad3a_0_16"/>
          <p:cNvSpPr txBox="1"/>
          <p:nvPr>
            <p:ph idx="1" type="body"/>
          </p:nvPr>
        </p:nvSpPr>
        <p:spPr>
          <a:xfrm>
            <a:off x="311700" y="1152475"/>
            <a:ext cx="8520600" cy="3416400"/>
          </a:xfrm>
          <a:prstGeom prst="rect">
            <a:avLst/>
          </a:prstGeom>
        </p:spPr>
        <p:txBody>
          <a:bodyPr anchorCtr="0" anchor="t" bIns="45700" lIns="91425" spcFirstLastPara="1" rIns="91425" wrap="square" tIns="45700">
            <a:noAutofit/>
          </a:bodyPr>
          <a:lstStyle/>
          <a:p>
            <a:pPr indent="0" lvl="0" marL="0" rtl="0" algn="l">
              <a:spcBef>
                <a:spcPts val="560"/>
              </a:spcBef>
              <a:spcAft>
                <a:spcPts val="0"/>
              </a:spcAft>
              <a:buNone/>
            </a:pPr>
            <a:r>
              <a:rPr lang="en" sz="2000">
                <a:solidFill>
                  <a:srgbClr val="002B5C"/>
                </a:solidFill>
                <a:latin typeface="Georgia"/>
                <a:ea typeface="Georgia"/>
                <a:cs typeface="Georgia"/>
                <a:sym typeface="Georgia"/>
              </a:rPr>
              <a:t>Attribute 4.B.6: </a:t>
            </a:r>
            <a:r>
              <a:rPr lang="en" sz="1800">
                <a:solidFill>
                  <a:srgbClr val="002B5C"/>
                </a:solidFill>
                <a:latin typeface="Georgia"/>
                <a:ea typeface="Georgia"/>
                <a:cs typeface="Georgia"/>
                <a:sym typeface="Georgia"/>
              </a:rPr>
              <a:t>Concept of Type II Errors</a:t>
            </a:r>
            <a:endParaRPr sz="1800">
              <a:solidFill>
                <a:srgbClr val="002B5C"/>
              </a:solidFill>
              <a:latin typeface="Georgia"/>
              <a:ea typeface="Georgia"/>
              <a:cs typeface="Georgia"/>
              <a:sym typeface="Georgia"/>
            </a:endParaRPr>
          </a:p>
          <a:p>
            <a:pPr indent="0" lvl="0" marL="0" rtl="0" algn="l">
              <a:spcBef>
                <a:spcPts val="1000"/>
              </a:spcBef>
              <a:spcAft>
                <a:spcPts val="0"/>
              </a:spcAft>
              <a:buNone/>
            </a:pPr>
            <a:r>
              <a:rPr lang="en" sz="2000">
                <a:solidFill>
                  <a:srgbClr val="002B5C"/>
                </a:solidFill>
                <a:latin typeface="Georgia"/>
                <a:ea typeface="Georgia"/>
                <a:cs typeface="Georgia"/>
                <a:sym typeface="Georgia"/>
              </a:rPr>
              <a:t>Prompt: </a:t>
            </a:r>
            <a:r>
              <a:rPr lang="en" sz="1600">
                <a:solidFill>
                  <a:srgbClr val="002B5C"/>
                </a:solidFill>
                <a:latin typeface="Georgia"/>
                <a:ea typeface="Georgia"/>
                <a:cs typeface="Georgia"/>
                <a:sym typeface="Georgia"/>
              </a:rPr>
              <a:t>Generate a question to test students ability to understand the concept of Type II errors in statistics and explain the solution</a:t>
            </a:r>
            <a:endParaRPr sz="2000">
              <a:solidFill>
                <a:srgbClr val="002B5C"/>
              </a:solidFill>
              <a:latin typeface="Georgia"/>
              <a:ea typeface="Georgia"/>
              <a:cs typeface="Georgia"/>
              <a:sym typeface="Georgia"/>
            </a:endParaRPr>
          </a:p>
          <a:p>
            <a:pPr indent="0" lvl="0" marL="0" rtl="0" algn="l">
              <a:spcBef>
                <a:spcPts val="1000"/>
              </a:spcBef>
              <a:spcAft>
                <a:spcPts val="0"/>
              </a:spcAft>
              <a:buNone/>
            </a:pPr>
            <a:r>
              <a:rPr lang="en" sz="2000">
                <a:solidFill>
                  <a:srgbClr val="002B5C"/>
                </a:solidFill>
                <a:latin typeface="Georgia"/>
                <a:ea typeface="Georgia"/>
                <a:cs typeface="Georgia"/>
                <a:sym typeface="Georgia"/>
              </a:rPr>
              <a:t>Question Output: </a:t>
            </a:r>
            <a:r>
              <a:rPr lang="en" sz="1600">
                <a:solidFill>
                  <a:srgbClr val="002B5C"/>
                </a:solidFill>
                <a:latin typeface="Georgia"/>
                <a:ea typeface="Georgia"/>
                <a:cs typeface="Georgia"/>
                <a:sym typeface="Georgia"/>
              </a:rPr>
              <a:t>In a medical test designed to detect a rare disease, a </a:t>
            </a:r>
            <a:r>
              <a:rPr lang="en" sz="1600">
                <a:solidFill>
                  <a:srgbClr val="002B5C"/>
                </a:solidFill>
                <a:highlight>
                  <a:srgbClr val="FFF2CC"/>
                </a:highlight>
                <a:latin typeface="Georgia"/>
                <a:ea typeface="Georgia"/>
                <a:cs typeface="Georgia"/>
                <a:sym typeface="Georgia"/>
              </a:rPr>
              <a:t>Type II error occurs when the test wrongly indicates that a healthy person actually has the disease.</a:t>
            </a:r>
            <a:r>
              <a:rPr lang="en" sz="1600">
                <a:solidFill>
                  <a:srgbClr val="002B5C"/>
                </a:solidFill>
                <a:latin typeface="Georgia"/>
                <a:ea typeface="Georgia"/>
                <a:cs typeface="Georgia"/>
                <a:sym typeface="Georgia"/>
              </a:rPr>
              <a:t> Explain the consequences of a Type II error in this context and propose a situation where minimizing Type II errors is crucial. Additionally, discuss potential strategies to reduce the likelihood of Type II errors in such a scenario.</a:t>
            </a:r>
            <a:endParaRPr sz="1600">
              <a:solidFill>
                <a:srgbClr val="002B5C"/>
              </a:solidFill>
              <a:latin typeface="Georgia"/>
              <a:ea typeface="Georgia"/>
              <a:cs typeface="Georgia"/>
              <a:sym typeface="Georgia"/>
            </a:endParaRPr>
          </a:p>
          <a:p>
            <a:pPr indent="0" lvl="0" marL="0" rtl="0" algn="l">
              <a:lnSpc>
                <a:spcPct val="100000"/>
              </a:lnSpc>
              <a:spcBef>
                <a:spcPts val="1000"/>
              </a:spcBef>
              <a:spcAft>
                <a:spcPts val="1000"/>
              </a:spcAft>
              <a:buNone/>
            </a:pPr>
            <a:r>
              <a:rPr lang="en" sz="2000">
                <a:solidFill>
                  <a:srgbClr val="002B5C"/>
                </a:solidFill>
                <a:latin typeface="Georgia"/>
                <a:ea typeface="Georgia"/>
                <a:cs typeface="Georgia"/>
                <a:sym typeface="Georgia"/>
              </a:rPr>
              <a:t>Error: Contradiction </a:t>
            </a:r>
            <a:endParaRPr sz="2000">
              <a:solidFill>
                <a:srgbClr val="002B5C"/>
              </a:solidFill>
              <a:latin typeface="Georgia"/>
              <a:ea typeface="Georgia"/>
              <a:cs typeface="Georgia"/>
              <a:sym typeface="Georgia"/>
            </a:endParaRPr>
          </a:p>
        </p:txBody>
      </p:sp>
      <p:sp>
        <p:nvSpPr>
          <p:cNvPr id="146" name="Google Shape;146;g2c67b3bad3a_0_16"/>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2c67b3bad3a_0_21"/>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Solution Error Example</a:t>
            </a:r>
            <a:endParaRPr/>
          </a:p>
        </p:txBody>
      </p:sp>
      <p:sp>
        <p:nvSpPr>
          <p:cNvPr id="152" name="Google Shape;152;g2c67b3bad3a_0_21"/>
          <p:cNvSpPr txBox="1"/>
          <p:nvPr>
            <p:ph idx="1" type="body"/>
          </p:nvPr>
        </p:nvSpPr>
        <p:spPr>
          <a:xfrm>
            <a:off x="311700" y="1152475"/>
            <a:ext cx="8520600" cy="3416400"/>
          </a:xfrm>
          <a:prstGeom prst="rect">
            <a:avLst/>
          </a:prstGeom>
        </p:spPr>
        <p:txBody>
          <a:bodyPr anchorCtr="0" anchor="t" bIns="45700" lIns="91425" spcFirstLastPara="1" rIns="91425" wrap="square" tIns="45700">
            <a:noAutofit/>
          </a:bodyPr>
          <a:lstStyle/>
          <a:p>
            <a:pPr indent="0" lvl="0" marL="0" rtl="0" algn="l">
              <a:spcBef>
                <a:spcPts val="560"/>
              </a:spcBef>
              <a:spcAft>
                <a:spcPts val="0"/>
              </a:spcAft>
              <a:buNone/>
            </a:pPr>
            <a:r>
              <a:rPr lang="en" sz="2000">
                <a:solidFill>
                  <a:srgbClr val="002B5C"/>
                </a:solidFill>
                <a:latin typeface="Georgia"/>
                <a:ea typeface="Georgia"/>
                <a:cs typeface="Georgia"/>
                <a:sym typeface="Georgia"/>
              </a:rPr>
              <a:t>Attribute 1.B.18: </a:t>
            </a:r>
            <a:r>
              <a:rPr lang="en" sz="1800">
                <a:solidFill>
                  <a:srgbClr val="002B5C"/>
                </a:solidFill>
                <a:latin typeface="Georgia"/>
                <a:ea typeface="Georgia"/>
                <a:cs typeface="Georgia"/>
                <a:sym typeface="Georgia"/>
              </a:rPr>
              <a:t>Calculating Outliers using fences</a:t>
            </a:r>
            <a:endParaRPr sz="1800">
              <a:latin typeface="Georgia"/>
              <a:ea typeface="Georgia"/>
              <a:cs typeface="Georgia"/>
              <a:sym typeface="Georgia"/>
            </a:endParaRPr>
          </a:p>
          <a:p>
            <a:pPr indent="0" lvl="0" marL="0" rtl="0" algn="l">
              <a:spcBef>
                <a:spcPts val="1000"/>
              </a:spcBef>
              <a:spcAft>
                <a:spcPts val="0"/>
              </a:spcAft>
              <a:buNone/>
            </a:pPr>
            <a:r>
              <a:rPr lang="en" sz="2000">
                <a:solidFill>
                  <a:srgbClr val="002B5C"/>
                </a:solidFill>
                <a:latin typeface="Georgia"/>
                <a:ea typeface="Georgia"/>
                <a:cs typeface="Georgia"/>
                <a:sym typeface="Georgia"/>
              </a:rPr>
              <a:t>Question Output: </a:t>
            </a:r>
            <a:r>
              <a:rPr lang="en" sz="1500">
                <a:solidFill>
                  <a:srgbClr val="002B5C"/>
                </a:solidFill>
                <a:latin typeface="Georgia"/>
                <a:ea typeface="Georgia"/>
                <a:cs typeface="Georgia"/>
                <a:sym typeface="Georgia"/>
              </a:rPr>
              <a:t>Consider the following set of exam scores obtained from a group of students: 78, 85, 90, 67, 88, 92, 81, 75 Calculate any outliers in the dataset using the 1.5*IQR rule</a:t>
            </a:r>
            <a:endParaRPr sz="1500">
              <a:latin typeface="Georgia"/>
              <a:ea typeface="Georgia"/>
              <a:cs typeface="Georgia"/>
              <a:sym typeface="Georgia"/>
            </a:endParaRPr>
          </a:p>
          <a:p>
            <a:pPr indent="0" lvl="0" marL="0" rtl="0" algn="l">
              <a:spcBef>
                <a:spcPts val="1000"/>
              </a:spcBef>
              <a:spcAft>
                <a:spcPts val="0"/>
              </a:spcAft>
              <a:buClr>
                <a:schemeClr val="dk1"/>
              </a:buClr>
              <a:buSzPts val="1100"/>
              <a:buFont typeface="Arial"/>
              <a:buNone/>
            </a:pPr>
            <a:r>
              <a:rPr lang="en" sz="2000">
                <a:latin typeface="Georgia"/>
                <a:ea typeface="Georgia"/>
                <a:cs typeface="Georgia"/>
                <a:sym typeface="Georgia"/>
              </a:rPr>
              <a:t>Solution Output:</a:t>
            </a:r>
            <a:endParaRPr sz="1200">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 sz="1500">
                <a:latin typeface="Georgia"/>
                <a:ea typeface="Georgia"/>
                <a:cs typeface="Georgia"/>
                <a:sym typeface="Georgia"/>
              </a:rPr>
              <a:t>1. Calculate the interquartile range (IQR):</a:t>
            </a:r>
            <a:endParaRPr sz="1500">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 sz="1500">
                <a:latin typeface="Georgia"/>
                <a:ea typeface="Georgia"/>
                <a:cs typeface="Georgia"/>
                <a:sym typeface="Georgia"/>
              </a:rPr>
              <a:t>   - First, arrange the scores in ascending order: 67, 75, 78, 81, 85, 88, 90, 92</a:t>
            </a:r>
            <a:endParaRPr sz="1500">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 sz="1500">
                <a:latin typeface="Georgia"/>
                <a:ea typeface="Georgia"/>
                <a:cs typeface="Georgia"/>
                <a:sym typeface="Georgia"/>
              </a:rPr>
              <a:t>   - </a:t>
            </a:r>
            <a:r>
              <a:rPr lang="en" sz="1500">
                <a:highlight>
                  <a:srgbClr val="FFF2CC"/>
                </a:highlight>
                <a:latin typeface="Georgia"/>
                <a:ea typeface="Georgia"/>
                <a:cs typeface="Georgia"/>
                <a:sym typeface="Georgia"/>
              </a:rPr>
              <a:t>( Q1 = 75 ) (the 25th percentile) ( Q3 = 88 ) (the 75th percentile)</a:t>
            </a:r>
            <a:endParaRPr sz="1500">
              <a:highlight>
                <a:srgbClr val="FFF2CC"/>
              </a:highlight>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 sz="1500">
                <a:latin typeface="Georgia"/>
                <a:ea typeface="Georgia"/>
                <a:cs typeface="Georgia"/>
                <a:sym typeface="Georgia"/>
              </a:rPr>
              <a:t>   - ( IQR = Q3 - Q1 = 88 - 75 = 13 )</a:t>
            </a:r>
            <a:endParaRPr sz="1500">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1500">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 sz="1500">
                <a:latin typeface="Georgia"/>
                <a:ea typeface="Georgia"/>
                <a:cs typeface="Georgia"/>
                <a:sym typeface="Georgia"/>
              </a:rPr>
              <a:t>3. Identify any scores outside the fences as outliers:</a:t>
            </a:r>
            <a:endParaRPr sz="1500">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 sz="1500">
                <a:latin typeface="Georgia"/>
                <a:ea typeface="Georgia"/>
                <a:cs typeface="Georgia"/>
                <a:sym typeface="Georgia"/>
              </a:rPr>
              <a:t>   - There are no scores below the lower fence (55.5). </a:t>
            </a:r>
            <a:r>
              <a:rPr lang="en" sz="1500">
                <a:highlight>
                  <a:srgbClr val="FFF2CC"/>
                </a:highlight>
                <a:latin typeface="Georgia"/>
                <a:ea typeface="Georgia"/>
                <a:cs typeface="Georgia"/>
                <a:sym typeface="Georgia"/>
              </a:rPr>
              <a:t>Score 92 is above the upper fence (107.5).</a:t>
            </a:r>
            <a:endParaRPr sz="1500">
              <a:highlight>
                <a:srgbClr val="FFF2CC"/>
              </a:highlight>
              <a:latin typeface="Georgia"/>
              <a:ea typeface="Georgia"/>
              <a:cs typeface="Georgia"/>
              <a:sym typeface="Georgia"/>
            </a:endParaRPr>
          </a:p>
          <a:p>
            <a:pPr indent="0" lvl="0" marL="0" rtl="0" algn="l">
              <a:spcBef>
                <a:spcPts val="1000"/>
              </a:spcBef>
              <a:spcAft>
                <a:spcPts val="0"/>
              </a:spcAft>
              <a:buClr>
                <a:schemeClr val="dk1"/>
              </a:buClr>
              <a:buSzPts val="1100"/>
              <a:buFont typeface="Arial"/>
              <a:buNone/>
            </a:pPr>
            <a:r>
              <a:rPr lang="en" sz="2000">
                <a:latin typeface="Georgia"/>
                <a:ea typeface="Georgia"/>
                <a:cs typeface="Georgia"/>
                <a:sym typeface="Georgia"/>
              </a:rPr>
              <a:t>Error: Computational and Careless</a:t>
            </a:r>
            <a:endParaRPr sz="2000">
              <a:latin typeface="Georgia"/>
              <a:ea typeface="Georgia"/>
              <a:cs typeface="Georgia"/>
              <a:sym typeface="Georgia"/>
            </a:endParaRPr>
          </a:p>
          <a:p>
            <a:pPr indent="0" lvl="0" marL="0" rtl="0" algn="l">
              <a:lnSpc>
                <a:spcPct val="100000"/>
              </a:lnSpc>
              <a:spcBef>
                <a:spcPts val="1000"/>
              </a:spcBef>
              <a:spcAft>
                <a:spcPts val="0"/>
              </a:spcAft>
              <a:buClr>
                <a:schemeClr val="dk1"/>
              </a:buClr>
              <a:buSzPts val="1100"/>
              <a:buFont typeface="Arial"/>
              <a:buNone/>
            </a:pPr>
            <a:r>
              <a:t/>
            </a:r>
            <a:endParaRPr sz="1200">
              <a:latin typeface="Georgia"/>
              <a:ea typeface="Georgia"/>
              <a:cs typeface="Georgia"/>
              <a:sym typeface="Georgia"/>
            </a:endParaRPr>
          </a:p>
        </p:txBody>
      </p:sp>
      <p:sp>
        <p:nvSpPr>
          <p:cNvPr id="153" name="Google Shape;153;g2c67b3bad3a_0_21"/>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c4694b496f_0_4"/>
          <p:cNvSpPr txBox="1"/>
          <p:nvPr>
            <p:ph type="title"/>
          </p:nvPr>
        </p:nvSpPr>
        <p:spPr>
          <a:xfrm>
            <a:off x="311700" y="445025"/>
            <a:ext cx="8520600" cy="572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600"/>
              <a:buNone/>
            </a:pPr>
            <a:r>
              <a:rPr lang="en"/>
              <a:t>Results</a:t>
            </a:r>
            <a:endParaRPr/>
          </a:p>
        </p:txBody>
      </p:sp>
      <p:sp>
        <p:nvSpPr>
          <p:cNvPr id="159" name="Google Shape;159;g2c4694b496f_0_4"/>
          <p:cNvSpPr txBox="1"/>
          <p:nvPr/>
        </p:nvSpPr>
        <p:spPr>
          <a:xfrm>
            <a:off x="1040225" y="4157225"/>
            <a:ext cx="2947200" cy="46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002B5C"/>
                </a:solidFill>
                <a:latin typeface="Georgia"/>
                <a:ea typeface="Georgia"/>
                <a:cs typeface="Georgia"/>
                <a:sym typeface="Georgia"/>
              </a:rPr>
              <a:t>Figure 1: Incorrect Questions by Section</a:t>
            </a:r>
            <a:endParaRPr sz="1100">
              <a:solidFill>
                <a:srgbClr val="002B5C"/>
              </a:solidFill>
              <a:latin typeface="Georgia"/>
              <a:ea typeface="Georgia"/>
              <a:cs typeface="Georgia"/>
              <a:sym typeface="Georgia"/>
            </a:endParaRPr>
          </a:p>
        </p:txBody>
      </p:sp>
      <p:sp>
        <p:nvSpPr>
          <p:cNvPr id="160" name="Google Shape;160;g2c4694b496f_0_4"/>
          <p:cNvSpPr txBox="1"/>
          <p:nvPr/>
        </p:nvSpPr>
        <p:spPr>
          <a:xfrm>
            <a:off x="649175" y="4554850"/>
            <a:ext cx="37293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002B5C"/>
                </a:solidFill>
                <a:latin typeface="Georgia"/>
                <a:ea typeface="Georgia"/>
                <a:cs typeface="Georgia"/>
                <a:sym typeface="Georgia"/>
              </a:rPr>
              <a:t>36</a:t>
            </a:r>
            <a:r>
              <a:rPr lang="en" sz="1300">
                <a:solidFill>
                  <a:srgbClr val="002B5C"/>
                </a:solidFill>
                <a:latin typeface="Georgia"/>
                <a:ea typeface="Georgia"/>
                <a:cs typeface="Georgia"/>
                <a:sym typeface="Georgia"/>
              </a:rPr>
              <a:t> </a:t>
            </a:r>
            <a:r>
              <a:rPr b="1" lang="en" sz="1300">
                <a:solidFill>
                  <a:srgbClr val="002B5C"/>
                </a:solidFill>
                <a:latin typeface="Georgia"/>
                <a:ea typeface="Georgia"/>
                <a:cs typeface="Georgia"/>
                <a:sym typeface="Georgia"/>
              </a:rPr>
              <a:t>total</a:t>
            </a:r>
            <a:r>
              <a:rPr lang="en" sz="1300">
                <a:solidFill>
                  <a:srgbClr val="002B5C"/>
                </a:solidFill>
                <a:latin typeface="Georgia"/>
                <a:ea typeface="Georgia"/>
                <a:cs typeface="Georgia"/>
                <a:sym typeface="Georgia"/>
              </a:rPr>
              <a:t> questions contained errors.</a:t>
            </a:r>
            <a:endParaRPr sz="1300">
              <a:solidFill>
                <a:srgbClr val="002B5C"/>
              </a:solidFill>
              <a:latin typeface="Georgia"/>
              <a:ea typeface="Georgia"/>
              <a:cs typeface="Georgia"/>
              <a:sym typeface="Georgia"/>
            </a:endParaRPr>
          </a:p>
          <a:p>
            <a:pPr indent="0" lvl="0" marL="0" rtl="0" algn="l">
              <a:spcBef>
                <a:spcPts val="0"/>
              </a:spcBef>
              <a:spcAft>
                <a:spcPts val="0"/>
              </a:spcAft>
              <a:buNone/>
            </a:pPr>
            <a:r>
              <a:t/>
            </a:r>
            <a:endParaRPr sz="1600">
              <a:solidFill>
                <a:srgbClr val="002B5C"/>
              </a:solidFill>
              <a:latin typeface="Georgia"/>
              <a:ea typeface="Georgia"/>
              <a:cs typeface="Georgia"/>
              <a:sym typeface="Georgia"/>
            </a:endParaRPr>
          </a:p>
          <a:p>
            <a:pPr indent="0" lvl="0" marL="0" rtl="0" algn="l">
              <a:spcBef>
                <a:spcPts val="0"/>
              </a:spcBef>
              <a:spcAft>
                <a:spcPts val="0"/>
              </a:spcAft>
              <a:buNone/>
            </a:pPr>
            <a:r>
              <a:t/>
            </a:r>
            <a:endParaRPr sz="1600">
              <a:solidFill>
                <a:srgbClr val="002B5C"/>
              </a:solidFill>
              <a:latin typeface="Georgia"/>
              <a:ea typeface="Georgia"/>
              <a:cs typeface="Georgia"/>
              <a:sym typeface="Georgia"/>
            </a:endParaRPr>
          </a:p>
          <a:p>
            <a:pPr indent="0" lvl="0" marL="0" rtl="0" algn="l">
              <a:spcBef>
                <a:spcPts val="0"/>
              </a:spcBef>
              <a:spcAft>
                <a:spcPts val="0"/>
              </a:spcAft>
              <a:buNone/>
            </a:pPr>
            <a:r>
              <a:t/>
            </a:r>
            <a:endParaRPr sz="1600">
              <a:solidFill>
                <a:srgbClr val="002B5C"/>
              </a:solidFill>
              <a:latin typeface="Georgia"/>
              <a:ea typeface="Georgia"/>
              <a:cs typeface="Georgia"/>
              <a:sym typeface="Georgia"/>
            </a:endParaRPr>
          </a:p>
          <a:p>
            <a:pPr indent="0" lvl="0" marL="0" rtl="0" algn="l">
              <a:spcBef>
                <a:spcPts val="0"/>
              </a:spcBef>
              <a:spcAft>
                <a:spcPts val="0"/>
              </a:spcAft>
              <a:buNone/>
            </a:pPr>
            <a:r>
              <a:t/>
            </a:r>
            <a:endParaRPr sz="1600">
              <a:solidFill>
                <a:srgbClr val="002B5C"/>
              </a:solidFill>
              <a:latin typeface="Georgia"/>
              <a:ea typeface="Georgia"/>
              <a:cs typeface="Georgia"/>
              <a:sym typeface="Georgia"/>
            </a:endParaRPr>
          </a:p>
          <a:p>
            <a:pPr indent="0" lvl="0" marL="0" rtl="0" algn="l">
              <a:spcBef>
                <a:spcPts val="0"/>
              </a:spcBef>
              <a:spcAft>
                <a:spcPts val="0"/>
              </a:spcAft>
              <a:buNone/>
            </a:pPr>
            <a:r>
              <a:t/>
            </a:r>
            <a:endParaRPr sz="1600">
              <a:solidFill>
                <a:srgbClr val="002B5C"/>
              </a:solidFill>
              <a:latin typeface="Georgia"/>
              <a:ea typeface="Georgia"/>
              <a:cs typeface="Georgia"/>
              <a:sym typeface="Georgia"/>
            </a:endParaRPr>
          </a:p>
        </p:txBody>
      </p:sp>
      <p:sp>
        <p:nvSpPr>
          <p:cNvPr id="161" name="Google Shape;161;g2c4694b496f_0_4"/>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pic>
        <p:nvPicPr>
          <p:cNvPr id="162" name="Google Shape;162;g2c4694b496f_0_4"/>
          <p:cNvPicPr preferRelativeResize="0"/>
          <p:nvPr/>
        </p:nvPicPr>
        <p:blipFill>
          <a:blip r:embed="rId3">
            <a:alphaModFix/>
          </a:blip>
          <a:stretch>
            <a:fillRect/>
          </a:stretch>
        </p:blipFill>
        <p:spPr>
          <a:xfrm>
            <a:off x="311699" y="1478725"/>
            <a:ext cx="4007442" cy="2678512"/>
          </a:xfrm>
          <a:prstGeom prst="rect">
            <a:avLst/>
          </a:prstGeom>
          <a:noFill/>
          <a:ln cap="flat" cmpd="sng" w="19050">
            <a:solidFill>
              <a:schemeClr val="dk2"/>
            </a:solidFill>
            <a:prstDash val="solid"/>
            <a:round/>
            <a:headEnd len="sm" w="sm" type="none"/>
            <a:tailEnd len="sm" w="sm" type="none"/>
          </a:ln>
        </p:spPr>
      </p:pic>
      <p:sp>
        <p:nvSpPr>
          <p:cNvPr id="163" name="Google Shape;163;g2c4694b496f_0_4"/>
          <p:cNvSpPr txBox="1"/>
          <p:nvPr/>
        </p:nvSpPr>
        <p:spPr>
          <a:xfrm>
            <a:off x="1774950" y="1132425"/>
            <a:ext cx="1170600" cy="23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002B5C"/>
                </a:solidFill>
                <a:latin typeface="Georgia"/>
                <a:ea typeface="Georgia"/>
                <a:cs typeface="Georgia"/>
                <a:sym typeface="Georgia"/>
              </a:rPr>
              <a:t>Level 1:</a:t>
            </a:r>
            <a:endParaRPr b="1" sz="1300">
              <a:solidFill>
                <a:srgbClr val="002B5C"/>
              </a:solidFill>
              <a:latin typeface="Georgia"/>
              <a:ea typeface="Georgia"/>
              <a:cs typeface="Georgia"/>
              <a:sym typeface="Georgia"/>
            </a:endParaRPr>
          </a:p>
        </p:txBody>
      </p:sp>
      <p:pic>
        <p:nvPicPr>
          <p:cNvPr id="164" name="Google Shape;164;g2c4694b496f_0_4"/>
          <p:cNvPicPr preferRelativeResize="0"/>
          <p:nvPr/>
        </p:nvPicPr>
        <p:blipFill>
          <a:blip r:embed="rId4">
            <a:alphaModFix/>
          </a:blip>
          <a:stretch>
            <a:fillRect/>
          </a:stretch>
        </p:blipFill>
        <p:spPr>
          <a:xfrm>
            <a:off x="4824850" y="1478725"/>
            <a:ext cx="4007449" cy="2673900"/>
          </a:xfrm>
          <a:prstGeom prst="rect">
            <a:avLst/>
          </a:prstGeom>
          <a:noFill/>
          <a:ln cap="flat" cmpd="sng" w="19050">
            <a:solidFill>
              <a:schemeClr val="dk2"/>
            </a:solidFill>
            <a:prstDash val="solid"/>
            <a:round/>
            <a:headEnd len="sm" w="sm" type="none"/>
            <a:tailEnd len="sm" w="sm" type="none"/>
          </a:ln>
        </p:spPr>
      </p:pic>
      <p:sp>
        <p:nvSpPr>
          <p:cNvPr id="165" name="Google Shape;165;g2c4694b496f_0_4"/>
          <p:cNvSpPr txBox="1"/>
          <p:nvPr/>
        </p:nvSpPr>
        <p:spPr>
          <a:xfrm>
            <a:off x="6243275" y="1132425"/>
            <a:ext cx="1170600" cy="23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002B5C"/>
                </a:solidFill>
                <a:latin typeface="Georgia"/>
                <a:ea typeface="Georgia"/>
                <a:cs typeface="Georgia"/>
                <a:sym typeface="Georgia"/>
              </a:rPr>
              <a:t>Level 2:</a:t>
            </a:r>
            <a:endParaRPr b="1" sz="1300">
              <a:solidFill>
                <a:srgbClr val="002B5C"/>
              </a:solidFill>
              <a:latin typeface="Georgia"/>
              <a:ea typeface="Georgia"/>
              <a:cs typeface="Georgia"/>
              <a:sym typeface="Georgia"/>
            </a:endParaRPr>
          </a:p>
        </p:txBody>
      </p:sp>
      <p:sp>
        <p:nvSpPr>
          <p:cNvPr id="166" name="Google Shape;166;g2c4694b496f_0_4"/>
          <p:cNvSpPr txBox="1"/>
          <p:nvPr/>
        </p:nvSpPr>
        <p:spPr>
          <a:xfrm>
            <a:off x="5354975" y="4157225"/>
            <a:ext cx="2947200" cy="46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002B5C"/>
                </a:solidFill>
                <a:latin typeface="Georgia"/>
                <a:ea typeface="Georgia"/>
                <a:cs typeface="Georgia"/>
                <a:sym typeface="Georgia"/>
              </a:rPr>
              <a:t>Figure 2: Incorrect Questions by Section</a:t>
            </a:r>
            <a:endParaRPr sz="1100">
              <a:solidFill>
                <a:srgbClr val="002B5C"/>
              </a:solidFill>
              <a:latin typeface="Georgia"/>
              <a:ea typeface="Georgia"/>
              <a:cs typeface="Georgia"/>
              <a:sym typeface="Georgia"/>
            </a:endParaRPr>
          </a:p>
        </p:txBody>
      </p:sp>
      <p:pic>
        <p:nvPicPr>
          <p:cNvPr id="167" name="Google Shape;167;g2c4694b496f_0_4"/>
          <p:cNvPicPr preferRelativeResize="0"/>
          <p:nvPr/>
        </p:nvPicPr>
        <p:blipFill rotWithShape="1">
          <a:blip r:embed="rId5">
            <a:alphaModFix/>
          </a:blip>
          <a:srcRect b="12949" l="16616" r="31082" t="32435"/>
          <a:stretch/>
        </p:blipFill>
        <p:spPr>
          <a:xfrm>
            <a:off x="311700" y="1478725"/>
            <a:ext cx="4097106" cy="2673901"/>
          </a:xfrm>
          <a:prstGeom prst="rect">
            <a:avLst/>
          </a:prstGeom>
          <a:noFill/>
          <a:ln cap="flat" cmpd="sng" w="19050">
            <a:solidFill>
              <a:schemeClr val="dk2"/>
            </a:solidFill>
            <a:prstDash val="solid"/>
            <a:round/>
            <a:headEnd len="sm" w="sm" type="none"/>
            <a:tailEnd len="sm" w="sm" type="none"/>
          </a:ln>
        </p:spPr>
      </p:pic>
      <p:pic>
        <p:nvPicPr>
          <p:cNvPr id="168" name="Google Shape;168;g2c4694b496f_0_4"/>
          <p:cNvPicPr preferRelativeResize="0"/>
          <p:nvPr/>
        </p:nvPicPr>
        <p:blipFill rotWithShape="1">
          <a:blip r:embed="rId6">
            <a:alphaModFix/>
          </a:blip>
          <a:srcRect b="12358" l="16955" r="32034" t="32933"/>
          <a:stretch/>
        </p:blipFill>
        <p:spPr>
          <a:xfrm>
            <a:off x="4824850" y="1478725"/>
            <a:ext cx="4007450" cy="2686064"/>
          </a:xfrm>
          <a:prstGeom prst="rect">
            <a:avLst/>
          </a:prstGeom>
          <a:noFill/>
          <a:ln cap="flat" cmpd="sng" w="19050">
            <a:solidFill>
              <a:schemeClr val="dk2"/>
            </a:solidFill>
            <a:prstDash val="solid"/>
            <a:round/>
            <a:headEnd len="sm" w="sm" type="none"/>
            <a:tailEnd len="sm" w="sm" type="none"/>
          </a:ln>
        </p:spPr>
      </p:pic>
      <p:sp>
        <p:nvSpPr>
          <p:cNvPr id="169" name="Google Shape;169;g2c4694b496f_0_4"/>
          <p:cNvSpPr txBox="1"/>
          <p:nvPr/>
        </p:nvSpPr>
        <p:spPr>
          <a:xfrm>
            <a:off x="4963925" y="4554850"/>
            <a:ext cx="37293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002B5C"/>
                </a:solidFill>
                <a:latin typeface="Georgia"/>
                <a:ea typeface="Georgia"/>
                <a:cs typeface="Georgia"/>
                <a:sym typeface="Georgia"/>
              </a:rPr>
              <a:t>45</a:t>
            </a:r>
            <a:r>
              <a:rPr lang="en" sz="1300">
                <a:solidFill>
                  <a:srgbClr val="002B5C"/>
                </a:solidFill>
                <a:latin typeface="Georgia"/>
                <a:ea typeface="Georgia"/>
                <a:cs typeface="Georgia"/>
                <a:sym typeface="Georgia"/>
              </a:rPr>
              <a:t> </a:t>
            </a:r>
            <a:r>
              <a:rPr b="1" lang="en" sz="1300">
                <a:solidFill>
                  <a:srgbClr val="002B5C"/>
                </a:solidFill>
                <a:latin typeface="Georgia"/>
                <a:ea typeface="Georgia"/>
                <a:cs typeface="Georgia"/>
                <a:sym typeface="Georgia"/>
              </a:rPr>
              <a:t>total</a:t>
            </a:r>
            <a:r>
              <a:rPr lang="en" sz="1300">
                <a:solidFill>
                  <a:srgbClr val="002B5C"/>
                </a:solidFill>
                <a:latin typeface="Georgia"/>
                <a:ea typeface="Georgia"/>
                <a:cs typeface="Georgia"/>
                <a:sym typeface="Georgia"/>
              </a:rPr>
              <a:t> questions contained errors.</a:t>
            </a:r>
            <a:endParaRPr sz="1300">
              <a:solidFill>
                <a:srgbClr val="002B5C"/>
              </a:solidFill>
              <a:latin typeface="Georgia"/>
              <a:ea typeface="Georgia"/>
              <a:cs typeface="Georgia"/>
              <a:sym typeface="Georgia"/>
            </a:endParaRPr>
          </a:p>
          <a:p>
            <a:pPr indent="0" lvl="0" marL="0" rtl="0" algn="l">
              <a:spcBef>
                <a:spcPts val="0"/>
              </a:spcBef>
              <a:spcAft>
                <a:spcPts val="0"/>
              </a:spcAft>
              <a:buNone/>
            </a:pPr>
            <a:r>
              <a:t/>
            </a:r>
            <a:endParaRPr sz="1600">
              <a:solidFill>
                <a:srgbClr val="002B5C"/>
              </a:solidFill>
              <a:latin typeface="Georgia"/>
              <a:ea typeface="Georgia"/>
              <a:cs typeface="Georgia"/>
              <a:sym typeface="Georgia"/>
            </a:endParaRPr>
          </a:p>
          <a:p>
            <a:pPr indent="0" lvl="0" marL="0" rtl="0" algn="l">
              <a:spcBef>
                <a:spcPts val="0"/>
              </a:spcBef>
              <a:spcAft>
                <a:spcPts val="0"/>
              </a:spcAft>
              <a:buNone/>
            </a:pPr>
            <a:r>
              <a:t/>
            </a:r>
            <a:endParaRPr sz="1600">
              <a:solidFill>
                <a:srgbClr val="002B5C"/>
              </a:solidFill>
              <a:latin typeface="Georgia"/>
              <a:ea typeface="Georgia"/>
              <a:cs typeface="Georgia"/>
              <a:sym typeface="Georgia"/>
            </a:endParaRPr>
          </a:p>
          <a:p>
            <a:pPr indent="0" lvl="0" marL="0" rtl="0" algn="l">
              <a:spcBef>
                <a:spcPts val="0"/>
              </a:spcBef>
              <a:spcAft>
                <a:spcPts val="0"/>
              </a:spcAft>
              <a:buNone/>
            </a:pPr>
            <a:r>
              <a:t/>
            </a:r>
            <a:endParaRPr sz="1600">
              <a:solidFill>
                <a:srgbClr val="002B5C"/>
              </a:solidFill>
              <a:latin typeface="Georgia"/>
              <a:ea typeface="Georgia"/>
              <a:cs typeface="Georgia"/>
              <a:sym typeface="Georgia"/>
            </a:endParaRPr>
          </a:p>
          <a:p>
            <a:pPr indent="0" lvl="0" marL="0" rtl="0" algn="l">
              <a:spcBef>
                <a:spcPts val="0"/>
              </a:spcBef>
              <a:spcAft>
                <a:spcPts val="0"/>
              </a:spcAft>
              <a:buNone/>
            </a:pPr>
            <a:r>
              <a:t/>
            </a:r>
            <a:endParaRPr sz="1600">
              <a:solidFill>
                <a:srgbClr val="002B5C"/>
              </a:solidFill>
              <a:latin typeface="Georgia"/>
              <a:ea typeface="Georgia"/>
              <a:cs typeface="Georgia"/>
              <a:sym typeface="Georgia"/>
            </a:endParaRPr>
          </a:p>
          <a:p>
            <a:pPr indent="0" lvl="0" marL="0" rtl="0" algn="l">
              <a:spcBef>
                <a:spcPts val="0"/>
              </a:spcBef>
              <a:spcAft>
                <a:spcPts val="0"/>
              </a:spcAft>
              <a:buNone/>
            </a:pPr>
            <a:r>
              <a:t/>
            </a:r>
            <a:endParaRPr sz="1600">
              <a:solidFill>
                <a:srgbClr val="002B5C"/>
              </a:solidFill>
              <a:latin typeface="Georgia"/>
              <a:ea typeface="Georgia"/>
              <a:cs typeface="Georgia"/>
              <a:sym typeface="Georgia"/>
            </a:endParaRPr>
          </a:p>
        </p:txBody>
      </p:sp>
      <p:sp>
        <p:nvSpPr>
          <p:cNvPr id="170" name="Google Shape;170;g2c4694b496f_0_4"/>
          <p:cNvSpPr txBox="1"/>
          <p:nvPr/>
        </p:nvSpPr>
        <p:spPr>
          <a:xfrm>
            <a:off x="4963925" y="4554850"/>
            <a:ext cx="37293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002B5C"/>
                </a:solidFill>
                <a:latin typeface="Georgia"/>
                <a:ea typeface="Georgia"/>
                <a:cs typeface="Georgia"/>
                <a:sym typeface="Georgia"/>
              </a:rPr>
              <a:t>45</a:t>
            </a:r>
            <a:r>
              <a:rPr lang="en" sz="1300">
                <a:solidFill>
                  <a:srgbClr val="002B5C"/>
                </a:solidFill>
                <a:latin typeface="Georgia"/>
                <a:ea typeface="Georgia"/>
                <a:cs typeface="Georgia"/>
                <a:sym typeface="Georgia"/>
              </a:rPr>
              <a:t> </a:t>
            </a:r>
            <a:r>
              <a:rPr b="1" lang="en" sz="1300">
                <a:solidFill>
                  <a:srgbClr val="002B5C"/>
                </a:solidFill>
                <a:latin typeface="Georgia"/>
                <a:ea typeface="Georgia"/>
                <a:cs typeface="Georgia"/>
                <a:sym typeface="Georgia"/>
              </a:rPr>
              <a:t>total</a:t>
            </a:r>
            <a:r>
              <a:rPr lang="en" sz="1300">
                <a:solidFill>
                  <a:srgbClr val="002B5C"/>
                </a:solidFill>
                <a:latin typeface="Georgia"/>
                <a:ea typeface="Georgia"/>
                <a:cs typeface="Georgia"/>
                <a:sym typeface="Georgia"/>
              </a:rPr>
              <a:t> questions contained errors.</a:t>
            </a:r>
            <a:endParaRPr sz="1300">
              <a:solidFill>
                <a:srgbClr val="002B5C"/>
              </a:solidFill>
              <a:latin typeface="Georgia"/>
              <a:ea typeface="Georgia"/>
              <a:cs typeface="Georgia"/>
              <a:sym typeface="Georgia"/>
            </a:endParaRPr>
          </a:p>
          <a:p>
            <a:pPr indent="0" lvl="0" marL="0" rtl="0" algn="l">
              <a:spcBef>
                <a:spcPts val="0"/>
              </a:spcBef>
              <a:spcAft>
                <a:spcPts val="0"/>
              </a:spcAft>
              <a:buNone/>
            </a:pPr>
            <a:r>
              <a:t/>
            </a:r>
            <a:endParaRPr sz="1600">
              <a:solidFill>
                <a:srgbClr val="002B5C"/>
              </a:solidFill>
              <a:latin typeface="Georgia"/>
              <a:ea typeface="Georgia"/>
              <a:cs typeface="Georgia"/>
              <a:sym typeface="Georgia"/>
            </a:endParaRPr>
          </a:p>
          <a:p>
            <a:pPr indent="0" lvl="0" marL="0" rtl="0" algn="l">
              <a:spcBef>
                <a:spcPts val="0"/>
              </a:spcBef>
              <a:spcAft>
                <a:spcPts val="0"/>
              </a:spcAft>
              <a:buNone/>
            </a:pPr>
            <a:r>
              <a:t/>
            </a:r>
            <a:endParaRPr sz="1600">
              <a:solidFill>
                <a:srgbClr val="002B5C"/>
              </a:solidFill>
              <a:latin typeface="Georgia"/>
              <a:ea typeface="Georgia"/>
              <a:cs typeface="Georgia"/>
              <a:sym typeface="Georgia"/>
            </a:endParaRPr>
          </a:p>
          <a:p>
            <a:pPr indent="0" lvl="0" marL="0" rtl="0" algn="l">
              <a:spcBef>
                <a:spcPts val="0"/>
              </a:spcBef>
              <a:spcAft>
                <a:spcPts val="0"/>
              </a:spcAft>
              <a:buNone/>
            </a:pPr>
            <a:r>
              <a:t/>
            </a:r>
            <a:endParaRPr sz="1600">
              <a:solidFill>
                <a:srgbClr val="002B5C"/>
              </a:solidFill>
              <a:latin typeface="Georgia"/>
              <a:ea typeface="Georgia"/>
              <a:cs typeface="Georgia"/>
              <a:sym typeface="Georgia"/>
            </a:endParaRPr>
          </a:p>
          <a:p>
            <a:pPr indent="0" lvl="0" marL="0" rtl="0" algn="l">
              <a:spcBef>
                <a:spcPts val="0"/>
              </a:spcBef>
              <a:spcAft>
                <a:spcPts val="0"/>
              </a:spcAft>
              <a:buNone/>
            </a:pPr>
            <a:r>
              <a:t/>
            </a:r>
            <a:endParaRPr sz="1600">
              <a:solidFill>
                <a:srgbClr val="002B5C"/>
              </a:solidFill>
              <a:latin typeface="Georgia"/>
              <a:ea typeface="Georgia"/>
              <a:cs typeface="Georgia"/>
              <a:sym typeface="Georgia"/>
            </a:endParaRPr>
          </a:p>
          <a:p>
            <a:pPr indent="0" lvl="0" marL="0" rtl="0" algn="l">
              <a:spcBef>
                <a:spcPts val="0"/>
              </a:spcBef>
              <a:spcAft>
                <a:spcPts val="0"/>
              </a:spcAft>
              <a:buNone/>
            </a:pPr>
            <a:r>
              <a:t/>
            </a:r>
            <a:endParaRPr sz="1600">
              <a:solidFill>
                <a:srgbClr val="002B5C"/>
              </a:solidFill>
              <a:latin typeface="Georgia"/>
              <a:ea typeface="Georgia"/>
              <a:cs typeface="Georgia"/>
              <a:sym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2c4694b496f_0_14"/>
          <p:cNvSpPr txBox="1"/>
          <p:nvPr>
            <p:ph type="title"/>
          </p:nvPr>
        </p:nvSpPr>
        <p:spPr>
          <a:xfrm>
            <a:off x="311700" y="445025"/>
            <a:ext cx="8520600" cy="572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600"/>
              <a:buNone/>
            </a:pPr>
            <a:r>
              <a:rPr lang="en"/>
              <a:t>Results Cont.</a:t>
            </a:r>
            <a:endParaRPr/>
          </a:p>
        </p:txBody>
      </p:sp>
      <p:sp>
        <p:nvSpPr>
          <p:cNvPr id="176" name="Google Shape;176;g2c4694b496f_0_14"/>
          <p:cNvSpPr txBox="1"/>
          <p:nvPr/>
        </p:nvSpPr>
        <p:spPr>
          <a:xfrm>
            <a:off x="1648175" y="4663225"/>
            <a:ext cx="2556600" cy="46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002B5C"/>
                </a:solidFill>
                <a:latin typeface="Georgia"/>
                <a:ea typeface="Georgia"/>
                <a:cs typeface="Georgia"/>
                <a:sym typeface="Georgia"/>
              </a:rPr>
              <a:t>Figure 3: Incorrect Questions by Topic</a:t>
            </a:r>
            <a:endParaRPr sz="1100">
              <a:solidFill>
                <a:srgbClr val="002B5C"/>
              </a:solidFill>
              <a:latin typeface="Georgia"/>
              <a:ea typeface="Georgia"/>
              <a:cs typeface="Georgia"/>
              <a:sym typeface="Georgia"/>
            </a:endParaRPr>
          </a:p>
        </p:txBody>
      </p:sp>
      <p:sp>
        <p:nvSpPr>
          <p:cNvPr id="177" name="Google Shape;177;g2c4694b496f_0_14"/>
          <p:cNvSpPr txBox="1"/>
          <p:nvPr/>
        </p:nvSpPr>
        <p:spPr>
          <a:xfrm>
            <a:off x="5439750" y="1694488"/>
            <a:ext cx="3138000" cy="3207000"/>
          </a:xfrm>
          <a:prstGeom prst="rect">
            <a:avLst/>
          </a:prstGeom>
          <a:noFill/>
          <a:ln cap="flat" cmpd="sng" w="19050">
            <a:solidFill>
              <a:srgbClr val="88888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002B5C"/>
                </a:solidFill>
                <a:latin typeface="Georgia"/>
                <a:ea typeface="Georgia"/>
                <a:cs typeface="Georgia"/>
                <a:sym typeface="Georgia"/>
              </a:rPr>
              <a:t>Labels:</a:t>
            </a:r>
            <a:endParaRPr b="1"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highlight>
                  <a:srgbClr val="FFF2CC"/>
                </a:highlight>
                <a:latin typeface="Georgia"/>
                <a:ea typeface="Georgia"/>
                <a:cs typeface="Georgia"/>
                <a:sym typeface="Georgia"/>
              </a:rPr>
              <a:t>1A</a:t>
            </a:r>
            <a:r>
              <a:rPr lang="en" sz="1000">
                <a:solidFill>
                  <a:srgbClr val="002B5C"/>
                </a:solidFill>
                <a:latin typeface="Georgia"/>
                <a:ea typeface="Georgia"/>
                <a:cs typeface="Georgia"/>
                <a:sym typeface="Georgia"/>
              </a:rPr>
              <a:t> </a:t>
            </a:r>
            <a:r>
              <a:rPr lang="en" sz="1000">
                <a:solidFill>
                  <a:srgbClr val="002B5C"/>
                </a:solidFill>
                <a:latin typeface="Georgia"/>
                <a:ea typeface="Georgia"/>
                <a:cs typeface="Georgia"/>
                <a:sym typeface="Georgia"/>
              </a:rPr>
              <a:t>- C</a:t>
            </a:r>
            <a:r>
              <a:rPr lang="en" sz="1000">
                <a:solidFill>
                  <a:srgbClr val="002B5C"/>
                </a:solidFill>
                <a:latin typeface="Georgia"/>
                <a:ea typeface="Georgia"/>
                <a:cs typeface="Georgia"/>
                <a:sym typeface="Georgia"/>
              </a:rPr>
              <a:t>onstruct and interpret single variable graphs</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1B - Summarize single variable distributions </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highlight>
                  <a:srgbClr val="FFF2CC"/>
                </a:highlight>
                <a:latin typeface="Georgia"/>
                <a:ea typeface="Georgia"/>
                <a:cs typeface="Georgia"/>
                <a:sym typeface="Georgia"/>
              </a:rPr>
              <a:t>1C</a:t>
            </a:r>
            <a:r>
              <a:rPr lang="en" sz="1000">
                <a:solidFill>
                  <a:srgbClr val="002B5C"/>
                </a:solidFill>
                <a:latin typeface="Georgia"/>
                <a:ea typeface="Georgia"/>
                <a:cs typeface="Georgia"/>
                <a:sym typeface="Georgia"/>
              </a:rPr>
              <a:t> - Compare single </a:t>
            </a:r>
            <a:r>
              <a:rPr lang="en" sz="1000">
                <a:solidFill>
                  <a:srgbClr val="002B5C"/>
                </a:solidFill>
                <a:latin typeface="Georgia"/>
                <a:ea typeface="Georgia"/>
                <a:cs typeface="Georgia"/>
                <a:sym typeface="Georgia"/>
              </a:rPr>
              <a:t>variable</a:t>
            </a:r>
            <a:r>
              <a:rPr lang="en" sz="1000">
                <a:solidFill>
                  <a:srgbClr val="002B5C"/>
                </a:solidFill>
                <a:latin typeface="Georgia"/>
                <a:ea typeface="Georgia"/>
                <a:cs typeface="Georgia"/>
                <a:sym typeface="Georgia"/>
              </a:rPr>
              <a:t> distributions</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1D - Explore bivariate data</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1E - Explore categorical data</a:t>
            </a:r>
            <a:endParaRPr sz="1000">
              <a:solidFill>
                <a:srgbClr val="002B5C"/>
              </a:solidFill>
              <a:latin typeface="Georgia"/>
              <a:ea typeface="Georgia"/>
              <a:cs typeface="Georgia"/>
              <a:sym typeface="Georgia"/>
            </a:endParaRPr>
          </a:p>
          <a:p>
            <a:pPr indent="0" lvl="0" marL="0" rtl="0" algn="l">
              <a:spcBef>
                <a:spcPts val="0"/>
              </a:spcBef>
              <a:spcAft>
                <a:spcPts val="0"/>
              </a:spcAft>
              <a:buNone/>
            </a:pPr>
            <a:r>
              <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2A - Methods of data collection</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2B - Surveys</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2C - Experiments</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2D - Generalizability and types of conclusions</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2E - Miscellaneous</a:t>
            </a:r>
            <a:endParaRPr sz="1000">
              <a:solidFill>
                <a:srgbClr val="002B5C"/>
              </a:solidFill>
              <a:latin typeface="Georgia"/>
              <a:ea typeface="Georgia"/>
              <a:cs typeface="Georgia"/>
              <a:sym typeface="Georgia"/>
            </a:endParaRPr>
          </a:p>
          <a:p>
            <a:pPr indent="0" lvl="0" marL="0" rtl="0" algn="l">
              <a:spcBef>
                <a:spcPts val="0"/>
              </a:spcBef>
              <a:spcAft>
                <a:spcPts val="0"/>
              </a:spcAft>
              <a:buNone/>
            </a:pPr>
            <a:r>
              <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3A - Probability</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highlight>
                  <a:srgbClr val="FFF2CC"/>
                </a:highlight>
                <a:latin typeface="Georgia"/>
                <a:ea typeface="Georgia"/>
                <a:cs typeface="Georgia"/>
                <a:sym typeface="Georgia"/>
              </a:rPr>
              <a:t>3B</a:t>
            </a:r>
            <a:r>
              <a:rPr lang="en" sz="1000">
                <a:solidFill>
                  <a:srgbClr val="002B5C"/>
                </a:solidFill>
                <a:latin typeface="Georgia"/>
                <a:ea typeface="Georgia"/>
                <a:cs typeface="Georgia"/>
                <a:sym typeface="Georgia"/>
              </a:rPr>
              <a:t> - Combining independent random variables</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3C - The normal distribution</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highlight>
                  <a:srgbClr val="FFF2CC"/>
                </a:highlight>
                <a:latin typeface="Georgia"/>
                <a:ea typeface="Georgia"/>
                <a:cs typeface="Georgia"/>
                <a:sym typeface="Georgia"/>
              </a:rPr>
              <a:t>3D</a:t>
            </a:r>
            <a:r>
              <a:rPr lang="en" sz="1000">
                <a:solidFill>
                  <a:srgbClr val="002B5C"/>
                </a:solidFill>
                <a:latin typeface="Georgia"/>
                <a:ea typeface="Georgia"/>
                <a:cs typeface="Georgia"/>
                <a:sym typeface="Georgia"/>
              </a:rPr>
              <a:t> - Sampling distributions</a:t>
            </a:r>
            <a:endParaRPr sz="1000">
              <a:solidFill>
                <a:srgbClr val="002B5C"/>
              </a:solidFill>
              <a:latin typeface="Georgia"/>
              <a:ea typeface="Georgia"/>
              <a:cs typeface="Georgia"/>
              <a:sym typeface="Georgia"/>
            </a:endParaRPr>
          </a:p>
          <a:p>
            <a:pPr indent="0" lvl="0" marL="0" rtl="0" algn="l">
              <a:spcBef>
                <a:spcPts val="0"/>
              </a:spcBef>
              <a:spcAft>
                <a:spcPts val="0"/>
              </a:spcAft>
              <a:buNone/>
            </a:pPr>
            <a:r>
              <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highlight>
                  <a:srgbClr val="FFF2CC"/>
                </a:highlight>
                <a:latin typeface="Georgia"/>
                <a:ea typeface="Georgia"/>
                <a:cs typeface="Georgia"/>
                <a:sym typeface="Georgia"/>
              </a:rPr>
              <a:t>4A</a:t>
            </a:r>
            <a:r>
              <a:rPr lang="en" sz="1000">
                <a:solidFill>
                  <a:srgbClr val="002B5C"/>
                </a:solidFill>
                <a:latin typeface="Georgia"/>
                <a:ea typeface="Georgia"/>
                <a:cs typeface="Georgia"/>
                <a:sym typeface="Georgia"/>
              </a:rPr>
              <a:t> - Estimation (CI)</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4B - Tests of Significance</a:t>
            </a:r>
            <a:endParaRPr sz="1000">
              <a:solidFill>
                <a:srgbClr val="002B5C"/>
              </a:solidFill>
              <a:latin typeface="Georgia"/>
              <a:ea typeface="Georgia"/>
              <a:cs typeface="Georgia"/>
              <a:sym typeface="Georgia"/>
            </a:endParaRPr>
          </a:p>
        </p:txBody>
      </p:sp>
      <p:sp>
        <p:nvSpPr>
          <p:cNvPr id="178" name="Google Shape;178;g2c4694b496f_0_14"/>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pic>
        <p:nvPicPr>
          <p:cNvPr id="179" name="Google Shape;179;g2c4694b496f_0_14"/>
          <p:cNvPicPr preferRelativeResize="0"/>
          <p:nvPr/>
        </p:nvPicPr>
        <p:blipFill rotWithShape="1">
          <a:blip r:embed="rId3">
            <a:alphaModFix/>
          </a:blip>
          <a:srcRect b="11585" l="16214" r="31683" t="33894"/>
          <a:stretch/>
        </p:blipFill>
        <p:spPr>
          <a:xfrm>
            <a:off x="1003676" y="1936499"/>
            <a:ext cx="4163476" cy="2722976"/>
          </a:xfrm>
          <a:prstGeom prst="rect">
            <a:avLst/>
          </a:prstGeom>
          <a:noFill/>
          <a:ln cap="flat" cmpd="sng" w="19050">
            <a:solidFill>
              <a:schemeClr val="dk2"/>
            </a:solidFill>
            <a:prstDash val="solid"/>
            <a:round/>
            <a:headEnd len="sm" w="sm" type="none"/>
            <a:tailEnd len="sm" w="sm" type="none"/>
          </a:ln>
        </p:spPr>
      </p:pic>
      <p:sp>
        <p:nvSpPr>
          <p:cNvPr id="180" name="Google Shape;180;g2c4694b496f_0_14"/>
          <p:cNvSpPr txBox="1"/>
          <p:nvPr/>
        </p:nvSpPr>
        <p:spPr>
          <a:xfrm>
            <a:off x="2207313" y="1548488"/>
            <a:ext cx="1756200" cy="2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002B5C"/>
                </a:solidFill>
                <a:latin typeface="Georgia"/>
                <a:ea typeface="Georgia"/>
                <a:cs typeface="Georgia"/>
                <a:sym typeface="Georgia"/>
              </a:rPr>
              <a:t>Level 1:</a:t>
            </a:r>
            <a:endParaRPr b="1" sz="1300">
              <a:solidFill>
                <a:srgbClr val="002B5C"/>
              </a:solidFill>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2cd88a020bb_1_20"/>
          <p:cNvSpPr txBox="1"/>
          <p:nvPr>
            <p:ph type="title"/>
          </p:nvPr>
        </p:nvSpPr>
        <p:spPr>
          <a:xfrm>
            <a:off x="311700" y="445025"/>
            <a:ext cx="8520600" cy="572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600"/>
              <a:buNone/>
            </a:pPr>
            <a:r>
              <a:rPr lang="en"/>
              <a:t>Results Cont.</a:t>
            </a:r>
            <a:endParaRPr/>
          </a:p>
        </p:txBody>
      </p:sp>
      <p:sp>
        <p:nvSpPr>
          <p:cNvPr id="186" name="Google Shape;186;g2cd88a020bb_1_20"/>
          <p:cNvSpPr txBox="1"/>
          <p:nvPr/>
        </p:nvSpPr>
        <p:spPr>
          <a:xfrm>
            <a:off x="1764238" y="4569700"/>
            <a:ext cx="2686800" cy="46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002B5C"/>
                </a:solidFill>
                <a:latin typeface="Georgia"/>
                <a:ea typeface="Georgia"/>
                <a:cs typeface="Georgia"/>
                <a:sym typeface="Georgia"/>
              </a:rPr>
              <a:t>Figure 4: Incorrect Questions by Topic</a:t>
            </a:r>
            <a:endParaRPr sz="1100">
              <a:solidFill>
                <a:srgbClr val="002B5C"/>
              </a:solidFill>
              <a:latin typeface="Georgia"/>
              <a:ea typeface="Georgia"/>
              <a:cs typeface="Georgia"/>
              <a:sym typeface="Georgia"/>
            </a:endParaRPr>
          </a:p>
        </p:txBody>
      </p:sp>
      <p:sp>
        <p:nvSpPr>
          <p:cNvPr id="187" name="Google Shape;187;g2cd88a020bb_1_20"/>
          <p:cNvSpPr txBox="1"/>
          <p:nvPr/>
        </p:nvSpPr>
        <p:spPr>
          <a:xfrm>
            <a:off x="5392550" y="1649600"/>
            <a:ext cx="3138000" cy="3207000"/>
          </a:xfrm>
          <a:prstGeom prst="rect">
            <a:avLst/>
          </a:prstGeom>
          <a:noFill/>
          <a:ln cap="flat" cmpd="sng" w="19050">
            <a:solidFill>
              <a:srgbClr val="88888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002B5C"/>
                </a:solidFill>
                <a:latin typeface="Georgia"/>
                <a:ea typeface="Georgia"/>
                <a:cs typeface="Georgia"/>
                <a:sym typeface="Georgia"/>
              </a:rPr>
              <a:t>Labels:</a:t>
            </a:r>
            <a:endParaRPr b="1"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highlight>
                  <a:srgbClr val="FFF2CC"/>
                </a:highlight>
                <a:latin typeface="Georgia"/>
                <a:ea typeface="Georgia"/>
                <a:cs typeface="Georgia"/>
                <a:sym typeface="Georgia"/>
              </a:rPr>
              <a:t>1A</a:t>
            </a:r>
            <a:r>
              <a:rPr lang="en" sz="1000">
                <a:solidFill>
                  <a:srgbClr val="002B5C"/>
                </a:solidFill>
                <a:latin typeface="Georgia"/>
                <a:ea typeface="Georgia"/>
                <a:cs typeface="Georgia"/>
                <a:sym typeface="Georgia"/>
              </a:rPr>
              <a:t> - Construct and interpret single variable graphs</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1B - Summarize single variable distributions </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1C - Compare single variable distributions</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1D - Explore bivariate data</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highlight>
                  <a:srgbClr val="FFF2CC"/>
                </a:highlight>
                <a:latin typeface="Georgia"/>
                <a:ea typeface="Georgia"/>
                <a:cs typeface="Georgia"/>
                <a:sym typeface="Georgia"/>
              </a:rPr>
              <a:t>1E</a:t>
            </a:r>
            <a:r>
              <a:rPr lang="en" sz="1000">
                <a:solidFill>
                  <a:srgbClr val="002B5C"/>
                </a:solidFill>
                <a:latin typeface="Georgia"/>
                <a:ea typeface="Georgia"/>
                <a:cs typeface="Georgia"/>
                <a:sym typeface="Georgia"/>
              </a:rPr>
              <a:t> - Explore categorical data</a:t>
            </a:r>
            <a:endParaRPr sz="1000">
              <a:solidFill>
                <a:srgbClr val="002B5C"/>
              </a:solidFill>
              <a:latin typeface="Georgia"/>
              <a:ea typeface="Georgia"/>
              <a:cs typeface="Georgia"/>
              <a:sym typeface="Georgia"/>
            </a:endParaRPr>
          </a:p>
          <a:p>
            <a:pPr indent="0" lvl="0" marL="0" rtl="0" algn="l">
              <a:spcBef>
                <a:spcPts val="0"/>
              </a:spcBef>
              <a:spcAft>
                <a:spcPts val="0"/>
              </a:spcAft>
              <a:buNone/>
            </a:pPr>
            <a:r>
              <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2A - Methods of data collection</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highlight>
                  <a:srgbClr val="FFF2CC"/>
                </a:highlight>
                <a:latin typeface="Georgia"/>
                <a:ea typeface="Georgia"/>
                <a:cs typeface="Georgia"/>
                <a:sym typeface="Georgia"/>
              </a:rPr>
              <a:t>2B</a:t>
            </a:r>
            <a:r>
              <a:rPr lang="en" sz="1000">
                <a:solidFill>
                  <a:srgbClr val="002B5C"/>
                </a:solidFill>
                <a:latin typeface="Georgia"/>
                <a:ea typeface="Georgia"/>
                <a:cs typeface="Georgia"/>
                <a:sym typeface="Georgia"/>
              </a:rPr>
              <a:t> - Surveys</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highlight>
                  <a:srgbClr val="FFF2CC"/>
                </a:highlight>
                <a:latin typeface="Georgia"/>
                <a:ea typeface="Georgia"/>
                <a:cs typeface="Georgia"/>
                <a:sym typeface="Georgia"/>
              </a:rPr>
              <a:t>2C</a:t>
            </a:r>
            <a:r>
              <a:rPr lang="en" sz="1000">
                <a:solidFill>
                  <a:srgbClr val="002B5C"/>
                </a:solidFill>
                <a:latin typeface="Georgia"/>
                <a:ea typeface="Georgia"/>
                <a:cs typeface="Georgia"/>
                <a:sym typeface="Georgia"/>
              </a:rPr>
              <a:t> - Experiments</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2D - Generalizability and types of conclusions</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highlight>
                  <a:srgbClr val="FFF2CC"/>
                </a:highlight>
                <a:latin typeface="Georgia"/>
                <a:ea typeface="Georgia"/>
                <a:cs typeface="Georgia"/>
                <a:sym typeface="Georgia"/>
              </a:rPr>
              <a:t>2E</a:t>
            </a:r>
            <a:r>
              <a:rPr lang="en" sz="1000">
                <a:solidFill>
                  <a:srgbClr val="002B5C"/>
                </a:solidFill>
                <a:latin typeface="Georgia"/>
                <a:ea typeface="Georgia"/>
                <a:cs typeface="Georgia"/>
                <a:sym typeface="Georgia"/>
              </a:rPr>
              <a:t> - Miscellaneous</a:t>
            </a:r>
            <a:endParaRPr sz="1000">
              <a:solidFill>
                <a:srgbClr val="002B5C"/>
              </a:solidFill>
              <a:latin typeface="Georgia"/>
              <a:ea typeface="Georgia"/>
              <a:cs typeface="Georgia"/>
              <a:sym typeface="Georgia"/>
            </a:endParaRPr>
          </a:p>
          <a:p>
            <a:pPr indent="0" lvl="0" marL="0" rtl="0" algn="l">
              <a:spcBef>
                <a:spcPts val="0"/>
              </a:spcBef>
              <a:spcAft>
                <a:spcPts val="0"/>
              </a:spcAft>
              <a:buNone/>
            </a:pPr>
            <a:r>
              <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highlight>
                  <a:srgbClr val="FFF2CC"/>
                </a:highlight>
                <a:latin typeface="Georgia"/>
                <a:ea typeface="Georgia"/>
                <a:cs typeface="Georgia"/>
                <a:sym typeface="Georgia"/>
              </a:rPr>
              <a:t>3A</a:t>
            </a:r>
            <a:r>
              <a:rPr lang="en" sz="1000">
                <a:solidFill>
                  <a:srgbClr val="002B5C"/>
                </a:solidFill>
                <a:latin typeface="Georgia"/>
                <a:ea typeface="Georgia"/>
                <a:cs typeface="Georgia"/>
                <a:sym typeface="Georgia"/>
              </a:rPr>
              <a:t> - Probability</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3B - Combining independent random variables</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3C - The normal distribution</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3D - Sampling distributions</a:t>
            </a:r>
            <a:endParaRPr sz="1000">
              <a:solidFill>
                <a:srgbClr val="002B5C"/>
              </a:solidFill>
              <a:latin typeface="Georgia"/>
              <a:ea typeface="Georgia"/>
              <a:cs typeface="Georgia"/>
              <a:sym typeface="Georgia"/>
            </a:endParaRPr>
          </a:p>
          <a:p>
            <a:pPr indent="0" lvl="0" marL="0" rtl="0" algn="l">
              <a:spcBef>
                <a:spcPts val="0"/>
              </a:spcBef>
              <a:spcAft>
                <a:spcPts val="0"/>
              </a:spcAft>
              <a:buNone/>
            </a:pPr>
            <a:r>
              <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4A - Estimation (CI)</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4B - Tests of Significance</a:t>
            </a:r>
            <a:endParaRPr sz="1000">
              <a:solidFill>
                <a:srgbClr val="002B5C"/>
              </a:solidFill>
              <a:latin typeface="Georgia"/>
              <a:ea typeface="Georgia"/>
              <a:cs typeface="Georgia"/>
              <a:sym typeface="Georgia"/>
            </a:endParaRPr>
          </a:p>
        </p:txBody>
      </p:sp>
      <p:sp>
        <p:nvSpPr>
          <p:cNvPr id="188" name="Google Shape;188;g2cd88a020bb_1_20"/>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189" name="Google Shape;189;g2cd88a020bb_1_20"/>
          <p:cNvSpPr txBox="1"/>
          <p:nvPr/>
        </p:nvSpPr>
        <p:spPr>
          <a:xfrm>
            <a:off x="2199324" y="1523688"/>
            <a:ext cx="1590600" cy="2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002B5C"/>
                </a:solidFill>
                <a:latin typeface="Georgia"/>
                <a:ea typeface="Georgia"/>
                <a:cs typeface="Georgia"/>
                <a:sym typeface="Georgia"/>
              </a:rPr>
              <a:t>Level 2:</a:t>
            </a:r>
            <a:endParaRPr b="1" sz="1300">
              <a:solidFill>
                <a:srgbClr val="002B5C"/>
              </a:solidFill>
              <a:latin typeface="Georgia"/>
              <a:ea typeface="Georgia"/>
              <a:cs typeface="Georgia"/>
              <a:sym typeface="Georgia"/>
            </a:endParaRPr>
          </a:p>
        </p:txBody>
      </p:sp>
      <p:pic>
        <p:nvPicPr>
          <p:cNvPr id="190" name="Google Shape;190;g2cd88a020bb_1_20"/>
          <p:cNvPicPr preferRelativeResize="0"/>
          <p:nvPr/>
        </p:nvPicPr>
        <p:blipFill rotWithShape="1">
          <a:blip r:embed="rId3">
            <a:alphaModFix/>
          </a:blip>
          <a:srcRect b="23302" l="16545" r="30997" t="22417"/>
          <a:stretch/>
        </p:blipFill>
        <p:spPr>
          <a:xfrm>
            <a:off x="1071800" y="1936501"/>
            <a:ext cx="4071700" cy="26332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2cd88a020bb_1_0"/>
          <p:cNvSpPr txBox="1"/>
          <p:nvPr>
            <p:ph type="title"/>
          </p:nvPr>
        </p:nvSpPr>
        <p:spPr>
          <a:xfrm>
            <a:off x="311700" y="445025"/>
            <a:ext cx="8520600" cy="572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600"/>
              <a:buFont typeface="Arial"/>
              <a:buNone/>
            </a:pPr>
            <a:r>
              <a:rPr lang="en"/>
              <a:t>Results Cont.</a:t>
            </a:r>
            <a:endParaRPr sz="1400"/>
          </a:p>
        </p:txBody>
      </p:sp>
      <p:sp>
        <p:nvSpPr>
          <p:cNvPr id="196" name="Google Shape;196;g2cd88a020bb_1_0"/>
          <p:cNvSpPr txBox="1"/>
          <p:nvPr/>
        </p:nvSpPr>
        <p:spPr>
          <a:xfrm>
            <a:off x="560088" y="4224200"/>
            <a:ext cx="3621600" cy="46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002B5C"/>
                </a:solidFill>
                <a:latin typeface="Georgia"/>
                <a:ea typeface="Georgia"/>
                <a:cs typeface="Georgia"/>
                <a:sym typeface="Georgia"/>
              </a:rPr>
              <a:t>Figure 5: Errors in Questions Generated by ChatGPT</a:t>
            </a:r>
            <a:endParaRPr sz="1100">
              <a:solidFill>
                <a:srgbClr val="002B5C"/>
              </a:solidFill>
              <a:latin typeface="Georgia"/>
              <a:ea typeface="Georgia"/>
              <a:cs typeface="Georgia"/>
              <a:sym typeface="Georgia"/>
            </a:endParaRPr>
          </a:p>
        </p:txBody>
      </p:sp>
      <p:sp>
        <p:nvSpPr>
          <p:cNvPr id="197" name="Google Shape;197;g2cd88a020bb_1_0"/>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198" name="Google Shape;198;g2cd88a020bb_1_0"/>
          <p:cNvSpPr txBox="1"/>
          <p:nvPr/>
        </p:nvSpPr>
        <p:spPr>
          <a:xfrm>
            <a:off x="1169400" y="1301800"/>
            <a:ext cx="2403000" cy="33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002B5C"/>
                </a:solidFill>
                <a:latin typeface="Georgia"/>
                <a:ea typeface="Georgia"/>
                <a:cs typeface="Georgia"/>
                <a:sym typeface="Georgia"/>
              </a:rPr>
              <a:t>Level 1:</a:t>
            </a:r>
            <a:endParaRPr b="1" sz="1300">
              <a:solidFill>
                <a:srgbClr val="002B5C"/>
              </a:solidFill>
              <a:latin typeface="Georgia"/>
              <a:ea typeface="Georgia"/>
              <a:cs typeface="Georgia"/>
              <a:sym typeface="Georgia"/>
            </a:endParaRPr>
          </a:p>
        </p:txBody>
      </p:sp>
      <p:sp>
        <p:nvSpPr>
          <p:cNvPr id="199" name="Google Shape;199;g2cd88a020bb_1_0"/>
          <p:cNvSpPr txBox="1"/>
          <p:nvPr/>
        </p:nvSpPr>
        <p:spPr>
          <a:xfrm>
            <a:off x="5016463" y="4224200"/>
            <a:ext cx="3621600" cy="46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002B5C"/>
                </a:solidFill>
                <a:latin typeface="Georgia"/>
                <a:ea typeface="Georgia"/>
                <a:cs typeface="Georgia"/>
                <a:sym typeface="Georgia"/>
              </a:rPr>
              <a:t>Figure 6: Errors in Questions Generated by ChatGPT</a:t>
            </a:r>
            <a:endParaRPr sz="1100">
              <a:solidFill>
                <a:srgbClr val="002B5C"/>
              </a:solidFill>
              <a:latin typeface="Georgia"/>
              <a:ea typeface="Georgia"/>
              <a:cs typeface="Georgia"/>
              <a:sym typeface="Georgia"/>
            </a:endParaRPr>
          </a:p>
        </p:txBody>
      </p:sp>
      <p:sp>
        <p:nvSpPr>
          <p:cNvPr id="200" name="Google Shape;200;g2cd88a020bb_1_0"/>
          <p:cNvSpPr txBox="1"/>
          <p:nvPr/>
        </p:nvSpPr>
        <p:spPr>
          <a:xfrm>
            <a:off x="5625775" y="1301800"/>
            <a:ext cx="2403000" cy="33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002B5C"/>
                </a:solidFill>
                <a:latin typeface="Georgia"/>
                <a:ea typeface="Georgia"/>
                <a:cs typeface="Georgia"/>
                <a:sym typeface="Georgia"/>
              </a:rPr>
              <a:t>Level 2:</a:t>
            </a:r>
            <a:endParaRPr b="1" sz="1300">
              <a:solidFill>
                <a:srgbClr val="002B5C"/>
              </a:solidFill>
              <a:latin typeface="Georgia"/>
              <a:ea typeface="Georgia"/>
              <a:cs typeface="Georgia"/>
              <a:sym typeface="Georgia"/>
            </a:endParaRPr>
          </a:p>
        </p:txBody>
      </p:sp>
      <p:pic>
        <p:nvPicPr>
          <p:cNvPr id="201" name="Google Shape;201;g2cd88a020bb_1_0"/>
          <p:cNvPicPr preferRelativeResize="0"/>
          <p:nvPr/>
        </p:nvPicPr>
        <p:blipFill rotWithShape="1">
          <a:blip r:embed="rId3">
            <a:alphaModFix/>
          </a:blip>
          <a:srcRect b="10956" l="12892" r="28798" t="35879"/>
          <a:stretch/>
        </p:blipFill>
        <p:spPr>
          <a:xfrm>
            <a:off x="240750" y="1718077"/>
            <a:ext cx="4260301" cy="2427651"/>
          </a:xfrm>
          <a:prstGeom prst="rect">
            <a:avLst/>
          </a:prstGeom>
          <a:noFill/>
          <a:ln cap="flat" cmpd="sng" w="19050">
            <a:solidFill>
              <a:schemeClr val="dk2"/>
            </a:solidFill>
            <a:prstDash val="solid"/>
            <a:round/>
            <a:headEnd len="sm" w="sm" type="none"/>
            <a:tailEnd len="sm" w="sm" type="none"/>
          </a:ln>
        </p:spPr>
      </p:pic>
      <p:pic>
        <p:nvPicPr>
          <p:cNvPr id="202" name="Google Shape;202;g2cd88a020bb_1_0"/>
          <p:cNvPicPr preferRelativeResize="0"/>
          <p:nvPr/>
        </p:nvPicPr>
        <p:blipFill rotWithShape="1">
          <a:blip r:embed="rId4">
            <a:alphaModFix/>
          </a:blip>
          <a:srcRect b="8366" l="12563" r="28425" t="37832"/>
          <a:stretch/>
        </p:blipFill>
        <p:spPr>
          <a:xfrm>
            <a:off x="4697125" y="1718075"/>
            <a:ext cx="4260301" cy="2427651"/>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1"/>
          <p:cNvSpPr txBox="1"/>
          <p:nvPr>
            <p:ph type="title"/>
          </p:nvPr>
        </p:nvSpPr>
        <p:spPr>
          <a:xfrm>
            <a:off x="311700" y="445025"/>
            <a:ext cx="8520600" cy="572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600"/>
              <a:buFont typeface="Arial"/>
              <a:buNone/>
            </a:pPr>
            <a:r>
              <a:rPr lang="en"/>
              <a:t>Results Cont.</a:t>
            </a:r>
            <a:endParaRPr/>
          </a:p>
        </p:txBody>
      </p:sp>
      <p:sp>
        <p:nvSpPr>
          <p:cNvPr id="208" name="Google Shape;208;p21"/>
          <p:cNvSpPr txBox="1"/>
          <p:nvPr/>
        </p:nvSpPr>
        <p:spPr>
          <a:xfrm>
            <a:off x="923313" y="4207750"/>
            <a:ext cx="2866500" cy="46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002B5C"/>
                </a:solidFill>
                <a:latin typeface="Georgia"/>
                <a:ea typeface="Georgia"/>
                <a:cs typeface="Georgia"/>
                <a:sym typeface="Georgia"/>
              </a:rPr>
              <a:t>Figure 7: Incorrect Solutions by Section</a:t>
            </a:r>
            <a:endParaRPr sz="1100">
              <a:solidFill>
                <a:srgbClr val="002B5C"/>
              </a:solidFill>
              <a:latin typeface="Georgia"/>
              <a:ea typeface="Georgia"/>
              <a:cs typeface="Georgia"/>
              <a:sym typeface="Georgia"/>
            </a:endParaRPr>
          </a:p>
        </p:txBody>
      </p:sp>
      <p:sp>
        <p:nvSpPr>
          <p:cNvPr id="209" name="Google Shape;209;p21"/>
          <p:cNvSpPr txBox="1"/>
          <p:nvPr/>
        </p:nvSpPr>
        <p:spPr>
          <a:xfrm>
            <a:off x="518325" y="4207750"/>
            <a:ext cx="3676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rgbClr val="002B5C"/>
              </a:solidFill>
              <a:latin typeface="Georgia"/>
              <a:ea typeface="Georgia"/>
              <a:cs typeface="Georgia"/>
              <a:sym typeface="Georgia"/>
            </a:endParaRPr>
          </a:p>
          <a:p>
            <a:pPr indent="0" lvl="0" marL="0" rtl="0" algn="ctr">
              <a:spcBef>
                <a:spcPts val="0"/>
              </a:spcBef>
              <a:spcAft>
                <a:spcPts val="0"/>
              </a:spcAft>
              <a:buNone/>
            </a:pPr>
            <a:r>
              <a:rPr b="1" lang="en" sz="1300">
                <a:solidFill>
                  <a:srgbClr val="002B5C"/>
                </a:solidFill>
                <a:latin typeface="Georgia"/>
                <a:ea typeface="Georgia"/>
                <a:cs typeface="Georgia"/>
                <a:sym typeface="Georgia"/>
              </a:rPr>
              <a:t>36 total </a:t>
            </a:r>
            <a:r>
              <a:rPr lang="en" sz="1300">
                <a:solidFill>
                  <a:srgbClr val="002B5C"/>
                </a:solidFill>
                <a:latin typeface="Georgia"/>
                <a:ea typeface="Georgia"/>
                <a:cs typeface="Georgia"/>
                <a:sym typeface="Georgia"/>
              </a:rPr>
              <a:t>solutions contained errors.</a:t>
            </a:r>
            <a:endParaRPr sz="1600">
              <a:solidFill>
                <a:srgbClr val="002B5C"/>
              </a:solidFill>
              <a:latin typeface="Georgia"/>
              <a:ea typeface="Georgia"/>
              <a:cs typeface="Georgia"/>
              <a:sym typeface="Georgia"/>
            </a:endParaRPr>
          </a:p>
        </p:txBody>
      </p:sp>
      <p:sp>
        <p:nvSpPr>
          <p:cNvPr id="210" name="Google Shape;210;p21"/>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211" name="Google Shape;211;p21"/>
          <p:cNvSpPr txBox="1"/>
          <p:nvPr/>
        </p:nvSpPr>
        <p:spPr>
          <a:xfrm>
            <a:off x="1791650" y="1179200"/>
            <a:ext cx="1277100" cy="29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002B5C"/>
                </a:solidFill>
                <a:latin typeface="Georgia"/>
                <a:ea typeface="Georgia"/>
                <a:cs typeface="Georgia"/>
                <a:sym typeface="Georgia"/>
              </a:rPr>
              <a:t>Level 1:</a:t>
            </a:r>
            <a:endParaRPr b="1" sz="1300">
              <a:solidFill>
                <a:srgbClr val="002B5C"/>
              </a:solidFill>
              <a:latin typeface="Georgia"/>
              <a:ea typeface="Georgia"/>
              <a:cs typeface="Georgia"/>
              <a:sym typeface="Georgia"/>
            </a:endParaRPr>
          </a:p>
        </p:txBody>
      </p:sp>
      <p:sp>
        <p:nvSpPr>
          <p:cNvPr id="212" name="Google Shape;212;p21"/>
          <p:cNvSpPr txBox="1"/>
          <p:nvPr/>
        </p:nvSpPr>
        <p:spPr>
          <a:xfrm>
            <a:off x="6104125" y="1179200"/>
            <a:ext cx="1277100" cy="29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002B5C"/>
                </a:solidFill>
                <a:latin typeface="Georgia"/>
                <a:ea typeface="Georgia"/>
                <a:cs typeface="Georgia"/>
                <a:sym typeface="Georgia"/>
              </a:rPr>
              <a:t>Level 2:</a:t>
            </a:r>
            <a:endParaRPr b="1" sz="1300">
              <a:solidFill>
                <a:srgbClr val="002B5C"/>
              </a:solidFill>
              <a:latin typeface="Georgia"/>
              <a:ea typeface="Georgia"/>
              <a:cs typeface="Georgia"/>
              <a:sym typeface="Georgia"/>
            </a:endParaRPr>
          </a:p>
        </p:txBody>
      </p:sp>
      <p:sp>
        <p:nvSpPr>
          <p:cNvPr id="213" name="Google Shape;213;p21"/>
          <p:cNvSpPr txBox="1"/>
          <p:nvPr/>
        </p:nvSpPr>
        <p:spPr>
          <a:xfrm>
            <a:off x="5309413" y="4207750"/>
            <a:ext cx="2866500" cy="46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002B5C"/>
                </a:solidFill>
                <a:latin typeface="Georgia"/>
                <a:ea typeface="Georgia"/>
                <a:cs typeface="Georgia"/>
                <a:sym typeface="Georgia"/>
              </a:rPr>
              <a:t>Figure 8: Incorrect Solutions by Section</a:t>
            </a:r>
            <a:endParaRPr sz="1100">
              <a:solidFill>
                <a:srgbClr val="002B5C"/>
              </a:solidFill>
              <a:latin typeface="Georgia"/>
              <a:ea typeface="Georgia"/>
              <a:cs typeface="Georgia"/>
              <a:sym typeface="Georgia"/>
            </a:endParaRPr>
          </a:p>
        </p:txBody>
      </p:sp>
      <p:pic>
        <p:nvPicPr>
          <p:cNvPr id="214" name="Google Shape;214;p21"/>
          <p:cNvPicPr preferRelativeResize="0"/>
          <p:nvPr/>
        </p:nvPicPr>
        <p:blipFill rotWithShape="1">
          <a:blip r:embed="rId3">
            <a:alphaModFix/>
          </a:blip>
          <a:srcRect b="16189" l="15724" r="30736" t="28949"/>
          <a:stretch/>
        </p:blipFill>
        <p:spPr>
          <a:xfrm>
            <a:off x="364938" y="1517875"/>
            <a:ext cx="4130524" cy="2645206"/>
          </a:xfrm>
          <a:prstGeom prst="rect">
            <a:avLst/>
          </a:prstGeom>
          <a:noFill/>
          <a:ln cap="flat" cmpd="sng" w="19050">
            <a:solidFill>
              <a:schemeClr val="dk2"/>
            </a:solidFill>
            <a:prstDash val="solid"/>
            <a:round/>
            <a:headEnd len="sm" w="sm" type="none"/>
            <a:tailEnd len="sm" w="sm" type="none"/>
          </a:ln>
        </p:spPr>
      </p:pic>
      <p:pic>
        <p:nvPicPr>
          <p:cNvPr id="215" name="Google Shape;215;p21"/>
          <p:cNvPicPr preferRelativeResize="0"/>
          <p:nvPr/>
        </p:nvPicPr>
        <p:blipFill rotWithShape="1">
          <a:blip r:embed="rId4">
            <a:alphaModFix/>
          </a:blip>
          <a:srcRect b="16165" l="15618" r="30284" t="28908"/>
          <a:stretch/>
        </p:blipFill>
        <p:spPr>
          <a:xfrm>
            <a:off x="4658600" y="1517875"/>
            <a:ext cx="4168146" cy="2645200"/>
          </a:xfrm>
          <a:prstGeom prst="rect">
            <a:avLst/>
          </a:prstGeom>
          <a:noFill/>
          <a:ln cap="flat" cmpd="sng" w="19050">
            <a:solidFill>
              <a:srgbClr val="002B5C"/>
            </a:solidFill>
            <a:prstDash val="solid"/>
            <a:round/>
            <a:headEnd len="sm" w="sm" type="none"/>
            <a:tailEnd len="sm" w="sm" type="none"/>
          </a:ln>
        </p:spPr>
      </p:pic>
      <p:sp>
        <p:nvSpPr>
          <p:cNvPr id="216" name="Google Shape;216;p21"/>
          <p:cNvSpPr txBox="1"/>
          <p:nvPr/>
        </p:nvSpPr>
        <p:spPr>
          <a:xfrm>
            <a:off x="4904425" y="4207750"/>
            <a:ext cx="3676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rgbClr val="002B5C"/>
              </a:solidFill>
              <a:latin typeface="Georgia"/>
              <a:ea typeface="Georgia"/>
              <a:cs typeface="Georgia"/>
              <a:sym typeface="Georgia"/>
            </a:endParaRPr>
          </a:p>
          <a:p>
            <a:pPr indent="0" lvl="0" marL="0" rtl="0" algn="ctr">
              <a:spcBef>
                <a:spcPts val="0"/>
              </a:spcBef>
              <a:spcAft>
                <a:spcPts val="0"/>
              </a:spcAft>
              <a:buNone/>
            </a:pPr>
            <a:r>
              <a:rPr b="1" lang="en" sz="1300">
                <a:solidFill>
                  <a:srgbClr val="002B5C"/>
                </a:solidFill>
                <a:latin typeface="Georgia"/>
                <a:ea typeface="Georgia"/>
                <a:cs typeface="Georgia"/>
                <a:sym typeface="Georgia"/>
              </a:rPr>
              <a:t>45</a:t>
            </a:r>
            <a:r>
              <a:rPr b="1" lang="en" sz="1300">
                <a:solidFill>
                  <a:srgbClr val="002B5C"/>
                </a:solidFill>
                <a:latin typeface="Georgia"/>
                <a:ea typeface="Georgia"/>
                <a:cs typeface="Georgia"/>
                <a:sym typeface="Georgia"/>
              </a:rPr>
              <a:t> total </a:t>
            </a:r>
            <a:r>
              <a:rPr lang="en" sz="1300">
                <a:solidFill>
                  <a:srgbClr val="002B5C"/>
                </a:solidFill>
                <a:latin typeface="Georgia"/>
                <a:ea typeface="Georgia"/>
                <a:cs typeface="Georgia"/>
                <a:sym typeface="Georgia"/>
              </a:rPr>
              <a:t>solutions contained errors.</a:t>
            </a:r>
            <a:endParaRPr sz="1300">
              <a:solidFill>
                <a:srgbClr val="002B5C"/>
              </a:solidFill>
              <a:latin typeface="Georgia"/>
              <a:ea typeface="Georgia"/>
              <a:cs typeface="Georgia"/>
              <a:sym typeface="Georgia"/>
            </a:endParaRPr>
          </a:p>
          <a:p>
            <a:pPr indent="0" lvl="0" marL="0" rtl="0" algn="l">
              <a:spcBef>
                <a:spcPts val="0"/>
              </a:spcBef>
              <a:spcAft>
                <a:spcPts val="0"/>
              </a:spcAft>
              <a:buNone/>
            </a:pPr>
            <a:r>
              <a:t/>
            </a:r>
            <a:endParaRPr sz="1600">
              <a:solidFill>
                <a:srgbClr val="002B5C"/>
              </a:solidFill>
              <a:latin typeface="Georgia"/>
              <a:ea typeface="Georgia"/>
              <a:cs typeface="Georgia"/>
              <a:sym typeface="Georgia"/>
            </a:endParaRPr>
          </a:p>
          <a:p>
            <a:pPr indent="0" lvl="0" marL="0" rtl="0" algn="l">
              <a:spcBef>
                <a:spcPts val="0"/>
              </a:spcBef>
              <a:spcAft>
                <a:spcPts val="0"/>
              </a:spcAft>
              <a:buNone/>
            </a:pPr>
            <a:r>
              <a:t/>
            </a:r>
            <a:endParaRPr sz="1600">
              <a:solidFill>
                <a:srgbClr val="002B5C"/>
              </a:solidFill>
              <a:latin typeface="Georgia"/>
              <a:ea typeface="Georgia"/>
              <a:cs typeface="Georgia"/>
              <a:sym typeface="Georgia"/>
            </a:endParaRPr>
          </a:p>
        </p:txBody>
      </p:sp>
      <p:sp>
        <p:nvSpPr>
          <p:cNvPr id="217" name="Google Shape;217;p21"/>
          <p:cNvSpPr txBox="1"/>
          <p:nvPr/>
        </p:nvSpPr>
        <p:spPr>
          <a:xfrm>
            <a:off x="129775" y="4780450"/>
            <a:ext cx="87024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002B5C"/>
                </a:solidFill>
                <a:latin typeface="Georgia"/>
                <a:ea typeface="Georgia"/>
                <a:cs typeface="Georgia"/>
                <a:sym typeface="Georgia"/>
              </a:rPr>
              <a:t>*While ChatGPT made the same number of errors as the questions for both levels, these did not necessarily align with the same attributes.</a:t>
            </a:r>
            <a:endParaRPr sz="1100">
              <a:solidFill>
                <a:srgbClr val="002B5C"/>
              </a:solidFill>
              <a:latin typeface="Georgia"/>
              <a:ea typeface="Georgia"/>
              <a:cs typeface="Georgia"/>
              <a:sym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2c533dee501_0_1"/>
          <p:cNvSpPr txBox="1"/>
          <p:nvPr>
            <p:ph type="title"/>
          </p:nvPr>
        </p:nvSpPr>
        <p:spPr>
          <a:xfrm>
            <a:off x="311700" y="445025"/>
            <a:ext cx="8520600" cy="572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600"/>
              <a:buFont typeface="Arial"/>
              <a:buNone/>
            </a:pPr>
            <a:r>
              <a:rPr lang="en"/>
              <a:t>Results Cont.</a:t>
            </a:r>
            <a:endParaRPr/>
          </a:p>
        </p:txBody>
      </p:sp>
      <p:sp>
        <p:nvSpPr>
          <p:cNvPr id="223" name="Google Shape;223;g2c533dee501_0_1"/>
          <p:cNvSpPr txBox="1"/>
          <p:nvPr/>
        </p:nvSpPr>
        <p:spPr>
          <a:xfrm>
            <a:off x="5239325" y="1632250"/>
            <a:ext cx="3373800" cy="3243900"/>
          </a:xfrm>
          <a:prstGeom prst="rect">
            <a:avLst/>
          </a:prstGeom>
          <a:noFill/>
          <a:ln cap="flat" cmpd="sng" w="19050">
            <a:solidFill>
              <a:srgbClr val="88888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002B5C"/>
                </a:solidFill>
                <a:latin typeface="Georgia"/>
                <a:ea typeface="Georgia"/>
                <a:cs typeface="Georgia"/>
                <a:sym typeface="Georgia"/>
              </a:rPr>
              <a:t>Labels:</a:t>
            </a:r>
            <a:endParaRPr b="1"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highlight>
                  <a:srgbClr val="FFF2CC"/>
                </a:highlight>
                <a:latin typeface="Georgia"/>
                <a:ea typeface="Georgia"/>
                <a:cs typeface="Georgia"/>
                <a:sym typeface="Georgia"/>
              </a:rPr>
              <a:t>1A</a:t>
            </a:r>
            <a:r>
              <a:rPr lang="en" sz="1000">
                <a:solidFill>
                  <a:srgbClr val="002B5C"/>
                </a:solidFill>
                <a:latin typeface="Georgia"/>
                <a:ea typeface="Georgia"/>
                <a:cs typeface="Georgia"/>
                <a:sym typeface="Georgia"/>
              </a:rPr>
              <a:t> - Construct and interpret single variable graphs</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1B - Summarize single variable distributions </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highlight>
                  <a:srgbClr val="FFF2CC"/>
                </a:highlight>
                <a:latin typeface="Georgia"/>
                <a:ea typeface="Georgia"/>
                <a:cs typeface="Georgia"/>
                <a:sym typeface="Georgia"/>
              </a:rPr>
              <a:t>1C</a:t>
            </a:r>
            <a:r>
              <a:rPr lang="en" sz="1000">
                <a:solidFill>
                  <a:srgbClr val="002B5C"/>
                </a:solidFill>
                <a:latin typeface="Georgia"/>
                <a:ea typeface="Georgia"/>
                <a:cs typeface="Georgia"/>
                <a:sym typeface="Georgia"/>
              </a:rPr>
              <a:t> - Compare single variable distributions</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1D - Explore bivariate data</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1E - Explore categorical data</a:t>
            </a:r>
            <a:endParaRPr sz="1000">
              <a:solidFill>
                <a:srgbClr val="002B5C"/>
              </a:solidFill>
              <a:latin typeface="Georgia"/>
              <a:ea typeface="Georgia"/>
              <a:cs typeface="Georgia"/>
              <a:sym typeface="Georgia"/>
            </a:endParaRPr>
          </a:p>
          <a:p>
            <a:pPr indent="0" lvl="0" marL="0" rtl="0" algn="l">
              <a:spcBef>
                <a:spcPts val="0"/>
              </a:spcBef>
              <a:spcAft>
                <a:spcPts val="0"/>
              </a:spcAft>
              <a:buNone/>
            </a:pPr>
            <a:r>
              <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2A - Methods of data collection</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2B - Surveys</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2C - Experiments</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2D - Generalizability and types of conclusions</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2E - Miscellaneous</a:t>
            </a:r>
            <a:endParaRPr sz="1000">
              <a:solidFill>
                <a:srgbClr val="002B5C"/>
              </a:solidFill>
              <a:latin typeface="Georgia"/>
              <a:ea typeface="Georgia"/>
              <a:cs typeface="Georgia"/>
              <a:sym typeface="Georgia"/>
            </a:endParaRPr>
          </a:p>
          <a:p>
            <a:pPr indent="0" lvl="0" marL="0" rtl="0" algn="l">
              <a:spcBef>
                <a:spcPts val="0"/>
              </a:spcBef>
              <a:spcAft>
                <a:spcPts val="0"/>
              </a:spcAft>
              <a:buNone/>
            </a:pPr>
            <a:r>
              <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3A - Probability</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3B - Combining independent random variables</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3C - The normal distribution</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3D - Sampling distributions</a:t>
            </a:r>
            <a:endParaRPr sz="1000">
              <a:solidFill>
                <a:srgbClr val="002B5C"/>
              </a:solidFill>
              <a:latin typeface="Georgia"/>
              <a:ea typeface="Georgia"/>
              <a:cs typeface="Georgia"/>
              <a:sym typeface="Georgia"/>
            </a:endParaRPr>
          </a:p>
          <a:p>
            <a:pPr indent="0" lvl="0" marL="0" rtl="0" algn="l">
              <a:spcBef>
                <a:spcPts val="0"/>
              </a:spcBef>
              <a:spcAft>
                <a:spcPts val="0"/>
              </a:spcAft>
              <a:buNone/>
            </a:pPr>
            <a:r>
              <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4A - Estimation (CI)</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4B - Tests of Significance</a:t>
            </a:r>
            <a:endParaRPr sz="1000">
              <a:solidFill>
                <a:srgbClr val="002B5C"/>
              </a:solidFill>
              <a:latin typeface="Georgia"/>
              <a:ea typeface="Georgia"/>
              <a:cs typeface="Georgia"/>
              <a:sym typeface="Georgia"/>
            </a:endParaRPr>
          </a:p>
        </p:txBody>
      </p:sp>
      <p:sp>
        <p:nvSpPr>
          <p:cNvPr id="224" name="Google Shape;224;g2c533dee501_0_1"/>
          <p:cNvSpPr txBox="1"/>
          <p:nvPr/>
        </p:nvSpPr>
        <p:spPr>
          <a:xfrm>
            <a:off x="964325" y="4629925"/>
            <a:ext cx="3621600" cy="46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002B5C"/>
                </a:solidFill>
                <a:latin typeface="Georgia"/>
                <a:ea typeface="Georgia"/>
                <a:cs typeface="Georgia"/>
                <a:sym typeface="Georgia"/>
              </a:rPr>
              <a:t>Figure 9: Incorrect Solutions by Topic</a:t>
            </a:r>
            <a:endParaRPr sz="1100">
              <a:solidFill>
                <a:srgbClr val="002B5C"/>
              </a:solidFill>
              <a:latin typeface="Georgia"/>
              <a:ea typeface="Georgia"/>
              <a:cs typeface="Georgia"/>
              <a:sym typeface="Georgia"/>
            </a:endParaRPr>
          </a:p>
        </p:txBody>
      </p:sp>
      <p:sp>
        <p:nvSpPr>
          <p:cNvPr id="225" name="Google Shape;225;g2c533dee501_0_1"/>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226" name="Google Shape;226;g2c533dee501_0_1"/>
          <p:cNvSpPr txBox="1"/>
          <p:nvPr/>
        </p:nvSpPr>
        <p:spPr>
          <a:xfrm>
            <a:off x="1757075" y="1493575"/>
            <a:ext cx="20361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rgbClr val="002B5C"/>
                </a:solidFill>
                <a:latin typeface="Georgia"/>
                <a:ea typeface="Georgia"/>
                <a:cs typeface="Georgia"/>
                <a:sym typeface="Georgia"/>
              </a:rPr>
              <a:t>Level 1:</a:t>
            </a:r>
            <a:endParaRPr b="1" sz="1300">
              <a:solidFill>
                <a:srgbClr val="002B5C"/>
              </a:solidFill>
              <a:latin typeface="Georgia"/>
              <a:ea typeface="Georgia"/>
              <a:cs typeface="Georgia"/>
              <a:sym typeface="Georgia"/>
            </a:endParaRPr>
          </a:p>
        </p:txBody>
      </p:sp>
      <p:pic>
        <p:nvPicPr>
          <p:cNvPr id="227" name="Google Shape;227;g2c533dee501_0_1"/>
          <p:cNvPicPr preferRelativeResize="0"/>
          <p:nvPr/>
        </p:nvPicPr>
        <p:blipFill rotWithShape="1">
          <a:blip r:embed="rId3">
            <a:alphaModFix/>
          </a:blip>
          <a:srcRect b="17978" l="15367" r="30750" t="27590"/>
          <a:stretch/>
        </p:blipFill>
        <p:spPr>
          <a:xfrm>
            <a:off x="746650" y="1899600"/>
            <a:ext cx="4291410" cy="27092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2cd88a020bb_1_41"/>
          <p:cNvSpPr txBox="1"/>
          <p:nvPr>
            <p:ph type="title"/>
          </p:nvPr>
        </p:nvSpPr>
        <p:spPr>
          <a:xfrm>
            <a:off x="311700" y="445025"/>
            <a:ext cx="8520600" cy="572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600"/>
              <a:buFont typeface="Arial"/>
              <a:buNone/>
            </a:pPr>
            <a:r>
              <a:rPr lang="en"/>
              <a:t>Results Cont.</a:t>
            </a:r>
            <a:endParaRPr/>
          </a:p>
        </p:txBody>
      </p:sp>
      <p:sp>
        <p:nvSpPr>
          <p:cNvPr id="233" name="Google Shape;233;g2cd88a020bb_1_41"/>
          <p:cNvSpPr txBox="1"/>
          <p:nvPr/>
        </p:nvSpPr>
        <p:spPr>
          <a:xfrm>
            <a:off x="5215750" y="1659450"/>
            <a:ext cx="3373800" cy="3243900"/>
          </a:xfrm>
          <a:prstGeom prst="rect">
            <a:avLst/>
          </a:prstGeom>
          <a:noFill/>
          <a:ln cap="flat" cmpd="sng" w="19050">
            <a:solidFill>
              <a:srgbClr val="88888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002B5C"/>
                </a:solidFill>
                <a:latin typeface="Georgia"/>
                <a:ea typeface="Georgia"/>
                <a:cs typeface="Georgia"/>
                <a:sym typeface="Georgia"/>
              </a:rPr>
              <a:t>Labels:</a:t>
            </a:r>
            <a:endParaRPr b="1"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highlight>
                  <a:srgbClr val="FFF2CC"/>
                </a:highlight>
                <a:latin typeface="Georgia"/>
                <a:ea typeface="Georgia"/>
                <a:cs typeface="Georgia"/>
                <a:sym typeface="Georgia"/>
              </a:rPr>
              <a:t>1A</a:t>
            </a:r>
            <a:r>
              <a:rPr lang="en" sz="1000">
                <a:solidFill>
                  <a:srgbClr val="002B5C"/>
                </a:solidFill>
                <a:latin typeface="Georgia"/>
                <a:ea typeface="Georgia"/>
                <a:cs typeface="Georgia"/>
                <a:sym typeface="Georgia"/>
              </a:rPr>
              <a:t> - Construct and interpret single variable graphs</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1B - Summarize single variable distributions </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1C - Compare single variable distributions</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1D - Explore bivariate data</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1E - Explore categorical data</a:t>
            </a:r>
            <a:endParaRPr sz="1000">
              <a:solidFill>
                <a:srgbClr val="002B5C"/>
              </a:solidFill>
              <a:latin typeface="Georgia"/>
              <a:ea typeface="Georgia"/>
              <a:cs typeface="Georgia"/>
              <a:sym typeface="Georgia"/>
            </a:endParaRPr>
          </a:p>
          <a:p>
            <a:pPr indent="0" lvl="0" marL="0" rtl="0" algn="l">
              <a:spcBef>
                <a:spcPts val="0"/>
              </a:spcBef>
              <a:spcAft>
                <a:spcPts val="0"/>
              </a:spcAft>
              <a:buNone/>
            </a:pPr>
            <a:r>
              <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2A - Methods of data collection</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2B - Surveys</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2C - Experiments</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2D - Generalizability and types of conclusions</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2E - Miscellaneous</a:t>
            </a:r>
            <a:endParaRPr sz="1000">
              <a:solidFill>
                <a:srgbClr val="002B5C"/>
              </a:solidFill>
              <a:latin typeface="Georgia"/>
              <a:ea typeface="Georgia"/>
              <a:cs typeface="Georgia"/>
              <a:sym typeface="Georgia"/>
            </a:endParaRPr>
          </a:p>
          <a:p>
            <a:pPr indent="0" lvl="0" marL="0" rtl="0" algn="l">
              <a:spcBef>
                <a:spcPts val="0"/>
              </a:spcBef>
              <a:spcAft>
                <a:spcPts val="0"/>
              </a:spcAft>
              <a:buNone/>
            </a:pPr>
            <a:r>
              <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highlight>
                  <a:srgbClr val="FFF2CC"/>
                </a:highlight>
                <a:latin typeface="Georgia"/>
                <a:ea typeface="Georgia"/>
                <a:cs typeface="Georgia"/>
                <a:sym typeface="Georgia"/>
              </a:rPr>
              <a:t>3A</a:t>
            </a:r>
            <a:r>
              <a:rPr lang="en" sz="1000">
                <a:solidFill>
                  <a:srgbClr val="002B5C"/>
                </a:solidFill>
                <a:latin typeface="Georgia"/>
                <a:ea typeface="Georgia"/>
                <a:cs typeface="Georgia"/>
                <a:sym typeface="Georgia"/>
              </a:rPr>
              <a:t> - Probability</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3B - Combining independent random variables</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3C - The normal distribution</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3D - Sampling distributions</a:t>
            </a:r>
            <a:endParaRPr sz="1000">
              <a:solidFill>
                <a:srgbClr val="002B5C"/>
              </a:solidFill>
              <a:latin typeface="Georgia"/>
              <a:ea typeface="Georgia"/>
              <a:cs typeface="Georgia"/>
              <a:sym typeface="Georgia"/>
            </a:endParaRPr>
          </a:p>
          <a:p>
            <a:pPr indent="0" lvl="0" marL="0" rtl="0" algn="l">
              <a:spcBef>
                <a:spcPts val="0"/>
              </a:spcBef>
              <a:spcAft>
                <a:spcPts val="0"/>
              </a:spcAft>
              <a:buNone/>
            </a:pPr>
            <a:r>
              <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latin typeface="Georgia"/>
                <a:ea typeface="Georgia"/>
                <a:cs typeface="Georgia"/>
                <a:sym typeface="Georgia"/>
              </a:rPr>
              <a:t>4A - Estimation (CI)</a:t>
            </a:r>
            <a:endParaRPr sz="1000">
              <a:solidFill>
                <a:srgbClr val="002B5C"/>
              </a:solidFill>
              <a:latin typeface="Georgia"/>
              <a:ea typeface="Georgia"/>
              <a:cs typeface="Georgia"/>
              <a:sym typeface="Georgia"/>
            </a:endParaRPr>
          </a:p>
          <a:p>
            <a:pPr indent="0" lvl="0" marL="0" rtl="0" algn="l">
              <a:spcBef>
                <a:spcPts val="0"/>
              </a:spcBef>
              <a:spcAft>
                <a:spcPts val="0"/>
              </a:spcAft>
              <a:buNone/>
            </a:pPr>
            <a:r>
              <a:rPr lang="en" sz="1000">
                <a:solidFill>
                  <a:srgbClr val="002B5C"/>
                </a:solidFill>
                <a:highlight>
                  <a:srgbClr val="FFF2CC"/>
                </a:highlight>
                <a:latin typeface="Georgia"/>
                <a:ea typeface="Georgia"/>
                <a:cs typeface="Georgia"/>
                <a:sym typeface="Georgia"/>
              </a:rPr>
              <a:t>4B</a:t>
            </a:r>
            <a:r>
              <a:rPr lang="en" sz="1000">
                <a:solidFill>
                  <a:srgbClr val="002B5C"/>
                </a:solidFill>
                <a:latin typeface="Georgia"/>
                <a:ea typeface="Georgia"/>
                <a:cs typeface="Georgia"/>
                <a:sym typeface="Georgia"/>
              </a:rPr>
              <a:t> - Tests of Significance</a:t>
            </a:r>
            <a:endParaRPr sz="1000">
              <a:solidFill>
                <a:srgbClr val="002B5C"/>
              </a:solidFill>
              <a:latin typeface="Georgia"/>
              <a:ea typeface="Georgia"/>
              <a:cs typeface="Georgia"/>
              <a:sym typeface="Georgia"/>
            </a:endParaRPr>
          </a:p>
        </p:txBody>
      </p:sp>
      <p:sp>
        <p:nvSpPr>
          <p:cNvPr id="234" name="Google Shape;234;g2cd88a020bb_1_41"/>
          <p:cNvSpPr txBox="1"/>
          <p:nvPr/>
        </p:nvSpPr>
        <p:spPr>
          <a:xfrm>
            <a:off x="964325" y="4663225"/>
            <a:ext cx="3621600" cy="46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002B5C"/>
                </a:solidFill>
                <a:latin typeface="Georgia"/>
                <a:ea typeface="Georgia"/>
                <a:cs typeface="Georgia"/>
                <a:sym typeface="Georgia"/>
              </a:rPr>
              <a:t>Figure 10: Incorrect Solutions by Topic</a:t>
            </a:r>
            <a:endParaRPr sz="1100">
              <a:solidFill>
                <a:srgbClr val="002B5C"/>
              </a:solidFill>
              <a:latin typeface="Georgia"/>
              <a:ea typeface="Georgia"/>
              <a:cs typeface="Georgia"/>
              <a:sym typeface="Georgia"/>
            </a:endParaRPr>
          </a:p>
        </p:txBody>
      </p:sp>
      <p:sp>
        <p:nvSpPr>
          <p:cNvPr id="235" name="Google Shape;235;g2cd88a020bb_1_41"/>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236" name="Google Shape;236;g2cd88a020bb_1_41"/>
          <p:cNvSpPr txBox="1"/>
          <p:nvPr/>
        </p:nvSpPr>
        <p:spPr>
          <a:xfrm>
            <a:off x="1757075" y="1514700"/>
            <a:ext cx="20361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rgbClr val="002B5C"/>
                </a:solidFill>
                <a:latin typeface="Georgia"/>
                <a:ea typeface="Georgia"/>
                <a:cs typeface="Georgia"/>
                <a:sym typeface="Georgia"/>
              </a:rPr>
              <a:t>Level 2:</a:t>
            </a:r>
            <a:endParaRPr b="1" sz="1300">
              <a:solidFill>
                <a:srgbClr val="002B5C"/>
              </a:solidFill>
              <a:latin typeface="Georgia"/>
              <a:ea typeface="Georgia"/>
              <a:cs typeface="Georgia"/>
              <a:sym typeface="Georgia"/>
            </a:endParaRPr>
          </a:p>
        </p:txBody>
      </p:sp>
      <p:pic>
        <p:nvPicPr>
          <p:cNvPr id="237" name="Google Shape;237;g2cd88a020bb_1_41"/>
          <p:cNvPicPr preferRelativeResize="0"/>
          <p:nvPr/>
        </p:nvPicPr>
        <p:blipFill rotWithShape="1">
          <a:blip r:embed="rId3">
            <a:alphaModFix/>
          </a:blip>
          <a:srcRect b="16255" l="16102" r="30858" t="29159"/>
          <a:stretch/>
        </p:blipFill>
        <p:spPr>
          <a:xfrm>
            <a:off x="717751" y="1899600"/>
            <a:ext cx="4296392" cy="2763626"/>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g2c66fe64d90_0_20"/>
          <p:cNvSpPr txBox="1"/>
          <p:nvPr>
            <p:ph type="title"/>
          </p:nvPr>
        </p:nvSpPr>
        <p:spPr>
          <a:xfrm>
            <a:off x="228600" y="205978"/>
            <a:ext cx="7315200" cy="8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600"/>
              <a:buNone/>
            </a:pPr>
            <a:r>
              <a:rPr lang="en"/>
              <a:t>Introduction</a:t>
            </a:r>
            <a:endParaRPr/>
          </a:p>
        </p:txBody>
      </p:sp>
      <p:sp>
        <p:nvSpPr>
          <p:cNvPr id="81" name="Google Shape;81;g2c66fe64d90_0_20"/>
          <p:cNvSpPr txBox="1"/>
          <p:nvPr/>
        </p:nvSpPr>
        <p:spPr>
          <a:xfrm>
            <a:off x="320250" y="1210350"/>
            <a:ext cx="8503500" cy="2722800"/>
          </a:xfrm>
          <a:prstGeom prst="rect">
            <a:avLst/>
          </a:prstGeom>
          <a:noFill/>
          <a:ln>
            <a:noFill/>
          </a:ln>
        </p:spPr>
        <p:txBody>
          <a:bodyPr anchorCtr="0" anchor="t" bIns="91425" lIns="91425" spcFirstLastPara="1" rIns="91425" wrap="square" tIns="91425">
            <a:noAutofit/>
          </a:bodyPr>
          <a:lstStyle/>
          <a:p>
            <a:pPr indent="-361950" lvl="0" marL="457200" marR="0" rtl="0" algn="l">
              <a:lnSpc>
                <a:spcPct val="115000"/>
              </a:lnSpc>
              <a:spcBef>
                <a:spcPts val="0"/>
              </a:spcBef>
              <a:spcAft>
                <a:spcPts val="0"/>
              </a:spcAft>
              <a:buClr>
                <a:srgbClr val="002B5C"/>
              </a:buClr>
              <a:buSzPts val="2100"/>
              <a:buFont typeface="Georgia"/>
              <a:buChar char="●"/>
            </a:pPr>
            <a:r>
              <a:rPr lang="en" sz="2000">
                <a:solidFill>
                  <a:srgbClr val="002B5C"/>
                </a:solidFill>
                <a:latin typeface="Georgia"/>
                <a:ea typeface="Georgia"/>
                <a:cs typeface="Georgia"/>
                <a:sym typeface="Georgia"/>
              </a:rPr>
              <a:t>Increased u</a:t>
            </a:r>
            <a:r>
              <a:rPr lang="en" sz="2000">
                <a:solidFill>
                  <a:srgbClr val="002B5C"/>
                </a:solidFill>
                <a:latin typeface="Georgia"/>
                <a:ea typeface="Georgia"/>
                <a:cs typeface="Georgia"/>
                <a:sym typeface="Georgia"/>
              </a:rPr>
              <a:t>se of AI in education</a:t>
            </a:r>
            <a:endParaRPr sz="2000">
              <a:solidFill>
                <a:srgbClr val="002B5C"/>
              </a:solidFill>
              <a:latin typeface="Georgia"/>
              <a:ea typeface="Georgia"/>
              <a:cs typeface="Georgia"/>
              <a:sym typeface="Georgia"/>
            </a:endParaRPr>
          </a:p>
          <a:p>
            <a:pPr indent="-355600" lvl="0" marL="457200" rtl="0" algn="l">
              <a:lnSpc>
                <a:spcPct val="115000"/>
              </a:lnSpc>
              <a:spcBef>
                <a:spcPts val="1000"/>
              </a:spcBef>
              <a:spcAft>
                <a:spcPts val="0"/>
              </a:spcAft>
              <a:buClr>
                <a:srgbClr val="002B5C"/>
              </a:buClr>
              <a:buSzPts val="2000"/>
              <a:buFont typeface="Georgia"/>
              <a:buChar char="●"/>
            </a:pPr>
            <a:r>
              <a:rPr lang="en" sz="2000">
                <a:solidFill>
                  <a:srgbClr val="002B5C"/>
                </a:solidFill>
                <a:latin typeface="Georgia"/>
                <a:ea typeface="Georgia"/>
                <a:cs typeface="Georgia"/>
                <a:sym typeface="Georgia"/>
              </a:rPr>
              <a:t>Enhances the learning and teaching experience - potential uses for automatic grading, virtual tutoring, etc.</a:t>
            </a:r>
            <a:endParaRPr sz="2000">
              <a:solidFill>
                <a:srgbClr val="002B5C"/>
              </a:solidFill>
              <a:latin typeface="Georgia"/>
              <a:ea typeface="Georgia"/>
              <a:cs typeface="Georgia"/>
              <a:sym typeface="Georgia"/>
            </a:endParaRPr>
          </a:p>
          <a:p>
            <a:pPr indent="-355600" lvl="0" marL="457200" rtl="0" algn="l">
              <a:lnSpc>
                <a:spcPct val="115000"/>
              </a:lnSpc>
              <a:spcBef>
                <a:spcPts val="1000"/>
              </a:spcBef>
              <a:spcAft>
                <a:spcPts val="0"/>
              </a:spcAft>
              <a:buClr>
                <a:srgbClr val="002B5C"/>
              </a:buClr>
              <a:buSzPts val="2000"/>
              <a:buFont typeface="Georgia"/>
              <a:buChar char="●"/>
            </a:pPr>
            <a:r>
              <a:rPr lang="en" sz="2000">
                <a:solidFill>
                  <a:srgbClr val="002B5C"/>
                </a:solidFill>
                <a:latin typeface="Georgia"/>
                <a:ea typeface="Georgia"/>
                <a:cs typeface="Georgia"/>
                <a:sym typeface="Georgia"/>
              </a:rPr>
              <a:t>Lesson Plan Creation (Powell &amp; Courchesne, 2024)</a:t>
            </a:r>
            <a:endParaRPr sz="2000">
              <a:solidFill>
                <a:srgbClr val="002B5C"/>
              </a:solidFill>
              <a:latin typeface="Georgia"/>
              <a:ea typeface="Georgia"/>
              <a:cs typeface="Georgia"/>
              <a:sym typeface="Georgia"/>
            </a:endParaRPr>
          </a:p>
          <a:p>
            <a:pPr indent="-342900" lvl="1" marL="914400" rtl="0" algn="l">
              <a:lnSpc>
                <a:spcPct val="115000"/>
              </a:lnSpc>
              <a:spcBef>
                <a:spcPts val="0"/>
              </a:spcBef>
              <a:spcAft>
                <a:spcPts val="0"/>
              </a:spcAft>
              <a:buClr>
                <a:srgbClr val="002B5C"/>
              </a:buClr>
              <a:buSzPts val="1800"/>
              <a:buFont typeface="Georgia"/>
              <a:buChar char="○"/>
            </a:pPr>
            <a:r>
              <a:rPr lang="en" sz="1800">
                <a:solidFill>
                  <a:srgbClr val="002B5C"/>
                </a:solidFill>
                <a:latin typeface="Georgia"/>
                <a:ea typeface="Georgia"/>
                <a:cs typeface="Georgia"/>
                <a:sym typeface="Georgia"/>
              </a:rPr>
              <a:t>Questionable components </a:t>
            </a:r>
            <a:endParaRPr sz="1800">
              <a:solidFill>
                <a:srgbClr val="002B5C"/>
              </a:solidFill>
              <a:latin typeface="Georgia"/>
              <a:ea typeface="Georgia"/>
              <a:cs typeface="Georgia"/>
              <a:sym typeface="Georgia"/>
            </a:endParaRPr>
          </a:p>
          <a:p>
            <a:pPr indent="-342900" lvl="1" marL="914400" rtl="0" algn="l">
              <a:lnSpc>
                <a:spcPct val="115000"/>
              </a:lnSpc>
              <a:spcBef>
                <a:spcPts val="0"/>
              </a:spcBef>
              <a:spcAft>
                <a:spcPts val="0"/>
              </a:spcAft>
              <a:buClr>
                <a:srgbClr val="002B5C"/>
              </a:buClr>
              <a:buSzPts val="1800"/>
              <a:buFont typeface="Georgia"/>
              <a:buChar char="○"/>
            </a:pPr>
            <a:r>
              <a:rPr lang="en" sz="1800">
                <a:solidFill>
                  <a:srgbClr val="002B5C"/>
                </a:solidFill>
                <a:latin typeface="Georgia"/>
                <a:ea typeface="Georgia"/>
                <a:cs typeface="Georgia"/>
                <a:sym typeface="Georgia"/>
              </a:rPr>
              <a:t>Omitted key details</a:t>
            </a:r>
            <a:endParaRPr sz="1800">
              <a:solidFill>
                <a:srgbClr val="002B5C"/>
              </a:solidFill>
              <a:latin typeface="Georgia"/>
              <a:ea typeface="Georgia"/>
              <a:cs typeface="Georgia"/>
              <a:sym typeface="Georgia"/>
            </a:endParaRPr>
          </a:p>
          <a:p>
            <a:pPr indent="-342900" lvl="1" marL="914400" rtl="0" algn="l">
              <a:lnSpc>
                <a:spcPct val="115000"/>
              </a:lnSpc>
              <a:spcBef>
                <a:spcPts val="0"/>
              </a:spcBef>
              <a:spcAft>
                <a:spcPts val="0"/>
              </a:spcAft>
              <a:buClr>
                <a:srgbClr val="002B5C"/>
              </a:buClr>
              <a:buSzPts val="1800"/>
              <a:buFont typeface="Georgia"/>
              <a:buChar char="○"/>
            </a:pPr>
            <a:r>
              <a:rPr lang="en" sz="1800">
                <a:solidFill>
                  <a:srgbClr val="002B5C"/>
                </a:solidFill>
                <a:latin typeface="Georgia"/>
                <a:ea typeface="Georgia"/>
                <a:cs typeface="Georgia"/>
                <a:sym typeface="Georgia"/>
              </a:rPr>
              <a:t>Highlights need to assess the program’s accuracy</a:t>
            </a:r>
            <a:endParaRPr sz="1800">
              <a:solidFill>
                <a:srgbClr val="002B5C"/>
              </a:solidFill>
              <a:latin typeface="Georgia"/>
              <a:ea typeface="Georgia"/>
              <a:cs typeface="Georgia"/>
              <a:sym typeface="Georgia"/>
            </a:endParaRPr>
          </a:p>
          <a:p>
            <a:pPr indent="-355600" lvl="0" marL="457200" rtl="0" algn="l">
              <a:lnSpc>
                <a:spcPct val="115000"/>
              </a:lnSpc>
              <a:spcBef>
                <a:spcPts val="1000"/>
              </a:spcBef>
              <a:spcAft>
                <a:spcPts val="0"/>
              </a:spcAft>
              <a:buClr>
                <a:srgbClr val="002B5C"/>
              </a:buClr>
              <a:buSzPts val="2000"/>
              <a:buFont typeface="Georgia"/>
              <a:buChar char="●"/>
            </a:pPr>
            <a:r>
              <a:rPr lang="en" sz="2000">
                <a:solidFill>
                  <a:srgbClr val="002B5C"/>
                </a:solidFill>
                <a:latin typeface="Georgia"/>
                <a:ea typeface="Georgia"/>
                <a:cs typeface="Georgia"/>
                <a:sym typeface="Georgia"/>
              </a:rPr>
              <a:t>ChatGPT’s ability to generate questions and solutions across topic areas has yet to be explored</a:t>
            </a:r>
            <a:endParaRPr sz="2000">
              <a:solidFill>
                <a:srgbClr val="002B5C"/>
              </a:solidFill>
              <a:latin typeface="Georgia"/>
              <a:ea typeface="Georgia"/>
              <a:cs typeface="Georgia"/>
              <a:sym typeface="Georgia"/>
            </a:endParaRPr>
          </a:p>
          <a:p>
            <a:pPr indent="0" lvl="0" marL="0" rtl="0" algn="l">
              <a:spcBef>
                <a:spcPts val="1000"/>
              </a:spcBef>
              <a:spcAft>
                <a:spcPts val="0"/>
              </a:spcAft>
              <a:buNone/>
            </a:pPr>
            <a:r>
              <a:t/>
            </a:r>
            <a:endParaRPr sz="1500">
              <a:solidFill>
                <a:srgbClr val="002B5C"/>
              </a:solidFill>
              <a:highlight>
                <a:srgbClr val="FFFF00"/>
              </a:highlight>
              <a:latin typeface="Georgia"/>
              <a:ea typeface="Georgia"/>
              <a:cs typeface="Georgia"/>
              <a:sym typeface="Georgia"/>
            </a:endParaRPr>
          </a:p>
          <a:p>
            <a:pPr indent="0" lvl="0" marL="0" rtl="0" algn="l">
              <a:spcBef>
                <a:spcPts val="1000"/>
              </a:spcBef>
              <a:spcAft>
                <a:spcPts val="0"/>
              </a:spcAft>
              <a:buNone/>
            </a:pPr>
            <a:r>
              <a:t/>
            </a:r>
            <a:endParaRPr sz="1900">
              <a:solidFill>
                <a:srgbClr val="002B5C"/>
              </a:solidFill>
              <a:latin typeface="Georgia"/>
              <a:ea typeface="Georgia"/>
              <a:cs typeface="Georgia"/>
              <a:sym typeface="Georgia"/>
            </a:endParaRPr>
          </a:p>
          <a:p>
            <a:pPr indent="0" lvl="0" marL="0" rtl="0" algn="l">
              <a:lnSpc>
                <a:spcPct val="115000"/>
              </a:lnSpc>
              <a:spcBef>
                <a:spcPts val="1200"/>
              </a:spcBef>
              <a:spcAft>
                <a:spcPts val="0"/>
              </a:spcAft>
              <a:buNone/>
            </a:pPr>
            <a:r>
              <a:t/>
            </a:r>
            <a:endParaRPr sz="700">
              <a:solidFill>
                <a:srgbClr val="002B5C"/>
              </a:solidFill>
              <a:latin typeface="Georgia"/>
              <a:ea typeface="Georgia"/>
              <a:cs typeface="Georgia"/>
              <a:sym typeface="Georgia"/>
            </a:endParaRPr>
          </a:p>
          <a:p>
            <a:pPr indent="-12700" lvl="0" marL="355600" rtl="0" algn="l">
              <a:lnSpc>
                <a:spcPct val="115000"/>
              </a:lnSpc>
              <a:spcBef>
                <a:spcPts val="1200"/>
              </a:spcBef>
              <a:spcAft>
                <a:spcPts val="0"/>
              </a:spcAft>
              <a:buNone/>
            </a:pPr>
            <a:r>
              <a:t/>
            </a:r>
            <a:endParaRPr sz="700">
              <a:solidFill>
                <a:srgbClr val="002B5C"/>
              </a:solidFill>
              <a:latin typeface="Georgia"/>
              <a:ea typeface="Georgia"/>
              <a:cs typeface="Georgia"/>
              <a:sym typeface="Georgia"/>
            </a:endParaRPr>
          </a:p>
          <a:p>
            <a:pPr indent="0" lvl="0" marL="457200" rtl="0" algn="l">
              <a:spcBef>
                <a:spcPts val="1200"/>
              </a:spcBef>
              <a:spcAft>
                <a:spcPts val="0"/>
              </a:spcAft>
              <a:buClr>
                <a:schemeClr val="dk1"/>
              </a:buClr>
              <a:buSzPts val="1100"/>
              <a:buFont typeface="Arial"/>
              <a:buNone/>
            </a:pPr>
            <a:r>
              <a:t/>
            </a:r>
            <a:endParaRPr sz="1000">
              <a:solidFill>
                <a:srgbClr val="002B5C"/>
              </a:solidFill>
              <a:latin typeface="Georgia"/>
              <a:ea typeface="Georgia"/>
              <a:cs typeface="Georgia"/>
              <a:sym typeface="Georgia"/>
            </a:endParaRPr>
          </a:p>
          <a:p>
            <a:pPr indent="0" lvl="0" marL="457200" marR="0" rtl="0" algn="l">
              <a:lnSpc>
                <a:spcPct val="100000"/>
              </a:lnSpc>
              <a:spcBef>
                <a:spcPts val="0"/>
              </a:spcBef>
              <a:spcAft>
                <a:spcPts val="1000"/>
              </a:spcAft>
              <a:buNone/>
            </a:pPr>
            <a:r>
              <a:t/>
            </a:r>
            <a:endParaRPr sz="1800">
              <a:solidFill>
                <a:srgbClr val="002B5C"/>
              </a:solidFill>
              <a:latin typeface="Georgia"/>
              <a:ea typeface="Georgia"/>
              <a:cs typeface="Georgia"/>
              <a:sym typeface="Georgia"/>
            </a:endParaRPr>
          </a:p>
        </p:txBody>
      </p:sp>
      <p:sp>
        <p:nvSpPr>
          <p:cNvPr id="82" name="Google Shape;82;g2c66fe64d90_0_20"/>
          <p:cNvSpPr txBox="1"/>
          <p:nvPr>
            <p:ph idx="12" type="sldNum"/>
          </p:nvPr>
        </p:nvSpPr>
        <p:spPr>
          <a:xfrm>
            <a:off x="67056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9"/>
          <p:cNvSpPr txBox="1"/>
          <p:nvPr>
            <p:ph type="title"/>
          </p:nvPr>
        </p:nvSpPr>
        <p:spPr>
          <a:xfrm>
            <a:off x="311700" y="445025"/>
            <a:ext cx="8520600" cy="572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600"/>
              <a:buFont typeface="Arial"/>
              <a:buNone/>
            </a:pPr>
            <a:r>
              <a:rPr lang="en"/>
              <a:t>Results Cont.</a:t>
            </a:r>
            <a:endParaRPr sz="1400"/>
          </a:p>
        </p:txBody>
      </p:sp>
      <p:pic>
        <p:nvPicPr>
          <p:cNvPr id="243" name="Google Shape;243;p19"/>
          <p:cNvPicPr preferRelativeResize="0"/>
          <p:nvPr/>
        </p:nvPicPr>
        <p:blipFill rotWithShape="1">
          <a:blip r:embed="rId3">
            <a:alphaModFix/>
          </a:blip>
          <a:srcRect b="0" l="0" r="5775" t="0"/>
          <a:stretch/>
        </p:blipFill>
        <p:spPr>
          <a:xfrm>
            <a:off x="396972" y="1717700"/>
            <a:ext cx="3482352" cy="1942674"/>
          </a:xfrm>
          <a:prstGeom prst="rect">
            <a:avLst/>
          </a:prstGeom>
          <a:noFill/>
          <a:ln cap="flat" cmpd="sng" w="19050">
            <a:solidFill>
              <a:schemeClr val="dk2"/>
            </a:solidFill>
            <a:prstDash val="solid"/>
            <a:round/>
            <a:headEnd len="sm" w="sm" type="none"/>
            <a:tailEnd len="sm" w="sm" type="none"/>
          </a:ln>
        </p:spPr>
      </p:pic>
      <p:sp>
        <p:nvSpPr>
          <p:cNvPr id="244" name="Google Shape;244;p19"/>
          <p:cNvSpPr txBox="1"/>
          <p:nvPr/>
        </p:nvSpPr>
        <p:spPr>
          <a:xfrm>
            <a:off x="496338" y="4243125"/>
            <a:ext cx="3621600" cy="46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002B5C"/>
                </a:solidFill>
                <a:latin typeface="Georgia"/>
                <a:ea typeface="Georgia"/>
                <a:cs typeface="Georgia"/>
                <a:sym typeface="Georgia"/>
              </a:rPr>
              <a:t>Figure 11: Errors in Solutions Generated by ChatGPT</a:t>
            </a:r>
            <a:endParaRPr sz="1100">
              <a:solidFill>
                <a:srgbClr val="002B5C"/>
              </a:solidFill>
              <a:latin typeface="Georgia"/>
              <a:ea typeface="Georgia"/>
              <a:cs typeface="Georgia"/>
              <a:sym typeface="Georgia"/>
            </a:endParaRPr>
          </a:p>
        </p:txBody>
      </p:sp>
      <p:sp>
        <p:nvSpPr>
          <p:cNvPr id="245" name="Google Shape;245;p19"/>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246" name="Google Shape;246;p19"/>
          <p:cNvSpPr txBox="1"/>
          <p:nvPr/>
        </p:nvSpPr>
        <p:spPr>
          <a:xfrm>
            <a:off x="1178088" y="1254350"/>
            <a:ext cx="2258100" cy="29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002B5C"/>
                </a:solidFill>
                <a:latin typeface="Georgia"/>
                <a:ea typeface="Georgia"/>
                <a:cs typeface="Georgia"/>
                <a:sym typeface="Georgia"/>
              </a:rPr>
              <a:t>Level 1:</a:t>
            </a:r>
            <a:endParaRPr b="1" sz="1300">
              <a:solidFill>
                <a:srgbClr val="002B5C"/>
              </a:solidFill>
              <a:latin typeface="Georgia"/>
              <a:ea typeface="Georgia"/>
              <a:cs typeface="Georgia"/>
              <a:sym typeface="Georgia"/>
            </a:endParaRPr>
          </a:p>
          <a:p>
            <a:pPr indent="0" lvl="0" marL="0" rtl="0" algn="ctr">
              <a:spcBef>
                <a:spcPts val="0"/>
              </a:spcBef>
              <a:spcAft>
                <a:spcPts val="0"/>
              </a:spcAft>
              <a:buNone/>
            </a:pPr>
            <a:r>
              <a:t/>
            </a:r>
            <a:endParaRPr b="1" sz="1300">
              <a:solidFill>
                <a:srgbClr val="002B5C"/>
              </a:solidFill>
              <a:latin typeface="Georgia"/>
              <a:ea typeface="Georgia"/>
              <a:cs typeface="Georgia"/>
              <a:sym typeface="Georgia"/>
            </a:endParaRPr>
          </a:p>
        </p:txBody>
      </p:sp>
      <p:pic>
        <p:nvPicPr>
          <p:cNvPr id="247" name="Google Shape;247;p19"/>
          <p:cNvPicPr preferRelativeResize="0"/>
          <p:nvPr/>
        </p:nvPicPr>
        <p:blipFill rotWithShape="1">
          <a:blip r:embed="rId4">
            <a:alphaModFix/>
          </a:blip>
          <a:srcRect b="0" l="0" r="0" t="0"/>
          <a:stretch/>
        </p:blipFill>
        <p:spPr>
          <a:xfrm>
            <a:off x="4944871" y="1717700"/>
            <a:ext cx="3385880" cy="1999676"/>
          </a:xfrm>
          <a:prstGeom prst="rect">
            <a:avLst/>
          </a:prstGeom>
          <a:noFill/>
          <a:ln cap="flat" cmpd="sng" w="19050">
            <a:solidFill>
              <a:schemeClr val="dk2"/>
            </a:solidFill>
            <a:prstDash val="solid"/>
            <a:round/>
            <a:headEnd len="sm" w="sm" type="none"/>
            <a:tailEnd len="sm" w="sm" type="none"/>
          </a:ln>
        </p:spPr>
      </p:pic>
      <p:sp>
        <p:nvSpPr>
          <p:cNvPr id="248" name="Google Shape;248;p19"/>
          <p:cNvSpPr txBox="1"/>
          <p:nvPr/>
        </p:nvSpPr>
        <p:spPr>
          <a:xfrm>
            <a:off x="5530150" y="1254338"/>
            <a:ext cx="2258100" cy="29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002B5C"/>
                </a:solidFill>
                <a:latin typeface="Georgia"/>
                <a:ea typeface="Georgia"/>
                <a:cs typeface="Georgia"/>
                <a:sym typeface="Georgia"/>
              </a:rPr>
              <a:t>Level 2:</a:t>
            </a:r>
            <a:endParaRPr b="1" sz="1300">
              <a:solidFill>
                <a:srgbClr val="002B5C"/>
              </a:solidFill>
              <a:latin typeface="Georgia"/>
              <a:ea typeface="Georgia"/>
              <a:cs typeface="Georgia"/>
              <a:sym typeface="Georgia"/>
            </a:endParaRPr>
          </a:p>
          <a:p>
            <a:pPr indent="0" lvl="0" marL="0" rtl="0" algn="ctr">
              <a:spcBef>
                <a:spcPts val="0"/>
              </a:spcBef>
              <a:spcAft>
                <a:spcPts val="0"/>
              </a:spcAft>
              <a:buNone/>
            </a:pPr>
            <a:r>
              <a:t/>
            </a:r>
            <a:endParaRPr b="1" sz="1300">
              <a:solidFill>
                <a:srgbClr val="002B5C"/>
              </a:solidFill>
              <a:latin typeface="Georgia"/>
              <a:ea typeface="Georgia"/>
              <a:cs typeface="Georgia"/>
              <a:sym typeface="Georgia"/>
            </a:endParaRPr>
          </a:p>
        </p:txBody>
      </p:sp>
      <p:sp>
        <p:nvSpPr>
          <p:cNvPr id="249" name="Google Shape;249;p19"/>
          <p:cNvSpPr txBox="1"/>
          <p:nvPr/>
        </p:nvSpPr>
        <p:spPr>
          <a:xfrm>
            <a:off x="4932188" y="4243113"/>
            <a:ext cx="3621600" cy="46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002B5C"/>
                </a:solidFill>
                <a:latin typeface="Georgia"/>
                <a:ea typeface="Georgia"/>
                <a:cs typeface="Georgia"/>
                <a:sym typeface="Georgia"/>
              </a:rPr>
              <a:t>Figure 12: Errors in Solutions Generated by ChatGPT</a:t>
            </a:r>
            <a:endParaRPr sz="1100">
              <a:solidFill>
                <a:srgbClr val="002B5C"/>
              </a:solidFill>
              <a:latin typeface="Georgia"/>
              <a:ea typeface="Georgia"/>
              <a:cs typeface="Georgia"/>
              <a:sym typeface="Georgia"/>
            </a:endParaRPr>
          </a:p>
        </p:txBody>
      </p:sp>
      <p:pic>
        <p:nvPicPr>
          <p:cNvPr id="250" name="Google Shape;250;p19"/>
          <p:cNvPicPr preferRelativeResize="0"/>
          <p:nvPr/>
        </p:nvPicPr>
        <p:blipFill rotWithShape="1">
          <a:blip r:embed="rId5">
            <a:alphaModFix/>
          </a:blip>
          <a:srcRect b="8912" l="14955" r="29999" t="37875"/>
          <a:stretch/>
        </p:blipFill>
        <p:spPr>
          <a:xfrm>
            <a:off x="219625" y="1637075"/>
            <a:ext cx="4175027" cy="2522416"/>
          </a:xfrm>
          <a:prstGeom prst="rect">
            <a:avLst/>
          </a:prstGeom>
          <a:noFill/>
          <a:ln cap="flat" cmpd="sng" w="19050">
            <a:solidFill>
              <a:schemeClr val="dk2"/>
            </a:solidFill>
            <a:prstDash val="solid"/>
            <a:round/>
            <a:headEnd len="sm" w="sm" type="none"/>
            <a:tailEnd len="sm" w="sm" type="none"/>
          </a:ln>
        </p:spPr>
      </p:pic>
      <p:pic>
        <p:nvPicPr>
          <p:cNvPr id="251" name="Google Shape;251;p19"/>
          <p:cNvPicPr preferRelativeResize="0"/>
          <p:nvPr/>
        </p:nvPicPr>
        <p:blipFill rotWithShape="1">
          <a:blip r:embed="rId6">
            <a:alphaModFix/>
          </a:blip>
          <a:srcRect b="20619" l="15223" r="32551" t="30841"/>
          <a:stretch/>
        </p:blipFill>
        <p:spPr>
          <a:xfrm>
            <a:off x="4572000" y="1637075"/>
            <a:ext cx="4341985" cy="2522426"/>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2c66fe64d90_0_10"/>
          <p:cNvSpPr txBox="1"/>
          <p:nvPr>
            <p:ph type="title"/>
          </p:nvPr>
        </p:nvSpPr>
        <p:spPr>
          <a:xfrm>
            <a:off x="228600" y="205978"/>
            <a:ext cx="7315200" cy="8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600"/>
              <a:buNone/>
            </a:pPr>
            <a:r>
              <a:rPr lang="en"/>
              <a:t>Discussion and Conclusion</a:t>
            </a:r>
            <a:endParaRPr/>
          </a:p>
        </p:txBody>
      </p:sp>
      <p:sp>
        <p:nvSpPr>
          <p:cNvPr id="257" name="Google Shape;257;g2c66fe64d90_0_10"/>
          <p:cNvSpPr txBox="1"/>
          <p:nvPr/>
        </p:nvSpPr>
        <p:spPr>
          <a:xfrm>
            <a:off x="320250" y="1210350"/>
            <a:ext cx="8503500" cy="27228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002B5C"/>
              </a:buClr>
              <a:buSzPts val="2000"/>
              <a:buFont typeface="Georgia"/>
              <a:buChar char="●"/>
            </a:pPr>
            <a:r>
              <a:rPr lang="en" sz="2000">
                <a:solidFill>
                  <a:srgbClr val="002B5C"/>
                </a:solidFill>
                <a:latin typeface="Georgia"/>
                <a:ea typeface="Georgia"/>
                <a:cs typeface="Georgia"/>
                <a:sym typeface="Georgia"/>
              </a:rPr>
              <a:t>Prompting strategy: </a:t>
            </a:r>
            <a:r>
              <a:rPr b="1" lang="en" sz="2000">
                <a:solidFill>
                  <a:srgbClr val="002B5C"/>
                </a:solidFill>
                <a:latin typeface="Georgia"/>
                <a:ea typeface="Georgia"/>
                <a:cs typeface="Georgia"/>
                <a:sym typeface="Georgia"/>
              </a:rPr>
              <a:t>29%</a:t>
            </a:r>
            <a:r>
              <a:rPr lang="en" sz="2000">
                <a:solidFill>
                  <a:srgbClr val="002B5C"/>
                </a:solidFill>
                <a:latin typeface="Georgia"/>
                <a:ea typeface="Georgia"/>
                <a:cs typeface="Georgia"/>
                <a:sym typeface="Georgia"/>
              </a:rPr>
              <a:t> of questions and solutions contained errors for </a:t>
            </a:r>
            <a:r>
              <a:rPr b="1" lang="en" sz="2000">
                <a:solidFill>
                  <a:srgbClr val="002B5C"/>
                </a:solidFill>
                <a:latin typeface="Georgia"/>
                <a:ea typeface="Georgia"/>
                <a:cs typeface="Georgia"/>
                <a:sym typeface="Georgia"/>
              </a:rPr>
              <a:t>Level 2</a:t>
            </a:r>
            <a:r>
              <a:rPr lang="en" sz="2000">
                <a:solidFill>
                  <a:srgbClr val="002B5C"/>
                </a:solidFill>
                <a:latin typeface="Georgia"/>
                <a:ea typeface="Georgia"/>
                <a:cs typeface="Georgia"/>
                <a:sym typeface="Georgia"/>
              </a:rPr>
              <a:t>, compared to</a:t>
            </a:r>
            <a:r>
              <a:rPr lang="en" sz="2000">
                <a:solidFill>
                  <a:srgbClr val="002B5C"/>
                </a:solidFill>
                <a:latin typeface="Georgia"/>
                <a:ea typeface="Georgia"/>
                <a:cs typeface="Georgia"/>
                <a:sym typeface="Georgia"/>
              </a:rPr>
              <a:t> </a:t>
            </a:r>
            <a:r>
              <a:rPr b="1" lang="en" sz="2000">
                <a:solidFill>
                  <a:srgbClr val="002B5C"/>
                </a:solidFill>
                <a:latin typeface="Georgia"/>
                <a:ea typeface="Georgia"/>
                <a:cs typeface="Georgia"/>
                <a:sym typeface="Georgia"/>
              </a:rPr>
              <a:t>23%</a:t>
            </a:r>
            <a:r>
              <a:rPr lang="en" sz="2000">
                <a:solidFill>
                  <a:srgbClr val="002B5C"/>
                </a:solidFill>
                <a:latin typeface="Georgia"/>
                <a:ea typeface="Georgia"/>
                <a:cs typeface="Georgia"/>
                <a:sym typeface="Georgia"/>
              </a:rPr>
              <a:t> for </a:t>
            </a:r>
            <a:r>
              <a:rPr b="1" lang="en" sz="2000">
                <a:solidFill>
                  <a:srgbClr val="002B5C"/>
                </a:solidFill>
                <a:latin typeface="Georgia"/>
                <a:ea typeface="Georgia"/>
                <a:cs typeface="Georgia"/>
                <a:sym typeface="Georgia"/>
              </a:rPr>
              <a:t>Level 1</a:t>
            </a:r>
            <a:endParaRPr sz="2000">
              <a:solidFill>
                <a:srgbClr val="002B5C"/>
              </a:solidFill>
              <a:latin typeface="Georgia"/>
              <a:ea typeface="Georgia"/>
              <a:cs typeface="Georgia"/>
              <a:sym typeface="Georgia"/>
            </a:endParaRPr>
          </a:p>
          <a:p>
            <a:pPr indent="-355600" lvl="0" marL="457200" rtl="0" algn="l">
              <a:lnSpc>
                <a:spcPct val="115000"/>
              </a:lnSpc>
              <a:spcBef>
                <a:spcPts val="1000"/>
              </a:spcBef>
              <a:spcAft>
                <a:spcPts val="0"/>
              </a:spcAft>
              <a:buClr>
                <a:srgbClr val="002B5C"/>
              </a:buClr>
              <a:buSzPts val="2000"/>
              <a:buFont typeface="Georgia"/>
              <a:buChar char="●"/>
            </a:pPr>
            <a:r>
              <a:rPr lang="en" sz="2000">
                <a:solidFill>
                  <a:srgbClr val="002B5C"/>
                </a:solidFill>
                <a:latin typeface="Georgia"/>
                <a:ea typeface="Georgia"/>
                <a:cs typeface="Georgia"/>
                <a:sym typeface="Georgia"/>
              </a:rPr>
              <a:t>Most effective at generating solutions for </a:t>
            </a:r>
            <a:r>
              <a:rPr b="1" lang="en" sz="2000">
                <a:solidFill>
                  <a:srgbClr val="002B5C"/>
                </a:solidFill>
                <a:latin typeface="Georgia"/>
                <a:ea typeface="Georgia"/>
                <a:cs typeface="Georgia"/>
                <a:sym typeface="Georgia"/>
              </a:rPr>
              <a:t>Section 2</a:t>
            </a:r>
            <a:r>
              <a:rPr lang="en" sz="2000">
                <a:solidFill>
                  <a:srgbClr val="002B5C"/>
                </a:solidFill>
                <a:latin typeface="Georgia"/>
                <a:ea typeface="Georgia"/>
                <a:cs typeface="Georgia"/>
                <a:sym typeface="Georgia"/>
              </a:rPr>
              <a:t> (Sampling and Experimentation)</a:t>
            </a:r>
            <a:endParaRPr sz="2000">
              <a:solidFill>
                <a:srgbClr val="002B5C"/>
              </a:solidFill>
              <a:latin typeface="Georgia"/>
              <a:ea typeface="Georgia"/>
              <a:cs typeface="Georgia"/>
              <a:sym typeface="Georgia"/>
            </a:endParaRPr>
          </a:p>
          <a:p>
            <a:pPr indent="-355600" lvl="0" marL="457200" rtl="0" algn="l">
              <a:lnSpc>
                <a:spcPct val="115000"/>
              </a:lnSpc>
              <a:spcBef>
                <a:spcPts val="1000"/>
              </a:spcBef>
              <a:spcAft>
                <a:spcPts val="0"/>
              </a:spcAft>
              <a:buClr>
                <a:srgbClr val="002B5C"/>
              </a:buClr>
              <a:buSzPts val="2000"/>
              <a:buFont typeface="Georgia"/>
              <a:buChar char="●"/>
            </a:pPr>
            <a:r>
              <a:rPr lang="en" sz="2000">
                <a:solidFill>
                  <a:srgbClr val="002B5C"/>
                </a:solidFill>
                <a:latin typeface="Georgia"/>
                <a:ea typeface="Georgia"/>
                <a:cs typeface="Georgia"/>
                <a:sym typeface="Georgia"/>
              </a:rPr>
              <a:t>No section with most consistently accurate generated questions</a:t>
            </a:r>
            <a:endParaRPr sz="2000">
              <a:solidFill>
                <a:srgbClr val="002B5C"/>
              </a:solidFill>
              <a:latin typeface="Georgia"/>
              <a:ea typeface="Georgia"/>
              <a:cs typeface="Georgia"/>
              <a:sym typeface="Georgia"/>
            </a:endParaRPr>
          </a:p>
          <a:p>
            <a:pPr indent="-355600" lvl="0" marL="457200" rtl="0" algn="l">
              <a:lnSpc>
                <a:spcPct val="115000"/>
              </a:lnSpc>
              <a:spcBef>
                <a:spcPts val="1000"/>
              </a:spcBef>
              <a:spcAft>
                <a:spcPts val="0"/>
              </a:spcAft>
              <a:buClr>
                <a:srgbClr val="002B5C"/>
              </a:buClr>
              <a:buSzPts val="2000"/>
              <a:buFont typeface="Georgia"/>
              <a:buChar char="●"/>
            </a:pPr>
            <a:r>
              <a:rPr lang="en" sz="2000">
                <a:solidFill>
                  <a:srgbClr val="002B5C"/>
                </a:solidFill>
                <a:latin typeface="Georgia"/>
                <a:ea typeface="Georgia"/>
                <a:cs typeface="Georgia"/>
                <a:sym typeface="Georgia"/>
              </a:rPr>
              <a:t>Refine </a:t>
            </a:r>
            <a:r>
              <a:rPr b="1" lang="en" sz="2000">
                <a:solidFill>
                  <a:srgbClr val="002B5C"/>
                </a:solidFill>
                <a:latin typeface="Georgia"/>
                <a:ea typeface="Georgia"/>
                <a:cs typeface="Georgia"/>
                <a:sym typeface="Georgia"/>
              </a:rPr>
              <a:t>computational skills</a:t>
            </a:r>
            <a:r>
              <a:rPr lang="en" sz="2000">
                <a:solidFill>
                  <a:srgbClr val="002B5C"/>
                </a:solidFill>
                <a:latin typeface="Georgia"/>
                <a:ea typeface="Georgia"/>
                <a:cs typeface="Georgia"/>
                <a:sym typeface="Georgia"/>
              </a:rPr>
              <a:t> and ability to generate and analyze </a:t>
            </a:r>
            <a:r>
              <a:rPr b="1" lang="en" sz="2000">
                <a:solidFill>
                  <a:srgbClr val="002B5C"/>
                </a:solidFill>
                <a:latin typeface="Georgia"/>
                <a:ea typeface="Georgia"/>
                <a:cs typeface="Georgia"/>
                <a:sym typeface="Georgia"/>
              </a:rPr>
              <a:t>visual outputs</a:t>
            </a:r>
            <a:endParaRPr sz="2000">
              <a:solidFill>
                <a:srgbClr val="002B5C"/>
              </a:solidFill>
              <a:latin typeface="Georgia"/>
              <a:ea typeface="Georgia"/>
              <a:cs typeface="Georgia"/>
              <a:sym typeface="Georgia"/>
            </a:endParaRPr>
          </a:p>
          <a:p>
            <a:pPr indent="0" lvl="0" marL="0" rtl="0" algn="l">
              <a:spcBef>
                <a:spcPts val="1000"/>
              </a:spcBef>
              <a:spcAft>
                <a:spcPts val="0"/>
              </a:spcAft>
              <a:buNone/>
            </a:pPr>
            <a:r>
              <a:t/>
            </a:r>
            <a:endParaRPr sz="1900">
              <a:solidFill>
                <a:srgbClr val="002B5C"/>
              </a:solidFill>
              <a:latin typeface="Georgia"/>
              <a:ea typeface="Georgia"/>
              <a:cs typeface="Georgia"/>
              <a:sym typeface="Georgia"/>
            </a:endParaRPr>
          </a:p>
          <a:p>
            <a:pPr indent="0" lvl="0" marL="0" rtl="0" algn="l">
              <a:spcBef>
                <a:spcPts val="1000"/>
              </a:spcBef>
              <a:spcAft>
                <a:spcPts val="0"/>
              </a:spcAft>
              <a:buNone/>
            </a:pPr>
            <a:r>
              <a:t/>
            </a:r>
            <a:endParaRPr sz="1900">
              <a:solidFill>
                <a:srgbClr val="002B5C"/>
              </a:solidFill>
              <a:latin typeface="Georgia"/>
              <a:ea typeface="Georgia"/>
              <a:cs typeface="Georgia"/>
              <a:sym typeface="Georgia"/>
            </a:endParaRPr>
          </a:p>
          <a:p>
            <a:pPr indent="0" lvl="0" marL="457200" marR="0" rtl="0" algn="l">
              <a:lnSpc>
                <a:spcPct val="100000"/>
              </a:lnSpc>
              <a:spcBef>
                <a:spcPts val="1000"/>
              </a:spcBef>
              <a:spcAft>
                <a:spcPts val="1000"/>
              </a:spcAft>
              <a:buNone/>
            </a:pPr>
            <a:r>
              <a:t/>
            </a:r>
            <a:endParaRPr sz="2000">
              <a:solidFill>
                <a:srgbClr val="002B5C"/>
              </a:solidFill>
              <a:latin typeface="Georgia"/>
              <a:ea typeface="Georgia"/>
              <a:cs typeface="Georgia"/>
              <a:sym typeface="Georgia"/>
            </a:endParaRPr>
          </a:p>
        </p:txBody>
      </p:sp>
      <p:sp>
        <p:nvSpPr>
          <p:cNvPr id="258" name="Google Shape;258;g2c66fe64d90_0_10"/>
          <p:cNvSpPr txBox="1"/>
          <p:nvPr>
            <p:ph idx="12" type="sldNum"/>
          </p:nvPr>
        </p:nvSpPr>
        <p:spPr>
          <a:xfrm>
            <a:off x="67056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2c66fe64d90_0_0"/>
          <p:cNvSpPr txBox="1"/>
          <p:nvPr>
            <p:ph type="title"/>
          </p:nvPr>
        </p:nvSpPr>
        <p:spPr>
          <a:xfrm>
            <a:off x="228600" y="205978"/>
            <a:ext cx="7315200" cy="8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600"/>
              <a:buNone/>
            </a:pPr>
            <a:r>
              <a:rPr lang="en"/>
              <a:t>Future Direction</a:t>
            </a:r>
            <a:endParaRPr/>
          </a:p>
        </p:txBody>
      </p:sp>
      <p:sp>
        <p:nvSpPr>
          <p:cNvPr id="264" name="Google Shape;264;g2c66fe64d90_0_0"/>
          <p:cNvSpPr txBox="1"/>
          <p:nvPr/>
        </p:nvSpPr>
        <p:spPr>
          <a:xfrm>
            <a:off x="320250" y="1210350"/>
            <a:ext cx="8503500" cy="27228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560"/>
              </a:spcBef>
              <a:spcAft>
                <a:spcPts val="0"/>
              </a:spcAft>
              <a:buClr>
                <a:srgbClr val="002B5C"/>
              </a:buClr>
              <a:buSzPts val="2000"/>
              <a:buFont typeface="Georgia"/>
              <a:buChar char="●"/>
            </a:pPr>
            <a:r>
              <a:rPr lang="en" sz="2000">
                <a:solidFill>
                  <a:srgbClr val="002B5C"/>
                </a:solidFill>
                <a:latin typeface="Georgia"/>
                <a:ea typeface="Georgia"/>
                <a:cs typeface="Georgia"/>
                <a:sym typeface="Georgia"/>
              </a:rPr>
              <a:t>Comparing to </a:t>
            </a:r>
            <a:r>
              <a:rPr b="1" lang="en" sz="2000">
                <a:solidFill>
                  <a:srgbClr val="002B5C"/>
                </a:solidFill>
                <a:latin typeface="Georgia"/>
                <a:ea typeface="Georgia"/>
                <a:cs typeface="Georgia"/>
                <a:sym typeface="Georgia"/>
              </a:rPr>
              <a:t>OpenAI o1</a:t>
            </a:r>
            <a:r>
              <a:rPr lang="en" sz="2000">
                <a:solidFill>
                  <a:srgbClr val="002B5C"/>
                </a:solidFill>
                <a:latin typeface="Georgia"/>
                <a:ea typeface="Georgia"/>
                <a:cs typeface="Georgia"/>
                <a:sym typeface="Georgia"/>
              </a:rPr>
              <a:t>, which is claimed to have improved reasoning capabilities (Milne, 2024) </a:t>
            </a:r>
            <a:endParaRPr sz="2000">
              <a:solidFill>
                <a:srgbClr val="002B5C"/>
              </a:solidFill>
              <a:latin typeface="Georgia"/>
              <a:ea typeface="Georgia"/>
              <a:cs typeface="Georgia"/>
              <a:sym typeface="Georgia"/>
            </a:endParaRPr>
          </a:p>
          <a:p>
            <a:pPr indent="-355600" lvl="0" marL="457200" rtl="0" algn="l">
              <a:lnSpc>
                <a:spcPct val="115000"/>
              </a:lnSpc>
              <a:spcBef>
                <a:spcPts val="1000"/>
              </a:spcBef>
              <a:spcAft>
                <a:spcPts val="0"/>
              </a:spcAft>
              <a:buClr>
                <a:srgbClr val="002B5C"/>
              </a:buClr>
              <a:buSzPts val="2000"/>
              <a:buFont typeface="Georgia"/>
              <a:buChar char="●"/>
            </a:pPr>
            <a:r>
              <a:rPr lang="en" sz="2000">
                <a:solidFill>
                  <a:srgbClr val="002B5C"/>
                </a:solidFill>
                <a:latin typeface="Georgia"/>
                <a:ea typeface="Georgia"/>
                <a:cs typeface="Georgia"/>
                <a:sym typeface="Georgia"/>
              </a:rPr>
              <a:t>Examining different levels of prompting</a:t>
            </a:r>
            <a:endParaRPr sz="2000">
              <a:solidFill>
                <a:srgbClr val="002B5C"/>
              </a:solidFill>
              <a:latin typeface="Georgia"/>
              <a:ea typeface="Georgia"/>
              <a:cs typeface="Georgia"/>
              <a:sym typeface="Georgia"/>
            </a:endParaRPr>
          </a:p>
          <a:p>
            <a:pPr indent="-355600" lvl="0" marL="457200" rtl="0" algn="l">
              <a:lnSpc>
                <a:spcPct val="115000"/>
              </a:lnSpc>
              <a:spcBef>
                <a:spcPts val="1000"/>
              </a:spcBef>
              <a:spcAft>
                <a:spcPts val="0"/>
              </a:spcAft>
              <a:buClr>
                <a:srgbClr val="002B5C"/>
              </a:buClr>
              <a:buSzPts val="2000"/>
              <a:buFont typeface="Georgia"/>
              <a:buChar char="●"/>
            </a:pPr>
            <a:r>
              <a:rPr lang="en" sz="2000">
                <a:solidFill>
                  <a:srgbClr val="002B5C"/>
                </a:solidFill>
                <a:latin typeface="Georgia"/>
                <a:ea typeface="Georgia"/>
                <a:cs typeface="Georgia"/>
                <a:sym typeface="Georgia"/>
              </a:rPr>
              <a:t>Adding a level where we use the same prompt as Level 1 but with an added example question</a:t>
            </a:r>
            <a:endParaRPr sz="2000">
              <a:solidFill>
                <a:srgbClr val="002B5C"/>
              </a:solidFill>
              <a:latin typeface="Georgia"/>
              <a:ea typeface="Georgia"/>
              <a:cs typeface="Georgia"/>
              <a:sym typeface="Georgia"/>
            </a:endParaRPr>
          </a:p>
          <a:p>
            <a:pPr indent="-355600" lvl="0" marL="457200" rtl="0" algn="l">
              <a:lnSpc>
                <a:spcPct val="115000"/>
              </a:lnSpc>
              <a:spcBef>
                <a:spcPts val="1000"/>
              </a:spcBef>
              <a:spcAft>
                <a:spcPts val="0"/>
              </a:spcAft>
              <a:buClr>
                <a:srgbClr val="002B5C"/>
              </a:buClr>
              <a:buSzPts val="2000"/>
              <a:buFont typeface="Georgia"/>
              <a:buChar char="●"/>
            </a:pPr>
            <a:r>
              <a:rPr lang="en" sz="2000">
                <a:solidFill>
                  <a:srgbClr val="002B5C"/>
                </a:solidFill>
                <a:latin typeface="Georgia"/>
                <a:ea typeface="Georgia"/>
                <a:cs typeface="Georgia"/>
                <a:sym typeface="Georgia"/>
              </a:rPr>
              <a:t>Retesting all of these levels in ChatGPT 3.5 and OpenAI o1 for replication and analysis at the attribute level</a:t>
            </a:r>
            <a:endParaRPr sz="2000">
              <a:solidFill>
                <a:srgbClr val="002B5C"/>
              </a:solidFill>
              <a:latin typeface="Georgia"/>
              <a:ea typeface="Georgia"/>
              <a:cs typeface="Georgia"/>
              <a:sym typeface="Georgia"/>
            </a:endParaRPr>
          </a:p>
          <a:p>
            <a:pPr indent="0" lvl="0" marL="0" rtl="0" algn="l">
              <a:spcBef>
                <a:spcPts val="1000"/>
              </a:spcBef>
              <a:spcAft>
                <a:spcPts val="0"/>
              </a:spcAft>
              <a:buNone/>
            </a:pPr>
            <a:r>
              <a:t/>
            </a:r>
            <a:endParaRPr sz="1900">
              <a:solidFill>
                <a:srgbClr val="002B5C"/>
              </a:solidFill>
            </a:endParaRPr>
          </a:p>
          <a:p>
            <a:pPr indent="0" lvl="0" marL="457200" marR="0" rtl="0" algn="l">
              <a:lnSpc>
                <a:spcPct val="100000"/>
              </a:lnSpc>
              <a:spcBef>
                <a:spcPts val="1000"/>
              </a:spcBef>
              <a:spcAft>
                <a:spcPts val="1000"/>
              </a:spcAft>
              <a:buNone/>
            </a:pPr>
            <a:r>
              <a:t/>
            </a:r>
            <a:endParaRPr sz="2000">
              <a:solidFill>
                <a:srgbClr val="002B5C"/>
              </a:solidFill>
              <a:latin typeface="Georgia"/>
              <a:ea typeface="Georgia"/>
              <a:cs typeface="Georgia"/>
              <a:sym typeface="Georgia"/>
            </a:endParaRPr>
          </a:p>
        </p:txBody>
      </p:sp>
      <p:sp>
        <p:nvSpPr>
          <p:cNvPr id="265" name="Google Shape;265;g2c66fe64d90_0_0"/>
          <p:cNvSpPr txBox="1"/>
          <p:nvPr>
            <p:ph idx="12" type="sldNum"/>
          </p:nvPr>
        </p:nvSpPr>
        <p:spPr>
          <a:xfrm>
            <a:off x="67056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4"/>
          <p:cNvSpPr txBox="1"/>
          <p:nvPr>
            <p:ph type="title"/>
          </p:nvPr>
        </p:nvSpPr>
        <p:spPr>
          <a:xfrm>
            <a:off x="83100" y="331225"/>
            <a:ext cx="8520600" cy="572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600"/>
              <a:buNone/>
            </a:pPr>
            <a:r>
              <a:rPr lang="en"/>
              <a:t>References</a:t>
            </a:r>
            <a:endParaRPr/>
          </a:p>
        </p:txBody>
      </p:sp>
      <p:sp>
        <p:nvSpPr>
          <p:cNvPr id="271" name="Google Shape;271;p34"/>
          <p:cNvSpPr txBox="1"/>
          <p:nvPr>
            <p:ph idx="1" type="body"/>
          </p:nvPr>
        </p:nvSpPr>
        <p:spPr>
          <a:xfrm>
            <a:off x="159300" y="1304875"/>
            <a:ext cx="8771100" cy="3609900"/>
          </a:xfrm>
          <a:prstGeom prst="rect">
            <a:avLst/>
          </a:prstGeom>
          <a:noFill/>
          <a:ln>
            <a:noFill/>
          </a:ln>
        </p:spPr>
        <p:txBody>
          <a:bodyPr anchorCtr="0" anchor="t" bIns="45700" lIns="91425" spcFirstLastPara="1" rIns="91425" wrap="square" tIns="45700">
            <a:noAutofit/>
          </a:bodyPr>
          <a:lstStyle/>
          <a:p>
            <a:pPr indent="0" lvl="0" marL="0" rtl="0" algn="l">
              <a:lnSpc>
                <a:spcPct val="200000"/>
              </a:lnSpc>
              <a:spcBef>
                <a:spcPts val="0"/>
              </a:spcBef>
              <a:spcAft>
                <a:spcPts val="0"/>
              </a:spcAft>
              <a:buClr>
                <a:schemeClr val="dk1"/>
              </a:buClr>
              <a:buSzPts val="1100"/>
              <a:buFont typeface="Arial"/>
              <a:buNone/>
            </a:pPr>
            <a:r>
              <a:rPr lang="en" sz="1300">
                <a:solidFill>
                  <a:srgbClr val="002B5C"/>
                </a:solidFill>
                <a:latin typeface="Georgia"/>
                <a:ea typeface="Georgia"/>
                <a:cs typeface="Georgia"/>
                <a:sym typeface="Georgia"/>
              </a:rPr>
              <a:t>Milne, S. (2024, September 17). </a:t>
            </a:r>
            <a:r>
              <a:rPr i="1" lang="en" sz="1300">
                <a:solidFill>
                  <a:srgbClr val="002B5C"/>
                </a:solidFill>
                <a:latin typeface="Georgia"/>
                <a:ea typeface="Georgia"/>
                <a:cs typeface="Georgia"/>
                <a:sym typeface="Georgia"/>
              </a:rPr>
              <a:t>AI researcher discusses the new version of CHATGPT’s</a:t>
            </a:r>
            <a:endParaRPr i="1" sz="1300">
              <a:solidFill>
                <a:srgbClr val="002B5C"/>
              </a:solidFill>
              <a:latin typeface="Georgia"/>
              <a:ea typeface="Georgia"/>
              <a:cs typeface="Georgia"/>
              <a:sym typeface="Georgia"/>
            </a:endParaRPr>
          </a:p>
          <a:p>
            <a:pPr indent="0" lvl="0" marL="457200" rtl="0" algn="l">
              <a:lnSpc>
                <a:spcPct val="200000"/>
              </a:lnSpc>
              <a:spcBef>
                <a:spcPts val="0"/>
              </a:spcBef>
              <a:spcAft>
                <a:spcPts val="0"/>
              </a:spcAft>
              <a:buClr>
                <a:schemeClr val="dk1"/>
              </a:buClr>
              <a:buSzPts val="1100"/>
              <a:buFont typeface="Arial"/>
              <a:buNone/>
            </a:pPr>
            <a:r>
              <a:rPr i="1" lang="en" sz="1300">
                <a:solidFill>
                  <a:srgbClr val="002B5C"/>
                </a:solidFill>
                <a:latin typeface="Georgia"/>
                <a:ea typeface="Georgia"/>
                <a:cs typeface="Georgia"/>
                <a:sym typeface="Georgia"/>
              </a:rPr>
              <a:t>advances in math and reasoning</a:t>
            </a:r>
            <a:r>
              <a:rPr lang="en" sz="1300">
                <a:solidFill>
                  <a:srgbClr val="002B5C"/>
                </a:solidFill>
                <a:latin typeface="Georgia"/>
                <a:ea typeface="Georgia"/>
                <a:cs typeface="Georgia"/>
                <a:sym typeface="Georgia"/>
              </a:rPr>
              <a:t>. UW News. https://www.washington.edu/news/2024/09/17/ai-chatgpt-openai-math-reasoning-o1/ </a:t>
            </a:r>
            <a:endParaRPr sz="1300">
              <a:solidFill>
                <a:srgbClr val="002B5C"/>
              </a:solidFill>
              <a:latin typeface="Georgia"/>
              <a:ea typeface="Georgia"/>
              <a:cs typeface="Georgia"/>
              <a:sym typeface="Georgia"/>
            </a:endParaRPr>
          </a:p>
          <a:p>
            <a:pPr indent="0" lvl="0" marL="0" rtl="0" algn="l">
              <a:lnSpc>
                <a:spcPct val="200000"/>
              </a:lnSpc>
              <a:spcBef>
                <a:spcPts val="1000"/>
              </a:spcBef>
              <a:spcAft>
                <a:spcPts val="0"/>
              </a:spcAft>
              <a:buClr>
                <a:schemeClr val="dk1"/>
              </a:buClr>
              <a:buSzPts val="1100"/>
              <a:buFont typeface="Arial"/>
              <a:buNone/>
            </a:pPr>
            <a:r>
              <a:rPr lang="en" sz="1300">
                <a:solidFill>
                  <a:srgbClr val="002B5C"/>
                </a:solidFill>
                <a:latin typeface="Georgia"/>
                <a:ea typeface="Georgia"/>
                <a:cs typeface="Georgia"/>
                <a:sym typeface="Georgia"/>
              </a:rPr>
              <a:t>OpenAI (2023). ChatGPT (March 14 version) [Large language model]. https://chat.openai.com</a:t>
            </a:r>
            <a:endParaRPr sz="1300">
              <a:solidFill>
                <a:srgbClr val="002B5C"/>
              </a:solidFill>
              <a:latin typeface="Georgia"/>
              <a:ea typeface="Georgia"/>
              <a:cs typeface="Georgia"/>
              <a:sym typeface="Georgia"/>
            </a:endParaRPr>
          </a:p>
          <a:p>
            <a:pPr indent="0" lvl="0" marL="0" rtl="0" algn="l">
              <a:lnSpc>
                <a:spcPct val="200000"/>
              </a:lnSpc>
              <a:spcBef>
                <a:spcPts val="1000"/>
              </a:spcBef>
              <a:spcAft>
                <a:spcPts val="0"/>
              </a:spcAft>
              <a:buClr>
                <a:schemeClr val="dk1"/>
              </a:buClr>
              <a:buSzPts val="1100"/>
              <a:buFont typeface="Arial"/>
              <a:buNone/>
            </a:pPr>
            <a:r>
              <a:rPr lang="en" sz="1300">
                <a:solidFill>
                  <a:srgbClr val="002B5C"/>
                </a:solidFill>
                <a:highlight>
                  <a:srgbClr val="FFFFFF"/>
                </a:highlight>
                <a:latin typeface="Georgia"/>
                <a:ea typeface="Georgia"/>
                <a:cs typeface="Georgia"/>
                <a:sym typeface="Georgia"/>
              </a:rPr>
              <a:t>Powell, W., &amp; Courchesne, S. (2024). Opportunities and risks involved in using ChatGPT to</a:t>
            </a:r>
            <a:endParaRPr sz="1300">
              <a:solidFill>
                <a:srgbClr val="002B5C"/>
              </a:solidFill>
              <a:highlight>
                <a:srgbClr val="FFFFFF"/>
              </a:highlight>
              <a:latin typeface="Georgia"/>
              <a:ea typeface="Georgia"/>
              <a:cs typeface="Georgia"/>
              <a:sym typeface="Georgia"/>
            </a:endParaRPr>
          </a:p>
          <a:p>
            <a:pPr indent="457200" lvl="0" marL="0" rtl="0" algn="l">
              <a:lnSpc>
                <a:spcPct val="200000"/>
              </a:lnSpc>
              <a:spcBef>
                <a:spcPts val="0"/>
              </a:spcBef>
              <a:spcAft>
                <a:spcPts val="0"/>
              </a:spcAft>
              <a:buClr>
                <a:schemeClr val="dk1"/>
              </a:buClr>
              <a:buSzPts val="1100"/>
              <a:buFont typeface="Arial"/>
              <a:buNone/>
            </a:pPr>
            <a:r>
              <a:rPr lang="en" sz="1300">
                <a:solidFill>
                  <a:srgbClr val="002B5C"/>
                </a:solidFill>
                <a:highlight>
                  <a:srgbClr val="FFFFFF"/>
                </a:highlight>
                <a:latin typeface="Georgia"/>
                <a:ea typeface="Georgia"/>
                <a:cs typeface="Georgia"/>
                <a:sym typeface="Georgia"/>
              </a:rPr>
              <a:t>create first grade science lesson plans. </a:t>
            </a:r>
            <a:r>
              <a:rPr i="1" lang="en" sz="1300">
                <a:solidFill>
                  <a:srgbClr val="002B5C"/>
                </a:solidFill>
                <a:highlight>
                  <a:srgbClr val="FFFFFF"/>
                </a:highlight>
                <a:latin typeface="Georgia"/>
                <a:ea typeface="Georgia"/>
                <a:cs typeface="Georgia"/>
                <a:sym typeface="Georgia"/>
              </a:rPr>
              <a:t>PloS one</a:t>
            </a:r>
            <a:r>
              <a:rPr lang="en" sz="1300">
                <a:solidFill>
                  <a:srgbClr val="002B5C"/>
                </a:solidFill>
                <a:highlight>
                  <a:srgbClr val="FFFFFF"/>
                </a:highlight>
                <a:latin typeface="Georgia"/>
                <a:ea typeface="Georgia"/>
                <a:cs typeface="Georgia"/>
                <a:sym typeface="Georgia"/>
              </a:rPr>
              <a:t>, </a:t>
            </a:r>
            <a:r>
              <a:rPr i="1" lang="en" sz="1300">
                <a:solidFill>
                  <a:srgbClr val="002B5C"/>
                </a:solidFill>
                <a:highlight>
                  <a:srgbClr val="FFFFFF"/>
                </a:highlight>
                <a:latin typeface="Georgia"/>
                <a:ea typeface="Georgia"/>
                <a:cs typeface="Georgia"/>
                <a:sym typeface="Georgia"/>
              </a:rPr>
              <a:t>19</a:t>
            </a:r>
            <a:r>
              <a:rPr lang="en" sz="1300">
                <a:solidFill>
                  <a:srgbClr val="002B5C"/>
                </a:solidFill>
                <a:highlight>
                  <a:srgbClr val="FFFFFF"/>
                </a:highlight>
                <a:latin typeface="Georgia"/>
                <a:ea typeface="Georgia"/>
                <a:cs typeface="Georgia"/>
                <a:sym typeface="Georgia"/>
              </a:rPr>
              <a:t>(6), e0305337.</a:t>
            </a:r>
            <a:endParaRPr sz="1300">
              <a:solidFill>
                <a:srgbClr val="002B5C"/>
              </a:solidFill>
              <a:highlight>
                <a:srgbClr val="FFFFFF"/>
              </a:highlight>
              <a:latin typeface="Georgia"/>
              <a:ea typeface="Georgia"/>
              <a:cs typeface="Georgia"/>
              <a:sym typeface="Georgia"/>
            </a:endParaRPr>
          </a:p>
          <a:p>
            <a:pPr indent="457200" lvl="0" marL="0" rtl="0" algn="l">
              <a:lnSpc>
                <a:spcPct val="200000"/>
              </a:lnSpc>
              <a:spcBef>
                <a:spcPts val="0"/>
              </a:spcBef>
              <a:spcAft>
                <a:spcPts val="0"/>
              </a:spcAft>
              <a:buClr>
                <a:schemeClr val="dk1"/>
              </a:buClr>
              <a:buSzPts val="1100"/>
              <a:buFont typeface="Arial"/>
              <a:buNone/>
            </a:pPr>
            <a:r>
              <a:rPr lang="en" sz="1300">
                <a:solidFill>
                  <a:srgbClr val="002B5C"/>
                </a:solidFill>
                <a:highlight>
                  <a:srgbClr val="FFFFFF"/>
                </a:highlight>
                <a:latin typeface="Georgia"/>
                <a:ea typeface="Georgia"/>
                <a:cs typeface="Georgia"/>
                <a:sym typeface="Georgia"/>
              </a:rPr>
              <a:t>http://doi.org/10.1371/journal.pone.0305337</a:t>
            </a:r>
            <a:endParaRPr sz="1300">
              <a:solidFill>
                <a:srgbClr val="002B5C"/>
              </a:solidFill>
              <a:latin typeface="Georgia"/>
              <a:ea typeface="Georgia"/>
              <a:cs typeface="Georgia"/>
              <a:sym typeface="Georgia"/>
            </a:endParaRPr>
          </a:p>
          <a:p>
            <a:pPr indent="0" lvl="0" marL="0" rtl="0" algn="l">
              <a:lnSpc>
                <a:spcPct val="100000"/>
              </a:lnSpc>
              <a:spcBef>
                <a:spcPts val="560"/>
              </a:spcBef>
              <a:spcAft>
                <a:spcPts val="0"/>
              </a:spcAft>
              <a:buSzPts val="2800"/>
              <a:buNone/>
            </a:pPr>
            <a:r>
              <a:t/>
            </a:r>
            <a:endParaRPr sz="2400"/>
          </a:p>
        </p:txBody>
      </p:sp>
      <p:sp>
        <p:nvSpPr>
          <p:cNvPr id="272" name="Google Shape;272;p34"/>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9"/>
          <p:cNvSpPr txBox="1"/>
          <p:nvPr>
            <p:ph type="ctrTitle"/>
          </p:nvPr>
        </p:nvSpPr>
        <p:spPr>
          <a:xfrm>
            <a:off x="685800" y="1428750"/>
            <a:ext cx="7772400" cy="1371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5400"/>
              <a:buNone/>
            </a:pPr>
            <a:r>
              <a:rPr lang="en"/>
              <a:t>Thank You</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2c533dee501_0_18"/>
          <p:cNvSpPr txBox="1"/>
          <p:nvPr>
            <p:ph type="title"/>
          </p:nvPr>
        </p:nvSpPr>
        <p:spPr>
          <a:xfrm>
            <a:off x="311700" y="445025"/>
            <a:ext cx="8520600" cy="572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600"/>
              <a:buNone/>
            </a:pPr>
            <a:r>
              <a:rPr lang="en"/>
              <a:t>Additional Prompting </a:t>
            </a:r>
            <a:endParaRPr/>
          </a:p>
        </p:txBody>
      </p:sp>
      <p:sp>
        <p:nvSpPr>
          <p:cNvPr id="283" name="Google Shape;283;g2c533dee501_0_18"/>
          <p:cNvSpPr txBox="1"/>
          <p:nvPr/>
        </p:nvSpPr>
        <p:spPr>
          <a:xfrm>
            <a:off x="799321" y="4789500"/>
            <a:ext cx="2948100" cy="46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002B5C"/>
                </a:solidFill>
                <a:latin typeface="Georgia"/>
                <a:ea typeface="Georgia"/>
                <a:cs typeface="Georgia"/>
                <a:sym typeface="Georgia"/>
              </a:rPr>
              <a:t>Figure 13: Additional Prompting by Topic</a:t>
            </a:r>
            <a:endParaRPr sz="1100">
              <a:solidFill>
                <a:srgbClr val="002B5C"/>
              </a:solidFill>
              <a:latin typeface="Georgia"/>
              <a:ea typeface="Georgia"/>
              <a:cs typeface="Georgia"/>
              <a:sym typeface="Georgia"/>
            </a:endParaRPr>
          </a:p>
        </p:txBody>
      </p:sp>
      <p:sp>
        <p:nvSpPr>
          <p:cNvPr id="284" name="Google Shape;284;g2c533dee501_0_18"/>
          <p:cNvSpPr txBox="1"/>
          <p:nvPr/>
        </p:nvSpPr>
        <p:spPr>
          <a:xfrm>
            <a:off x="4944675" y="4789500"/>
            <a:ext cx="3367500" cy="46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002B5C"/>
                </a:solidFill>
                <a:latin typeface="Georgia"/>
                <a:ea typeface="Georgia"/>
                <a:cs typeface="Georgia"/>
                <a:sym typeface="Georgia"/>
              </a:rPr>
              <a:t>Figure 14: </a:t>
            </a:r>
            <a:r>
              <a:rPr lang="en" sz="1100">
                <a:solidFill>
                  <a:srgbClr val="002B5C"/>
                </a:solidFill>
                <a:latin typeface="Georgia"/>
                <a:ea typeface="Georgia"/>
                <a:cs typeface="Georgia"/>
                <a:sym typeface="Georgia"/>
              </a:rPr>
              <a:t>Additional</a:t>
            </a:r>
            <a:r>
              <a:rPr lang="en" sz="1100">
                <a:solidFill>
                  <a:srgbClr val="002B5C"/>
                </a:solidFill>
                <a:latin typeface="Georgia"/>
                <a:ea typeface="Georgia"/>
                <a:cs typeface="Georgia"/>
                <a:sym typeface="Georgia"/>
              </a:rPr>
              <a:t> Prompting by Section</a:t>
            </a:r>
            <a:endParaRPr sz="1100">
              <a:solidFill>
                <a:srgbClr val="002B5C"/>
              </a:solidFill>
              <a:latin typeface="Georgia"/>
              <a:ea typeface="Georgia"/>
              <a:cs typeface="Georgia"/>
              <a:sym typeface="Georgia"/>
            </a:endParaRPr>
          </a:p>
        </p:txBody>
      </p:sp>
      <p:sp>
        <p:nvSpPr>
          <p:cNvPr id="285" name="Google Shape;285;g2c533dee501_0_18"/>
          <p:cNvSpPr txBox="1"/>
          <p:nvPr/>
        </p:nvSpPr>
        <p:spPr>
          <a:xfrm>
            <a:off x="294275" y="1786325"/>
            <a:ext cx="3958200" cy="72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000"/>
              </a:spcAft>
              <a:buNone/>
            </a:pPr>
            <a:r>
              <a:rPr b="1" lang="en" sz="1300">
                <a:solidFill>
                  <a:srgbClr val="002B5C"/>
                </a:solidFill>
                <a:latin typeface="Georgia"/>
                <a:ea typeface="Georgia"/>
                <a:cs typeface="Georgia"/>
                <a:sym typeface="Georgia"/>
              </a:rPr>
              <a:t>26</a:t>
            </a:r>
            <a:r>
              <a:rPr lang="en" sz="1300">
                <a:solidFill>
                  <a:srgbClr val="002B5C"/>
                </a:solidFill>
                <a:latin typeface="Georgia"/>
                <a:ea typeface="Georgia"/>
                <a:cs typeface="Georgia"/>
                <a:sym typeface="Georgia"/>
              </a:rPr>
              <a:t> </a:t>
            </a:r>
            <a:r>
              <a:rPr b="1" lang="en" sz="1300">
                <a:solidFill>
                  <a:srgbClr val="002B5C"/>
                </a:solidFill>
                <a:latin typeface="Georgia"/>
                <a:ea typeface="Georgia"/>
                <a:cs typeface="Georgia"/>
                <a:sym typeface="Georgia"/>
              </a:rPr>
              <a:t>attributes</a:t>
            </a:r>
            <a:r>
              <a:rPr lang="en" sz="1300">
                <a:solidFill>
                  <a:srgbClr val="002B5C"/>
                </a:solidFill>
                <a:latin typeface="Georgia"/>
                <a:ea typeface="Georgia"/>
                <a:cs typeface="Georgia"/>
                <a:sym typeface="Georgia"/>
              </a:rPr>
              <a:t> required additional prompting to generate a solution</a:t>
            </a:r>
            <a:endParaRPr sz="1300">
              <a:solidFill>
                <a:srgbClr val="002B5C"/>
              </a:solidFill>
              <a:latin typeface="Georgia"/>
              <a:ea typeface="Georgia"/>
              <a:cs typeface="Georgia"/>
              <a:sym typeface="Georgia"/>
            </a:endParaRPr>
          </a:p>
        </p:txBody>
      </p:sp>
      <p:sp>
        <p:nvSpPr>
          <p:cNvPr id="286" name="Google Shape;286;g2c533dee501_0_18"/>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pic>
        <p:nvPicPr>
          <p:cNvPr id="287" name="Google Shape;287;g2c533dee501_0_18"/>
          <p:cNvPicPr preferRelativeResize="0"/>
          <p:nvPr/>
        </p:nvPicPr>
        <p:blipFill>
          <a:blip r:embed="rId3">
            <a:alphaModFix/>
          </a:blip>
          <a:stretch>
            <a:fillRect/>
          </a:stretch>
        </p:blipFill>
        <p:spPr>
          <a:xfrm>
            <a:off x="608186" y="2571750"/>
            <a:ext cx="3330383" cy="2263026"/>
          </a:xfrm>
          <a:prstGeom prst="rect">
            <a:avLst/>
          </a:prstGeom>
          <a:noFill/>
          <a:ln cap="flat" cmpd="sng" w="19050">
            <a:solidFill>
              <a:schemeClr val="dk2"/>
            </a:solidFill>
            <a:prstDash val="solid"/>
            <a:round/>
            <a:headEnd len="sm" w="sm" type="none"/>
            <a:tailEnd len="sm" w="sm" type="none"/>
          </a:ln>
        </p:spPr>
      </p:pic>
      <p:pic>
        <p:nvPicPr>
          <p:cNvPr id="288" name="Google Shape;288;g2c533dee501_0_18"/>
          <p:cNvPicPr preferRelativeResize="0"/>
          <p:nvPr/>
        </p:nvPicPr>
        <p:blipFill>
          <a:blip r:embed="rId4">
            <a:alphaModFix/>
          </a:blip>
          <a:stretch>
            <a:fillRect/>
          </a:stretch>
        </p:blipFill>
        <p:spPr>
          <a:xfrm>
            <a:off x="4857375" y="2571750"/>
            <a:ext cx="3542100" cy="2263026"/>
          </a:xfrm>
          <a:prstGeom prst="rect">
            <a:avLst/>
          </a:prstGeom>
          <a:noFill/>
          <a:ln cap="flat" cmpd="sng" w="19050">
            <a:solidFill>
              <a:schemeClr val="dk2"/>
            </a:solidFill>
            <a:prstDash val="solid"/>
            <a:round/>
            <a:headEnd len="sm" w="sm" type="none"/>
            <a:tailEnd len="sm" w="sm" type="none"/>
          </a:ln>
        </p:spPr>
      </p:pic>
      <p:sp>
        <p:nvSpPr>
          <p:cNvPr id="289" name="Google Shape;289;g2c533dee501_0_18"/>
          <p:cNvSpPr txBox="1"/>
          <p:nvPr/>
        </p:nvSpPr>
        <p:spPr>
          <a:xfrm>
            <a:off x="1545425" y="4895700"/>
            <a:ext cx="2147100" cy="24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rgbClr val="002B5C"/>
              </a:solidFill>
            </a:endParaRPr>
          </a:p>
        </p:txBody>
      </p:sp>
      <p:sp>
        <p:nvSpPr>
          <p:cNvPr id="290" name="Google Shape;290;g2c533dee501_0_18"/>
          <p:cNvSpPr txBox="1"/>
          <p:nvPr/>
        </p:nvSpPr>
        <p:spPr>
          <a:xfrm>
            <a:off x="4649325" y="1786325"/>
            <a:ext cx="3958200" cy="72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000"/>
              </a:spcAft>
              <a:buNone/>
            </a:pPr>
            <a:r>
              <a:rPr b="1" lang="en" sz="1300">
                <a:solidFill>
                  <a:srgbClr val="002B5C"/>
                </a:solidFill>
                <a:latin typeface="Georgia"/>
                <a:ea typeface="Georgia"/>
                <a:cs typeface="Georgia"/>
                <a:sym typeface="Georgia"/>
              </a:rPr>
              <a:t>10</a:t>
            </a:r>
            <a:r>
              <a:rPr lang="en" sz="1300">
                <a:solidFill>
                  <a:srgbClr val="002B5C"/>
                </a:solidFill>
                <a:latin typeface="Georgia"/>
                <a:ea typeface="Georgia"/>
                <a:cs typeface="Georgia"/>
                <a:sym typeface="Georgia"/>
              </a:rPr>
              <a:t> </a:t>
            </a:r>
            <a:r>
              <a:rPr b="1" lang="en" sz="1300">
                <a:solidFill>
                  <a:srgbClr val="002B5C"/>
                </a:solidFill>
                <a:latin typeface="Georgia"/>
                <a:ea typeface="Georgia"/>
                <a:cs typeface="Georgia"/>
                <a:sym typeface="Georgia"/>
              </a:rPr>
              <a:t>attributes</a:t>
            </a:r>
            <a:r>
              <a:rPr lang="en" sz="1300">
                <a:solidFill>
                  <a:srgbClr val="002B5C"/>
                </a:solidFill>
                <a:latin typeface="Georgia"/>
                <a:ea typeface="Georgia"/>
                <a:cs typeface="Georgia"/>
                <a:sym typeface="Georgia"/>
              </a:rPr>
              <a:t> required additional prompting to generate a solution</a:t>
            </a:r>
            <a:endParaRPr sz="1300">
              <a:solidFill>
                <a:srgbClr val="002B5C"/>
              </a:solidFill>
              <a:latin typeface="Georgia"/>
              <a:ea typeface="Georgia"/>
              <a:cs typeface="Georgia"/>
              <a:sym typeface="Georgia"/>
            </a:endParaRPr>
          </a:p>
        </p:txBody>
      </p:sp>
      <p:sp>
        <p:nvSpPr>
          <p:cNvPr id="291" name="Google Shape;291;g2c533dee501_0_18"/>
          <p:cNvSpPr txBox="1"/>
          <p:nvPr/>
        </p:nvSpPr>
        <p:spPr>
          <a:xfrm>
            <a:off x="1144325" y="1426300"/>
            <a:ext cx="2258100" cy="29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002B5C"/>
                </a:solidFill>
                <a:latin typeface="Georgia"/>
                <a:ea typeface="Georgia"/>
                <a:cs typeface="Georgia"/>
                <a:sym typeface="Georgia"/>
              </a:rPr>
              <a:t>Level 1:</a:t>
            </a:r>
            <a:endParaRPr b="1" sz="1300">
              <a:solidFill>
                <a:srgbClr val="002B5C"/>
              </a:solidFill>
              <a:latin typeface="Georgia"/>
              <a:ea typeface="Georgia"/>
              <a:cs typeface="Georgia"/>
              <a:sym typeface="Georgia"/>
            </a:endParaRPr>
          </a:p>
          <a:p>
            <a:pPr indent="0" lvl="0" marL="0" rtl="0" algn="ctr">
              <a:spcBef>
                <a:spcPts val="0"/>
              </a:spcBef>
              <a:spcAft>
                <a:spcPts val="0"/>
              </a:spcAft>
              <a:buNone/>
            </a:pPr>
            <a:r>
              <a:t/>
            </a:r>
            <a:endParaRPr b="1" sz="1300">
              <a:solidFill>
                <a:srgbClr val="002B5C"/>
              </a:solidFill>
              <a:latin typeface="Georgia"/>
              <a:ea typeface="Georgia"/>
              <a:cs typeface="Georgia"/>
              <a:sym typeface="Georgia"/>
            </a:endParaRPr>
          </a:p>
        </p:txBody>
      </p:sp>
      <p:sp>
        <p:nvSpPr>
          <p:cNvPr id="292" name="Google Shape;292;g2c533dee501_0_18"/>
          <p:cNvSpPr txBox="1"/>
          <p:nvPr/>
        </p:nvSpPr>
        <p:spPr>
          <a:xfrm>
            <a:off x="5499375" y="1426300"/>
            <a:ext cx="2258100" cy="29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002B5C"/>
                </a:solidFill>
                <a:latin typeface="Georgia"/>
                <a:ea typeface="Georgia"/>
                <a:cs typeface="Georgia"/>
                <a:sym typeface="Georgia"/>
              </a:rPr>
              <a:t>Level 2:</a:t>
            </a:r>
            <a:endParaRPr b="1" sz="1300">
              <a:solidFill>
                <a:srgbClr val="002B5C"/>
              </a:solidFill>
              <a:latin typeface="Georgia"/>
              <a:ea typeface="Georgia"/>
              <a:cs typeface="Georgia"/>
              <a:sym typeface="Georgia"/>
            </a:endParaRPr>
          </a:p>
          <a:p>
            <a:pPr indent="0" lvl="0" marL="0" rtl="0" algn="ctr">
              <a:spcBef>
                <a:spcPts val="0"/>
              </a:spcBef>
              <a:spcAft>
                <a:spcPts val="0"/>
              </a:spcAft>
              <a:buNone/>
            </a:pPr>
            <a:r>
              <a:t/>
            </a:r>
            <a:endParaRPr b="1" sz="1300">
              <a:solidFill>
                <a:srgbClr val="002B5C"/>
              </a:solidFill>
              <a:latin typeface="Georgia"/>
              <a:ea typeface="Georgia"/>
              <a:cs typeface="Georgia"/>
              <a:sym typeface="Georgia"/>
            </a:endParaRPr>
          </a:p>
        </p:txBody>
      </p:sp>
      <p:pic>
        <p:nvPicPr>
          <p:cNvPr id="293" name="Google Shape;293;g2c533dee501_0_18"/>
          <p:cNvPicPr preferRelativeResize="0"/>
          <p:nvPr/>
        </p:nvPicPr>
        <p:blipFill rotWithShape="1">
          <a:blip r:embed="rId5">
            <a:alphaModFix/>
          </a:blip>
          <a:srcRect b="15550" l="15233" r="31333" t="28149"/>
          <a:stretch/>
        </p:blipFill>
        <p:spPr>
          <a:xfrm>
            <a:off x="555163" y="2571750"/>
            <a:ext cx="3436431" cy="2263024"/>
          </a:xfrm>
          <a:prstGeom prst="rect">
            <a:avLst/>
          </a:prstGeom>
          <a:noFill/>
          <a:ln cap="flat" cmpd="sng" w="19050">
            <a:solidFill>
              <a:schemeClr val="dk2"/>
            </a:solidFill>
            <a:prstDash val="solid"/>
            <a:round/>
            <a:headEnd len="sm" w="sm" type="none"/>
            <a:tailEnd len="sm" w="sm" type="none"/>
          </a:ln>
        </p:spPr>
      </p:pic>
      <p:pic>
        <p:nvPicPr>
          <p:cNvPr id="294" name="Google Shape;294;g2c533dee501_0_18"/>
          <p:cNvPicPr preferRelativeResize="0"/>
          <p:nvPr/>
        </p:nvPicPr>
        <p:blipFill rotWithShape="1">
          <a:blip r:embed="rId6">
            <a:alphaModFix/>
          </a:blip>
          <a:srcRect b="17112" l="15177" r="30556" t="27632"/>
          <a:stretch/>
        </p:blipFill>
        <p:spPr>
          <a:xfrm>
            <a:off x="4850563" y="2571750"/>
            <a:ext cx="3555717" cy="2263024"/>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2cef485cee6_0_0"/>
          <p:cNvSpPr txBox="1"/>
          <p:nvPr>
            <p:ph type="title"/>
          </p:nvPr>
        </p:nvSpPr>
        <p:spPr>
          <a:xfrm>
            <a:off x="311700" y="445025"/>
            <a:ext cx="8520600" cy="572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600"/>
              <a:buNone/>
            </a:pPr>
            <a:r>
              <a:rPr lang="en"/>
              <a:t>Additional Prompting </a:t>
            </a:r>
            <a:endParaRPr/>
          </a:p>
        </p:txBody>
      </p:sp>
      <p:sp>
        <p:nvSpPr>
          <p:cNvPr id="300" name="Google Shape;300;g2cef485cee6_0_0"/>
          <p:cNvSpPr txBox="1"/>
          <p:nvPr/>
        </p:nvSpPr>
        <p:spPr>
          <a:xfrm>
            <a:off x="945571" y="4514150"/>
            <a:ext cx="2948100" cy="46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002B5C"/>
                </a:solidFill>
                <a:latin typeface="Georgia"/>
                <a:ea typeface="Georgia"/>
                <a:cs typeface="Georgia"/>
                <a:sym typeface="Georgia"/>
              </a:rPr>
              <a:t>Figure 15: Additional Prompting by Section</a:t>
            </a:r>
            <a:endParaRPr sz="1100">
              <a:solidFill>
                <a:srgbClr val="002B5C"/>
              </a:solidFill>
              <a:latin typeface="Georgia"/>
              <a:ea typeface="Georgia"/>
              <a:cs typeface="Georgia"/>
              <a:sym typeface="Georgia"/>
            </a:endParaRPr>
          </a:p>
        </p:txBody>
      </p:sp>
      <p:sp>
        <p:nvSpPr>
          <p:cNvPr id="301" name="Google Shape;301;g2cef485cee6_0_0"/>
          <p:cNvSpPr txBox="1"/>
          <p:nvPr/>
        </p:nvSpPr>
        <p:spPr>
          <a:xfrm>
            <a:off x="5165500" y="4514150"/>
            <a:ext cx="3367500" cy="46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002B5C"/>
                </a:solidFill>
                <a:latin typeface="Georgia"/>
                <a:ea typeface="Georgia"/>
                <a:cs typeface="Georgia"/>
                <a:sym typeface="Georgia"/>
              </a:rPr>
              <a:t>Figure 16: Additional Prompting by Section</a:t>
            </a:r>
            <a:endParaRPr sz="1100">
              <a:solidFill>
                <a:srgbClr val="002B5C"/>
              </a:solidFill>
              <a:latin typeface="Georgia"/>
              <a:ea typeface="Georgia"/>
              <a:cs typeface="Georgia"/>
              <a:sym typeface="Georgia"/>
            </a:endParaRPr>
          </a:p>
        </p:txBody>
      </p:sp>
      <p:sp>
        <p:nvSpPr>
          <p:cNvPr id="302" name="Google Shape;302;g2cef485cee6_0_0"/>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303" name="Google Shape;303;g2cef485cee6_0_0"/>
          <p:cNvSpPr txBox="1"/>
          <p:nvPr/>
        </p:nvSpPr>
        <p:spPr>
          <a:xfrm>
            <a:off x="1290575" y="1356200"/>
            <a:ext cx="2258100" cy="29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002B5C"/>
                </a:solidFill>
                <a:latin typeface="Georgia"/>
                <a:ea typeface="Georgia"/>
                <a:cs typeface="Georgia"/>
                <a:sym typeface="Georgia"/>
              </a:rPr>
              <a:t>Level 1:</a:t>
            </a:r>
            <a:endParaRPr b="1" sz="1300">
              <a:solidFill>
                <a:srgbClr val="002B5C"/>
              </a:solidFill>
              <a:latin typeface="Georgia"/>
              <a:ea typeface="Georgia"/>
              <a:cs typeface="Georgia"/>
              <a:sym typeface="Georgia"/>
            </a:endParaRPr>
          </a:p>
          <a:p>
            <a:pPr indent="0" lvl="0" marL="0" rtl="0" algn="ctr">
              <a:spcBef>
                <a:spcPts val="0"/>
              </a:spcBef>
              <a:spcAft>
                <a:spcPts val="0"/>
              </a:spcAft>
              <a:buNone/>
            </a:pPr>
            <a:r>
              <a:t/>
            </a:r>
            <a:endParaRPr b="1" sz="1300">
              <a:solidFill>
                <a:srgbClr val="002B5C"/>
              </a:solidFill>
              <a:latin typeface="Georgia"/>
              <a:ea typeface="Georgia"/>
              <a:cs typeface="Georgia"/>
              <a:sym typeface="Georgia"/>
            </a:endParaRPr>
          </a:p>
        </p:txBody>
      </p:sp>
      <p:sp>
        <p:nvSpPr>
          <p:cNvPr id="304" name="Google Shape;304;g2cef485cee6_0_0"/>
          <p:cNvSpPr txBox="1"/>
          <p:nvPr/>
        </p:nvSpPr>
        <p:spPr>
          <a:xfrm>
            <a:off x="5720200" y="1356200"/>
            <a:ext cx="2258100" cy="29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002B5C"/>
                </a:solidFill>
                <a:latin typeface="Georgia"/>
                <a:ea typeface="Georgia"/>
                <a:cs typeface="Georgia"/>
                <a:sym typeface="Georgia"/>
              </a:rPr>
              <a:t>Level 2:</a:t>
            </a:r>
            <a:endParaRPr b="1" sz="1300">
              <a:solidFill>
                <a:srgbClr val="002B5C"/>
              </a:solidFill>
              <a:latin typeface="Georgia"/>
              <a:ea typeface="Georgia"/>
              <a:cs typeface="Georgia"/>
              <a:sym typeface="Georgia"/>
            </a:endParaRPr>
          </a:p>
          <a:p>
            <a:pPr indent="0" lvl="0" marL="0" rtl="0" algn="ctr">
              <a:spcBef>
                <a:spcPts val="0"/>
              </a:spcBef>
              <a:spcAft>
                <a:spcPts val="0"/>
              </a:spcAft>
              <a:buNone/>
            </a:pPr>
            <a:r>
              <a:t/>
            </a:r>
            <a:endParaRPr b="1" sz="1300">
              <a:solidFill>
                <a:srgbClr val="002B5C"/>
              </a:solidFill>
              <a:latin typeface="Georgia"/>
              <a:ea typeface="Georgia"/>
              <a:cs typeface="Georgia"/>
              <a:sym typeface="Georgia"/>
            </a:endParaRPr>
          </a:p>
        </p:txBody>
      </p:sp>
      <p:pic>
        <p:nvPicPr>
          <p:cNvPr id="305" name="Google Shape;305;g2cef485cee6_0_0"/>
          <p:cNvPicPr preferRelativeResize="0"/>
          <p:nvPr/>
        </p:nvPicPr>
        <p:blipFill rotWithShape="1">
          <a:blip r:embed="rId3">
            <a:alphaModFix/>
          </a:blip>
          <a:srcRect b="12733" l="16052" r="29752" t="31074"/>
          <a:stretch/>
        </p:blipFill>
        <p:spPr>
          <a:xfrm>
            <a:off x="540712" y="1993775"/>
            <a:ext cx="3757829" cy="2435226"/>
          </a:xfrm>
          <a:prstGeom prst="rect">
            <a:avLst/>
          </a:prstGeom>
          <a:noFill/>
          <a:ln cap="flat" cmpd="sng" w="19050">
            <a:solidFill>
              <a:schemeClr val="dk2"/>
            </a:solidFill>
            <a:prstDash val="solid"/>
            <a:round/>
            <a:headEnd len="sm" w="sm" type="none"/>
            <a:tailEnd len="sm" w="sm" type="none"/>
          </a:ln>
        </p:spPr>
      </p:pic>
      <p:pic>
        <p:nvPicPr>
          <p:cNvPr id="306" name="Google Shape;306;g2cef485cee6_0_0"/>
          <p:cNvPicPr preferRelativeResize="0"/>
          <p:nvPr/>
        </p:nvPicPr>
        <p:blipFill rotWithShape="1">
          <a:blip r:embed="rId4">
            <a:alphaModFix/>
          </a:blip>
          <a:srcRect b="22089" l="15839" r="29429" t="23503"/>
          <a:stretch/>
        </p:blipFill>
        <p:spPr>
          <a:xfrm>
            <a:off x="4887875" y="1993775"/>
            <a:ext cx="3922749" cy="2437107"/>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3"/>
          <p:cNvSpPr txBox="1"/>
          <p:nvPr>
            <p:ph type="title"/>
          </p:nvPr>
        </p:nvSpPr>
        <p:spPr>
          <a:xfrm>
            <a:off x="311700" y="445025"/>
            <a:ext cx="8520600" cy="572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600"/>
              <a:buNone/>
            </a:pPr>
            <a:r>
              <a:rPr lang="en"/>
              <a:t>Additional Prompting</a:t>
            </a:r>
            <a:endParaRPr sz="1500"/>
          </a:p>
        </p:txBody>
      </p:sp>
      <p:pic>
        <p:nvPicPr>
          <p:cNvPr id="312" name="Google Shape;312;p23"/>
          <p:cNvPicPr preferRelativeResize="0"/>
          <p:nvPr/>
        </p:nvPicPr>
        <p:blipFill>
          <a:blip r:embed="rId3">
            <a:alphaModFix/>
          </a:blip>
          <a:stretch>
            <a:fillRect/>
          </a:stretch>
        </p:blipFill>
        <p:spPr>
          <a:xfrm>
            <a:off x="495614" y="2119762"/>
            <a:ext cx="3784776" cy="2256201"/>
          </a:xfrm>
          <a:prstGeom prst="rect">
            <a:avLst/>
          </a:prstGeom>
          <a:noFill/>
          <a:ln cap="flat" cmpd="sng" w="19050">
            <a:solidFill>
              <a:schemeClr val="dk2"/>
            </a:solidFill>
            <a:prstDash val="solid"/>
            <a:round/>
            <a:headEnd len="sm" w="sm" type="none"/>
            <a:tailEnd len="sm" w="sm" type="none"/>
          </a:ln>
        </p:spPr>
      </p:pic>
      <p:sp>
        <p:nvSpPr>
          <p:cNvPr id="313" name="Google Shape;313;p23"/>
          <p:cNvSpPr txBox="1"/>
          <p:nvPr/>
        </p:nvSpPr>
        <p:spPr>
          <a:xfrm>
            <a:off x="311688" y="4432575"/>
            <a:ext cx="4152600" cy="46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002B5C"/>
                </a:solidFill>
                <a:latin typeface="Georgia"/>
                <a:ea typeface="Georgia"/>
                <a:cs typeface="Georgia"/>
                <a:sym typeface="Georgia"/>
              </a:rPr>
              <a:t>Figure 17: Errors in Solutions Requiring Additional Prompting</a:t>
            </a:r>
            <a:endParaRPr sz="1100">
              <a:solidFill>
                <a:srgbClr val="002B5C"/>
              </a:solidFill>
              <a:latin typeface="Georgia"/>
              <a:ea typeface="Georgia"/>
              <a:cs typeface="Georgia"/>
              <a:sym typeface="Georgia"/>
            </a:endParaRPr>
          </a:p>
        </p:txBody>
      </p:sp>
      <p:sp>
        <p:nvSpPr>
          <p:cNvPr id="314" name="Google Shape;314;p23"/>
          <p:cNvSpPr txBox="1"/>
          <p:nvPr/>
        </p:nvSpPr>
        <p:spPr>
          <a:xfrm>
            <a:off x="4673850" y="2119750"/>
            <a:ext cx="4347300" cy="182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rgbClr val="002B5C"/>
                </a:solidFill>
                <a:latin typeface="Georgia"/>
                <a:ea typeface="Georgia"/>
                <a:cs typeface="Georgia"/>
                <a:sym typeface="Georgia"/>
              </a:rPr>
              <a:t>The proportion of error-containing solutions that </a:t>
            </a:r>
            <a:r>
              <a:rPr b="1" lang="en" sz="1300">
                <a:solidFill>
                  <a:srgbClr val="002B5C"/>
                </a:solidFill>
                <a:latin typeface="Georgia"/>
                <a:ea typeface="Georgia"/>
                <a:cs typeface="Georgia"/>
                <a:sym typeface="Georgia"/>
              </a:rPr>
              <a:t>required</a:t>
            </a:r>
            <a:r>
              <a:rPr lang="en" sz="1300">
                <a:solidFill>
                  <a:srgbClr val="002B5C"/>
                </a:solidFill>
                <a:latin typeface="Georgia"/>
                <a:ea typeface="Georgia"/>
                <a:cs typeface="Georgia"/>
                <a:sym typeface="Georgia"/>
              </a:rPr>
              <a:t> additional prompting was </a:t>
            </a:r>
            <a:r>
              <a:rPr b="1" lang="en" sz="1300">
                <a:solidFill>
                  <a:srgbClr val="002B5C"/>
                </a:solidFill>
                <a:latin typeface="Georgia"/>
                <a:ea typeface="Georgia"/>
                <a:cs typeface="Georgia"/>
                <a:sym typeface="Georgia"/>
              </a:rPr>
              <a:t>0.229</a:t>
            </a:r>
            <a:r>
              <a:rPr lang="en" sz="1300">
                <a:solidFill>
                  <a:srgbClr val="002B5C"/>
                </a:solidFill>
                <a:latin typeface="Georgia"/>
                <a:ea typeface="Georgia"/>
                <a:cs typeface="Georgia"/>
                <a:sym typeface="Georgia"/>
              </a:rPr>
              <a:t>.</a:t>
            </a:r>
            <a:endParaRPr sz="1300">
              <a:solidFill>
                <a:srgbClr val="002B5C"/>
              </a:solidFill>
              <a:latin typeface="Georgia"/>
              <a:ea typeface="Georgia"/>
              <a:cs typeface="Georgia"/>
              <a:sym typeface="Georgia"/>
            </a:endParaRPr>
          </a:p>
          <a:p>
            <a:pPr indent="0" lvl="0" marL="0" rtl="0" algn="ctr">
              <a:spcBef>
                <a:spcPts val="1000"/>
              </a:spcBef>
              <a:spcAft>
                <a:spcPts val="1000"/>
              </a:spcAft>
              <a:buNone/>
            </a:pPr>
            <a:r>
              <a:rPr lang="en" sz="1300">
                <a:solidFill>
                  <a:srgbClr val="002B5C"/>
                </a:solidFill>
                <a:latin typeface="Georgia"/>
                <a:ea typeface="Georgia"/>
                <a:cs typeface="Georgia"/>
                <a:sym typeface="Georgia"/>
              </a:rPr>
              <a:t>The proportion of error-containing solutions that </a:t>
            </a:r>
            <a:r>
              <a:rPr b="1" lang="en" sz="1300">
                <a:solidFill>
                  <a:srgbClr val="002B5C"/>
                </a:solidFill>
                <a:latin typeface="Georgia"/>
                <a:ea typeface="Georgia"/>
                <a:cs typeface="Georgia"/>
                <a:sym typeface="Georgia"/>
              </a:rPr>
              <a:t>DID NOT </a:t>
            </a:r>
            <a:r>
              <a:rPr b="1" lang="en" sz="1300">
                <a:solidFill>
                  <a:srgbClr val="002B5C"/>
                </a:solidFill>
                <a:latin typeface="Georgia"/>
                <a:ea typeface="Georgia"/>
                <a:cs typeface="Georgia"/>
                <a:sym typeface="Georgia"/>
              </a:rPr>
              <a:t>require</a:t>
            </a:r>
            <a:r>
              <a:rPr lang="en" sz="1300">
                <a:solidFill>
                  <a:srgbClr val="002B5C"/>
                </a:solidFill>
                <a:latin typeface="Georgia"/>
                <a:ea typeface="Georgia"/>
                <a:cs typeface="Georgia"/>
                <a:sym typeface="Georgia"/>
              </a:rPr>
              <a:t> additional prompting was </a:t>
            </a:r>
            <a:r>
              <a:rPr b="1" lang="en" sz="1300">
                <a:solidFill>
                  <a:srgbClr val="002B5C"/>
                </a:solidFill>
                <a:latin typeface="Georgia"/>
                <a:ea typeface="Georgia"/>
                <a:cs typeface="Georgia"/>
                <a:sym typeface="Georgia"/>
              </a:rPr>
              <a:t>0.231</a:t>
            </a:r>
            <a:r>
              <a:rPr lang="en" sz="1300">
                <a:solidFill>
                  <a:srgbClr val="002B5C"/>
                </a:solidFill>
                <a:latin typeface="Georgia"/>
                <a:ea typeface="Georgia"/>
                <a:cs typeface="Georgia"/>
                <a:sym typeface="Georgia"/>
              </a:rPr>
              <a:t>.</a:t>
            </a:r>
            <a:endParaRPr sz="1300">
              <a:solidFill>
                <a:srgbClr val="002B5C"/>
              </a:solidFill>
              <a:latin typeface="Georgia"/>
              <a:ea typeface="Georgia"/>
              <a:cs typeface="Georgia"/>
              <a:sym typeface="Georgia"/>
            </a:endParaRPr>
          </a:p>
        </p:txBody>
      </p:sp>
      <p:sp>
        <p:nvSpPr>
          <p:cNvPr id="315" name="Google Shape;315;p23"/>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316" name="Google Shape;316;p23"/>
          <p:cNvSpPr txBox="1"/>
          <p:nvPr/>
        </p:nvSpPr>
        <p:spPr>
          <a:xfrm>
            <a:off x="1258938" y="1600000"/>
            <a:ext cx="2258100" cy="29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002B5C"/>
                </a:solidFill>
                <a:latin typeface="Georgia"/>
                <a:ea typeface="Georgia"/>
                <a:cs typeface="Georgia"/>
                <a:sym typeface="Georgia"/>
              </a:rPr>
              <a:t>Level 1:</a:t>
            </a:r>
            <a:endParaRPr b="1" sz="1300">
              <a:solidFill>
                <a:srgbClr val="002B5C"/>
              </a:solidFill>
              <a:latin typeface="Georgia"/>
              <a:ea typeface="Georgia"/>
              <a:cs typeface="Georgia"/>
              <a:sym typeface="Georgia"/>
            </a:endParaRPr>
          </a:p>
          <a:p>
            <a:pPr indent="0" lvl="0" marL="0" rtl="0" algn="ctr">
              <a:spcBef>
                <a:spcPts val="0"/>
              </a:spcBef>
              <a:spcAft>
                <a:spcPts val="0"/>
              </a:spcAft>
              <a:buNone/>
            </a:pPr>
            <a:r>
              <a:t/>
            </a:r>
            <a:endParaRPr b="1" sz="1300">
              <a:solidFill>
                <a:srgbClr val="002B5C"/>
              </a:solidFill>
              <a:latin typeface="Georgia"/>
              <a:ea typeface="Georgia"/>
              <a:cs typeface="Georgia"/>
              <a:sym typeface="Georgia"/>
            </a:endParaRPr>
          </a:p>
        </p:txBody>
      </p:sp>
      <p:pic>
        <p:nvPicPr>
          <p:cNvPr id="317" name="Google Shape;317;p23"/>
          <p:cNvPicPr preferRelativeResize="0"/>
          <p:nvPr/>
        </p:nvPicPr>
        <p:blipFill rotWithShape="1">
          <a:blip r:embed="rId4">
            <a:alphaModFix/>
          </a:blip>
          <a:srcRect b="15243" l="13709" r="31121" t="30394"/>
          <a:stretch/>
        </p:blipFill>
        <p:spPr>
          <a:xfrm>
            <a:off x="495625" y="2119750"/>
            <a:ext cx="3784776" cy="2330733"/>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2cd88a020bb_1_62"/>
          <p:cNvSpPr txBox="1"/>
          <p:nvPr>
            <p:ph type="title"/>
          </p:nvPr>
        </p:nvSpPr>
        <p:spPr>
          <a:xfrm>
            <a:off x="311700" y="445025"/>
            <a:ext cx="8520600" cy="572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600"/>
              <a:buNone/>
            </a:pPr>
            <a:r>
              <a:rPr lang="en"/>
              <a:t>Additional Prompting</a:t>
            </a:r>
            <a:endParaRPr sz="1500"/>
          </a:p>
        </p:txBody>
      </p:sp>
      <p:sp>
        <p:nvSpPr>
          <p:cNvPr id="323" name="Google Shape;323;g2cd88a020bb_1_62"/>
          <p:cNvSpPr txBox="1"/>
          <p:nvPr/>
        </p:nvSpPr>
        <p:spPr>
          <a:xfrm>
            <a:off x="311700" y="4427125"/>
            <a:ext cx="4152600" cy="46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002B5C"/>
                </a:solidFill>
                <a:latin typeface="Georgia"/>
                <a:ea typeface="Georgia"/>
                <a:cs typeface="Georgia"/>
                <a:sym typeface="Georgia"/>
              </a:rPr>
              <a:t>Figure 18: Errors in Solutions Requiring Additional Prompting</a:t>
            </a:r>
            <a:endParaRPr sz="1100">
              <a:solidFill>
                <a:srgbClr val="002B5C"/>
              </a:solidFill>
              <a:latin typeface="Georgia"/>
              <a:ea typeface="Georgia"/>
              <a:cs typeface="Georgia"/>
              <a:sym typeface="Georgia"/>
            </a:endParaRPr>
          </a:p>
        </p:txBody>
      </p:sp>
      <p:sp>
        <p:nvSpPr>
          <p:cNvPr id="324" name="Google Shape;324;g2cd88a020bb_1_62"/>
          <p:cNvSpPr txBox="1"/>
          <p:nvPr/>
        </p:nvSpPr>
        <p:spPr>
          <a:xfrm>
            <a:off x="4673850" y="2119750"/>
            <a:ext cx="4347300" cy="182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rgbClr val="002B5C"/>
                </a:solidFill>
                <a:latin typeface="Georgia"/>
                <a:ea typeface="Georgia"/>
                <a:cs typeface="Georgia"/>
                <a:sym typeface="Georgia"/>
              </a:rPr>
              <a:t>The proportion of error-containing solutions that </a:t>
            </a:r>
            <a:r>
              <a:rPr b="1" lang="en" sz="1300">
                <a:solidFill>
                  <a:srgbClr val="002B5C"/>
                </a:solidFill>
                <a:latin typeface="Georgia"/>
                <a:ea typeface="Georgia"/>
                <a:cs typeface="Georgia"/>
                <a:sym typeface="Georgia"/>
              </a:rPr>
              <a:t>required</a:t>
            </a:r>
            <a:r>
              <a:rPr lang="en" sz="1300">
                <a:solidFill>
                  <a:srgbClr val="002B5C"/>
                </a:solidFill>
                <a:latin typeface="Georgia"/>
                <a:ea typeface="Georgia"/>
                <a:cs typeface="Georgia"/>
                <a:sym typeface="Georgia"/>
              </a:rPr>
              <a:t> additional prompting was </a:t>
            </a:r>
            <a:r>
              <a:rPr b="1" lang="en" sz="1300">
                <a:solidFill>
                  <a:srgbClr val="002B5C"/>
                </a:solidFill>
                <a:latin typeface="Georgia"/>
                <a:ea typeface="Georgia"/>
                <a:cs typeface="Georgia"/>
                <a:sym typeface="Georgia"/>
              </a:rPr>
              <a:t>0.7</a:t>
            </a:r>
            <a:r>
              <a:rPr lang="en" sz="1300">
                <a:solidFill>
                  <a:srgbClr val="002B5C"/>
                </a:solidFill>
                <a:latin typeface="Georgia"/>
                <a:ea typeface="Georgia"/>
                <a:cs typeface="Georgia"/>
                <a:sym typeface="Georgia"/>
              </a:rPr>
              <a:t>.</a:t>
            </a:r>
            <a:endParaRPr sz="1300">
              <a:solidFill>
                <a:srgbClr val="002B5C"/>
              </a:solidFill>
              <a:latin typeface="Georgia"/>
              <a:ea typeface="Georgia"/>
              <a:cs typeface="Georgia"/>
              <a:sym typeface="Georgia"/>
            </a:endParaRPr>
          </a:p>
          <a:p>
            <a:pPr indent="0" lvl="0" marL="0" rtl="0" algn="ctr">
              <a:spcBef>
                <a:spcPts val="1000"/>
              </a:spcBef>
              <a:spcAft>
                <a:spcPts val="1000"/>
              </a:spcAft>
              <a:buNone/>
            </a:pPr>
            <a:r>
              <a:rPr lang="en" sz="1300">
                <a:solidFill>
                  <a:srgbClr val="002B5C"/>
                </a:solidFill>
                <a:latin typeface="Georgia"/>
                <a:ea typeface="Georgia"/>
                <a:cs typeface="Georgia"/>
                <a:sym typeface="Georgia"/>
              </a:rPr>
              <a:t>The proportion of error-containing solutions that </a:t>
            </a:r>
            <a:r>
              <a:rPr b="1" lang="en" sz="1300">
                <a:solidFill>
                  <a:srgbClr val="002B5C"/>
                </a:solidFill>
                <a:latin typeface="Georgia"/>
                <a:ea typeface="Georgia"/>
                <a:cs typeface="Georgia"/>
                <a:sym typeface="Georgia"/>
              </a:rPr>
              <a:t>DID NOT require</a:t>
            </a:r>
            <a:r>
              <a:rPr lang="en" sz="1300">
                <a:solidFill>
                  <a:srgbClr val="002B5C"/>
                </a:solidFill>
                <a:latin typeface="Georgia"/>
                <a:ea typeface="Georgia"/>
                <a:cs typeface="Georgia"/>
                <a:sym typeface="Georgia"/>
              </a:rPr>
              <a:t> additional prompting was </a:t>
            </a:r>
            <a:r>
              <a:rPr b="1" lang="en" sz="1300">
                <a:solidFill>
                  <a:srgbClr val="002B5C"/>
                </a:solidFill>
                <a:latin typeface="Georgia"/>
                <a:ea typeface="Georgia"/>
                <a:cs typeface="Georgia"/>
                <a:sym typeface="Georgia"/>
              </a:rPr>
              <a:t>0.259</a:t>
            </a:r>
            <a:r>
              <a:rPr lang="en" sz="1300">
                <a:solidFill>
                  <a:srgbClr val="002B5C"/>
                </a:solidFill>
                <a:latin typeface="Georgia"/>
                <a:ea typeface="Georgia"/>
                <a:cs typeface="Georgia"/>
                <a:sym typeface="Georgia"/>
              </a:rPr>
              <a:t>.</a:t>
            </a:r>
            <a:endParaRPr sz="1300">
              <a:solidFill>
                <a:srgbClr val="002B5C"/>
              </a:solidFill>
              <a:latin typeface="Georgia"/>
              <a:ea typeface="Georgia"/>
              <a:cs typeface="Georgia"/>
              <a:sym typeface="Georgia"/>
            </a:endParaRPr>
          </a:p>
        </p:txBody>
      </p:sp>
      <p:sp>
        <p:nvSpPr>
          <p:cNvPr id="325" name="Google Shape;325;g2cd88a020bb_1_62"/>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326" name="Google Shape;326;g2cd88a020bb_1_62"/>
          <p:cNvSpPr txBox="1"/>
          <p:nvPr/>
        </p:nvSpPr>
        <p:spPr>
          <a:xfrm>
            <a:off x="1258950" y="1600000"/>
            <a:ext cx="2258100" cy="29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002B5C"/>
                </a:solidFill>
                <a:latin typeface="Georgia"/>
                <a:ea typeface="Georgia"/>
                <a:cs typeface="Georgia"/>
                <a:sym typeface="Georgia"/>
              </a:rPr>
              <a:t>Level 2:</a:t>
            </a:r>
            <a:endParaRPr b="1" sz="1300">
              <a:solidFill>
                <a:srgbClr val="002B5C"/>
              </a:solidFill>
              <a:latin typeface="Georgia"/>
              <a:ea typeface="Georgia"/>
              <a:cs typeface="Georgia"/>
              <a:sym typeface="Georgia"/>
            </a:endParaRPr>
          </a:p>
          <a:p>
            <a:pPr indent="0" lvl="0" marL="0" rtl="0" algn="ctr">
              <a:spcBef>
                <a:spcPts val="0"/>
              </a:spcBef>
              <a:spcAft>
                <a:spcPts val="0"/>
              </a:spcAft>
              <a:buNone/>
            </a:pPr>
            <a:r>
              <a:t/>
            </a:r>
            <a:endParaRPr b="1" sz="1300">
              <a:solidFill>
                <a:srgbClr val="002B5C"/>
              </a:solidFill>
              <a:latin typeface="Georgia"/>
              <a:ea typeface="Georgia"/>
              <a:cs typeface="Georgia"/>
              <a:sym typeface="Georgia"/>
            </a:endParaRPr>
          </a:p>
        </p:txBody>
      </p:sp>
      <p:pic>
        <p:nvPicPr>
          <p:cNvPr id="327" name="Google Shape;327;g2cd88a020bb_1_62"/>
          <p:cNvPicPr preferRelativeResize="0"/>
          <p:nvPr/>
        </p:nvPicPr>
        <p:blipFill>
          <a:blip r:embed="rId3">
            <a:alphaModFix/>
          </a:blip>
          <a:stretch>
            <a:fillRect/>
          </a:stretch>
        </p:blipFill>
        <p:spPr>
          <a:xfrm>
            <a:off x="495625" y="2119750"/>
            <a:ext cx="3784776" cy="2212174"/>
          </a:xfrm>
          <a:prstGeom prst="rect">
            <a:avLst/>
          </a:prstGeom>
          <a:noFill/>
          <a:ln cap="flat" cmpd="sng" w="19050">
            <a:solidFill>
              <a:schemeClr val="dk2"/>
            </a:solidFill>
            <a:prstDash val="solid"/>
            <a:round/>
            <a:headEnd len="sm" w="sm" type="none"/>
            <a:tailEnd len="sm" w="sm" type="none"/>
          </a:ln>
        </p:spPr>
      </p:pic>
      <p:pic>
        <p:nvPicPr>
          <p:cNvPr id="328" name="Google Shape;328;g2cd88a020bb_1_62"/>
          <p:cNvPicPr preferRelativeResize="0"/>
          <p:nvPr/>
        </p:nvPicPr>
        <p:blipFill rotWithShape="1">
          <a:blip r:embed="rId4">
            <a:alphaModFix/>
          </a:blip>
          <a:srcRect b="13808" l="13710" r="28314" t="33326"/>
          <a:stretch/>
        </p:blipFill>
        <p:spPr>
          <a:xfrm>
            <a:off x="447150" y="2119750"/>
            <a:ext cx="3881723" cy="2212176"/>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2c45aca5edc_0_4"/>
          <p:cNvSpPr txBox="1"/>
          <p:nvPr>
            <p:ph type="title"/>
          </p:nvPr>
        </p:nvSpPr>
        <p:spPr>
          <a:xfrm>
            <a:off x="228600" y="205978"/>
            <a:ext cx="7315200" cy="8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600"/>
              <a:buNone/>
            </a:pPr>
            <a:r>
              <a:rPr lang="en"/>
              <a:t>Objective</a:t>
            </a:r>
            <a:endParaRPr/>
          </a:p>
        </p:txBody>
      </p:sp>
      <p:sp>
        <p:nvSpPr>
          <p:cNvPr id="88" name="Google Shape;88;g2c45aca5edc_0_4"/>
          <p:cNvSpPr txBox="1"/>
          <p:nvPr>
            <p:ph idx="2" type="body"/>
          </p:nvPr>
        </p:nvSpPr>
        <p:spPr>
          <a:xfrm>
            <a:off x="457200" y="1306800"/>
            <a:ext cx="8271900" cy="3280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80"/>
              </a:spcBef>
              <a:spcAft>
                <a:spcPts val="0"/>
              </a:spcAft>
              <a:buSzPts val="2400"/>
              <a:buNone/>
            </a:pPr>
            <a:r>
              <a:t/>
            </a:r>
            <a:endParaRPr i="1"/>
          </a:p>
          <a:p>
            <a:pPr indent="0" lvl="0" marL="0" rtl="0" algn="ctr">
              <a:lnSpc>
                <a:spcPct val="100000"/>
              </a:lnSpc>
              <a:spcBef>
                <a:spcPts val="480"/>
              </a:spcBef>
              <a:spcAft>
                <a:spcPts val="0"/>
              </a:spcAft>
              <a:buSzPts val="2400"/>
              <a:buNone/>
            </a:pPr>
            <a:r>
              <a:rPr lang="en" sz="3100">
                <a:solidFill>
                  <a:srgbClr val="002B5C"/>
                </a:solidFill>
                <a:latin typeface="Georgia"/>
                <a:ea typeface="Georgia"/>
                <a:cs typeface="Georgia"/>
                <a:sym typeface="Georgia"/>
              </a:rPr>
              <a:t>To investigate the types of errors </a:t>
            </a:r>
            <a:r>
              <a:rPr lang="en" sz="3100">
                <a:solidFill>
                  <a:srgbClr val="002B5C"/>
                </a:solidFill>
                <a:latin typeface="Georgia"/>
                <a:ea typeface="Georgia"/>
                <a:cs typeface="Georgia"/>
                <a:sym typeface="Georgia"/>
              </a:rPr>
              <a:t>ChatGPT</a:t>
            </a:r>
            <a:r>
              <a:rPr lang="en" sz="3100">
                <a:solidFill>
                  <a:srgbClr val="002B5C"/>
                </a:solidFill>
                <a:latin typeface="Georgia"/>
                <a:ea typeface="Georgia"/>
                <a:cs typeface="Georgia"/>
                <a:sym typeface="Georgia"/>
              </a:rPr>
              <a:t> produces when generating questions and solutions for AP Statistics attributes.</a:t>
            </a:r>
            <a:endParaRPr sz="3100">
              <a:solidFill>
                <a:srgbClr val="002B5C"/>
              </a:solidFill>
              <a:latin typeface="Georgia"/>
              <a:ea typeface="Georgia"/>
              <a:cs typeface="Georgia"/>
              <a:sym typeface="Georgia"/>
            </a:endParaRPr>
          </a:p>
          <a:p>
            <a:pPr indent="0" lvl="0" marL="0" rtl="0" algn="l">
              <a:lnSpc>
                <a:spcPct val="100000"/>
              </a:lnSpc>
              <a:spcBef>
                <a:spcPts val="480"/>
              </a:spcBef>
              <a:spcAft>
                <a:spcPts val="0"/>
              </a:spcAft>
              <a:buSzPts val="2400"/>
              <a:buNone/>
            </a:pPr>
            <a:r>
              <a:t/>
            </a:r>
            <a:endParaRPr i="1">
              <a:solidFill>
                <a:srgbClr val="002B5C"/>
              </a:solidFill>
            </a:endParaRPr>
          </a:p>
        </p:txBody>
      </p:sp>
      <p:sp>
        <p:nvSpPr>
          <p:cNvPr id="89" name="Google Shape;89;g2c45aca5edc_0_4"/>
          <p:cNvSpPr txBox="1"/>
          <p:nvPr>
            <p:ph idx="12" type="sldNum"/>
          </p:nvPr>
        </p:nvSpPr>
        <p:spPr>
          <a:xfrm>
            <a:off x="67056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9"/>
          <p:cNvSpPr txBox="1"/>
          <p:nvPr>
            <p:ph type="title"/>
          </p:nvPr>
        </p:nvSpPr>
        <p:spPr>
          <a:xfrm>
            <a:off x="228600" y="205978"/>
            <a:ext cx="7315200" cy="8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600"/>
              <a:buNone/>
            </a:pPr>
            <a:r>
              <a:rPr lang="en"/>
              <a:t>Method</a:t>
            </a:r>
            <a:endParaRPr/>
          </a:p>
        </p:txBody>
      </p:sp>
      <p:sp>
        <p:nvSpPr>
          <p:cNvPr id="95" name="Google Shape;95;p9"/>
          <p:cNvSpPr txBox="1"/>
          <p:nvPr>
            <p:ph idx="2" type="body"/>
          </p:nvPr>
        </p:nvSpPr>
        <p:spPr>
          <a:xfrm>
            <a:off x="457200" y="1306800"/>
            <a:ext cx="8271900" cy="32808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480"/>
              </a:spcBef>
              <a:spcAft>
                <a:spcPts val="0"/>
              </a:spcAft>
              <a:buClr>
                <a:srgbClr val="002B5C"/>
              </a:buClr>
              <a:buSzPts val="2000"/>
              <a:buFont typeface="Georgia"/>
              <a:buAutoNum type="arabicPeriod"/>
            </a:pPr>
            <a:r>
              <a:rPr lang="en" sz="2000">
                <a:solidFill>
                  <a:srgbClr val="002B5C"/>
                </a:solidFill>
                <a:latin typeface="Georgia"/>
                <a:ea typeface="Georgia"/>
                <a:cs typeface="Georgia"/>
                <a:sym typeface="Georgia"/>
              </a:rPr>
              <a:t>Categorize attributes</a:t>
            </a:r>
            <a:endParaRPr sz="2000">
              <a:solidFill>
                <a:srgbClr val="002B5C"/>
              </a:solidFill>
              <a:latin typeface="Georgia"/>
              <a:ea typeface="Georgia"/>
              <a:cs typeface="Georgia"/>
              <a:sym typeface="Georgia"/>
            </a:endParaRPr>
          </a:p>
          <a:p>
            <a:pPr indent="-355600" lvl="0" marL="457200" rtl="0" algn="l">
              <a:lnSpc>
                <a:spcPct val="115000"/>
              </a:lnSpc>
              <a:spcBef>
                <a:spcPts val="1000"/>
              </a:spcBef>
              <a:spcAft>
                <a:spcPts val="0"/>
              </a:spcAft>
              <a:buClr>
                <a:srgbClr val="002B5C"/>
              </a:buClr>
              <a:buSzPts val="2000"/>
              <a:buFont typeface="Georgia"/>
              <a:buAutoNum type="arabicPeriod"/>
            </a:pPr>
            <a:r>
              <a:rPr lang="en" sz="2000">
                <a:solidFill>
                  <a:srgbClr val="002B5C"/>
                </a:solidFill>
                <a:latin typeface="Georgia"/>
                <a:ea typeface="Georgia"/>
                <a:cs typeface="Georgia"/>
                <a:sym typeface="Georgia"/>
              </a:rPr>
              <a:t>P</a:t>
            </a:r>
            <a:r>
              <a:rPr lang="en" sz="2000">
                <a:solidFill>
                  <a:srgbClr val="002B5C"/>
                </a:solidFill>
                <a:latin typeface="Georgia"/>
                <a:ea typeface="Georgia"/>
                <a:cs typeface="Georgia"/>
                <a:sym typeface="Georgia"/>
              </a:rPr>
              <a:t>rompting Strategy</a:t>
            </a:r>
            <a:endParaRPr sz="2000">
              <a:solidFill>
                <a:srgbClr val="002B5C"/>
              </a:solidFill>
              <a:latin typeface="Georgia"/>
              <a:ea typeface="Georgia"/>
              <a:cs typeface="Georgia"/>
              <a:sym typeface="Georgia"/>
            </a:endParaRPr>
          </a:p>
          <a:p>
            <a:pPr indent="-342900" lvl="1" marL="914400" rtl="0" algn="l">
              <a:lnSpc>
                <a:spcPct val="115000"/>
              </a:lnSpc>
              <a:spcBef>
                <a:spcPts val="0"/>
              </a:spcBef>
              <a:spcAft>
                <a:spcPts val="0"/>
              </a:spcAft>
              <a:buClr>
                <a:srgbClr val="002B5C"/>
              </a:buClr>
              <a:buSzPts val="1800"/>
              <a:buFont typeface="Georgia"/>
              <a:buChar char="○"/>
            </a:pPr>
            <a:r>
              <a:rPr lang="en" sz="1800">
                <a:solidFill>
                  <a:srgbClr val="002B5C"/>
                </a:solidFill>
              </a:rPr>
              <a:t>Include attribute, specify question request</a:t>
            </a:r>
            <a:endParaRPr sz="1800">
              <a:solidFill>
                <a:srgbClr val="002B5C"/>
              </a:solidFill>
            </a:endParaRPr>
          </a:p>
          <a:p>
            <a:pPr indent="-342900" lvl="1" marL="914400" rtl="0" algn="l">
              <a:lnSpc>
                <a:spcPct val="115000"/>
              </a:lnSpc>
              <a:spcBef>
                <a:spcPts val="0"/>
              </a:spcBef>
              <a:spcAft>
                <a:spcPts val="0"/>
              </a:spcAft>
              <a:buClr>
                <a:srgbClr val="002B5C"/>
              </a:buClr>
              <a:buSzPts val="1800"/>
              <a:buChar char="○"/>
            </a:pPr>
            <a:r>
              <a:rPr lang="en" sz="1800">
                <a:solidFill>
                  <a:srgbClr val="002B5C"/>
                </a:solidFill>
              </a:rPr>
              <a:t>Two levels</a:t>
            </a:r>
            <a:endParaRPr sz="1800">
              <a:solidFill>
                <a:srgbClr val="002B5C"/>
              </a:solidFill>
            </a:endParaRPr>
          </a:p>
          <a:p>
            <a:pPr indent="-355600" lvl="0" marL="457200" rtl="0" algn="l">
              <a:lnSpc>
                <a:spcPct val="115000"/>
              </a:lnSpc>
              <a:spcBef>
                <a:spcPts val="0"/>
              </a:spcBef>
              <a:spcAft>
                <a:spcPts val="0"/>
              </a:spcAft>
              <a:buClr>
                <a:srgbClr val="002B5C"/>
              </a:buClr>
              <a:buSzPts val="2000"/>
              <a:buFont typeface="Georgia"/>
              <a:buAutoNum type="arabicPeriod"/>
            </a:pPr>
            <a:r>
              <a:rPr lang="en" sz="2000">
                <a:solidFill>
                  <a:srgbClr val="002B5C"/>
                </a:solidFill>
                <a:latin typeface="Georgia"/>
                <a:ea typeface="Georgia"/>
                <a:cs typeface="Georgia"/>
                <a:sym typeface="Georgia"/>
              </a:rPr>
              <a:t>Evaluate Output</a:t>
            </a:r>
            <a:endParaRPr sz="2000">
              <a:solidFill>
                <a:srgbClr val="002B5C"/>
              </a:solidFill>
              <a:latin typeface="Georgia"/>
              <a:ea typeface="Georgia"/>
              <a:cs typeface="Georgia"/>
              <a:sym typeface="Georgia"/>
            </a:endParaRPr>
          </a:p>
          <a:p>
            <a:pPr indent="-342900" lvl="1" marL="914400" rtl="0" algn="l">
              <a:lnSpc>
                <a:spcPct val="115000"/>
              </a:lnSpc>
              <a:spcBef>
                <a:spcPts val="0"/>
              </a:spcBef>
              <a:spcAft>
                <a:spcPts val="0"/>
              </a:spcAft>
              <a:buClr>
                <a:srgbClr val="002B5C"/>
              </a:buClr>
              <a:buSzPts val="1800"/>
              <a:buFont typeface="Georgia"/>
              <a:buChar char="○"/>
            </a:pPr>
            <a:r>
              <a:rPr lang="en" sz="1800">
                <a:solidFill>
                  <a:srgbClr val="002B5C"/>
                </a:solidFill>
              </a:rPr>
              <a:t>Does the question satisfy the attribute?</a:t>
            </a:r>
            <a:endParaRPr sz="1800">
              <a:solidFill>
                <a:srgbClr val="002B5C"/>
              </a:solidFill>
            </a:endParaRPr>
          </a:p>
          <a:p>
            <a:pPr indent="-342900" lvl="1" marL="914400" rtl="0" algn="l">
              <a:lnSpc>
                <a:spcPct val="115000"/>
              </a:lnSpc>
              <a:spcBef>
                <a:spcPts val="0"/>
              </a:spcBef>
              <a:spcAft>
                <a:spcPts val="0"/>
              </a:spcAft>
              <a:buClr>
                <a:srgbClr val="002B5C"/>
              </a:buClr>
              <a:buSzPts val="1800"/>
              <a:buFont typeface="Georgia"/>
              <a:buChar char="○"/>
            </a:pPr>
            <a:r>
              <a:rPr lang="en" sz="1800">
                <a:solidFill>
                  <a:srgbClr val="002B5C"/>
                </a:solidFill>
              </a:rPr>
              <a:t>Is the question correct - is the correct answer present?</a:t>
            </a:r>
            <a:endParaRPr sz="1800">
              <a:solidFill>
                <a:srgbClr val="002B5C"/>
              </a:solidFill>
            </a:endParaRPr>
          </a:p>
          <a:p>
            <a:pPr indent="-342900" lvl="1" marL="914400" rtl="0" algn="l">
              <a:lnSpc>
                <a:spcPct val="115000"/>
              </a:lnSpc>
              <a:spcBef>
                <a:spcPts val="0"/>
              </a:spcBef>
              <a:spcAft>
                <a:spcPts val="0"/>
              </a:spcAft>
              <a:buClr>
                <a:srgbClr val="002B5C"/>
              </a:buClr>
              <a:buSzPts val="1800"/>
              <a:buFont typeface="Georgia"/>
              <a:buChar char="○"/>
            </a:pPr>
            <a:r>
              <a:rPr lang="en" sz="1800">
                <a:solidFill>
                  <a:srgbClr val="002B5C"/>
                </a:solidFill>
              </a:rPr>
              <a:t>Is the solution performed and explained correctly?</a:t>
            </a:r>
            <a:endParaRPr sz="1800">
              <a:solidFill>
                <a:srgbClr val="002B5C"/>
              </a:solidFill>
            </a:endParaRPr>
          </a:p>
        </p:txBody>
      </p:sp>
      <p:sp>
        <p:nvSpPr>
          <p:cNvPr id="96" name="Google Shape;96;p9"/>
          <p:cNvSpPr txBox="1"/>
          <p:nvPr>
            <p:ph idx="12" type="sldNum"/>
          </p:nvPr>
        </p:nvSpPr>
        <p:spPr>
          <a:xfrm>
            <a:off x="67056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0"/>
          <p:cNvSpPr txBox="1"/>
          <p:nvPr>
            <p:ph type="title"/>
          </p:nvPr>
        </p:nvSpPr>
        <p:spPr>
          <a:xfrm>
            <a:off x="228600" y="205978"/>
            <a:ext cx="7315200" cy="8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600"/>
              <a:buNone/>
            </a:pPr>
            <a:r>
              <a:rPr lang="en"/>
              <a:t>Attributes</a:t>
            </a:r>
            <a:endParaRPr/>
          </a:p>
        </p:txBody>
      </p:sp>
      <p:sp>
        <p:nvSpPr>
          <p:cNvPr id="102" name="Google Shape;102;p10"/>
          <p:cNvSpPr txBox="1"/>
          <p:nvPr/>
        </p:nvSpPr>
        <p:spPr>
          <a:xfrm>
            <a:off x="320250" y="1210350"/>
            <a:ext cx="8503500" cy="27228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15000"/>
              </a:lnSpc>
              <a:spcBef>
                <a:spcPts val="0"/>
              </a:spcBef>
              <a:spcAft>
                <a:spcPts val="0"/>
              </a:spcAft>
              <a:buClr>
                <a:srgbClr val="002B5C"/>
              </a:buClr>
              <a:buSzPts val="2000"/>
              <a:buFont typeface="Georgia"/>
              <a:buChar char="●"/>
            </a:pPr>
            <a:r>
              <a:rPr b="1" lang="en" sz="2000">
                <a:solidFill>
                  <a:srgbClr val="002B5C"/>
                </a:solidFill>
                <a:latin typeface="Georgia"/>
                <a:ea typeface="Georgia"/>
                <a:cs typeface="Georgia"/>
                <a:sym typeface="Georgia"/>
              </a:rPr>
              <a:t>157 attributes</a:t>
            </a:r>
            <a:r>
              <a:rPr lang="en" sz="2000">
                <a:solidFill>
                  <a:srgbClr val="002B5C"/>
                </a:solidFill>
                <a:latin typeface="Georgia"/>
                <a:ea typeface="Georgia"/>
                <a:cs typeface="Georgia"/>
                <a:sym typeface="Georgia"/>
              </a:rPr>
              <a:t> given for the AP Statistics curriculum</a:t>
            </a:r>
            <a:endParaRPr sz="2000">
              <a:solidFill>
                <a:srgbClr val="002B5C"/>
              </a:solidFill>
              <a:latin typeface="Georgia"/>
              <a:ea typeface="Georgia"/>
              <a:cs typeface="Georgia"/>
              <a:sym typeface="Georgia"/>
            </a:endParaRPr>
          </a:p>
          <a:p>
            <a:pPr indent="-355600" lvl="0" marL="457200" marR="0" rtl="0" algn="l">
              <a:lnSpc>
                <a:spcPct val="115000"/>
              </a:lnSpc>
              <a:spcBef>
                <a:spcPts val="1000"/>
              </a:spcBef>
              <a:spcAft>
                <a:spcPts val="0"/>
              </a:spcAft>
              <a:buClr>
                <a:srgbClr val="002B5C"/>
              </a:buClr>
              <a:buSzPts val="2000"/>
              <a:buFont typeface="Georgia"/>
              <a:buChar char="●"/>
            </a:pPr>
            <a:r>
              <a:rPr lang="en" sz="2000">
                <a:solidFill>
                  <a:srgbClr val="002B5C"/>
                </a:solidFill>
                <a:latin typeface="Georgia"/>
                <a:ea typeface="Georgia"/>
                <a:cs typeface="Georgia"/>
                <a:sym typeface="Georgia"/>
              </a:rPr>
              <a:t>Classified under one of </a:t>
            </a:r>
            <a:r>
              <a:rPr b="1" lang="en" sz="2000">
                <a:solidFill>
                  <a:srgbClr val="002B5C"/>
                </a:solidFill>
                <a:latin typeface="Georgia"/>
                <a:ea typeface="Georgia"/>
                <a:cs typeface="Georgia"/>
                <a:sym typeface="Georgia"/>
              </a:rPr>
              <a:t>4 sections</a:t>
            </a:r>
            <a:r>
              <a:rPr lang="en" sz="2000">
                <a:solidFill>
                  <a:srgbClr val="002B5C"/>
                </a:solidFill>
                <a:latin typeface="Georgia"/>
                <a:ea typeface="Georgia"/>
                <a:cs typeface="Georgia"/>
                <a:sym typeface="Georgia"/>
              </a:rPr>
              <a:t>: </a:t>
            </a:r>
            <a:endParaRPr sz="2000">
              <a:solidFill>
                <a:srgbClr val="002B5C"/>
              </a:solidFill>
              <a:latin typeface="Georgia"/>
              <a:ea typeface="Georgia"/>
              <a:cs typeface="Georgia"/>
              <a:sym typeface="Georgia"/>
            </a:endParaRPr>
          </a:p>
          <a:p>
            <a:pPr indent="-355600" lvl="1" marL="914400" marR="0" rtl="0" algn="l">
              <a:lnSpc>
                <a:spcPct val="115000"/>
              </a:lnSpc>
              <a:spcBef>
                <a:spcPts val="0"/>
              </a:spcBef>
              <a:spcAft>
                <a:spcPts val="0"/>
              </a:spcAft>
              <a:buClr>
                <a:srgbClr val="002B5C"/>
              </a:buClr>
              <a:buSzPts val="2000"/>
              <a:buFont typeface="Georgia"/>
              <a:buChar char="○"/>
            </a:pPr>
            <a:r>
              <a:rPr lang="en" sz="1800">
                <a:solidFill>
                  <a:srgbClr val="002B5C"/>
                </a:solidFill>
                <a:latin typeface="Georgia"/>
                <a:ea typeface="Georgia"/>
                <a:cs typeface="Georgia"/>
                <a:sym typeface="Georgia"/>
              </a:rPr>
              <a:t>Exploring Data</a:t>
            </a:r>
            <a:endParaRPr sz="1800">
              <a:solidFill>
                <a:srgbClr val="002B5C"/>
              </a:solidFill>
              <a:latin typeface="Georgia"/>
              <a:ea typeface="Georgia"/>
              <a:cs typeface="Georgia"/>
              <a:sym typeface="Georgia"/>
            </a:endParaRPr>
          </a:p>
          <a:p>
            <a:pPr indent="-355600" lvl="1" marL="914400" marR="0" rtl="0" algn="l">
              <a:lnSpc>
                <a:spcPct val="115000"/>
              </a:lnSpc>
              <a:spcBef>
                <a:spcPts val="0"/>
              </a:spcBef>
              <a:spcAft>
                <a:spcPts val="0"/>
              </a:spcAft>
              <a:buClr>
                <a:srgbClr val="002B5C"/>
              </a:buClr>
              <a:buSzPts val="2000"/>
              <a:buFont typeface="Georgia"/>
              <a:buChar char="○"/>
            </a:pPr>
            <a:r>
              <a:rPr lang="en" sz="1800">
                <a:solidFill>
                  <a:srgbClr val="002B5C"/>
                </a:solidFill>
                <a:latin typeface="Georgia"/>
                <a:ea typeface="Georgia"/>
                <a:cs typeface="Georgia"/>
                <a:sym typeface="Georgia"/>
              </a:rPr>
              <a:t>Sampling and Experimentation</a:t>
            </a:r>
            <a:endParaRPr sz="1800">
              <a:solidFill>
                <a:srgbClr val="002B5C"/>
              </a:solidFill>
              <a:latin typeface="Georgia"/>
              <a:ea typeface="Georgia"/>
              <a:cs typeface="Georgia"/>
              <a:sym typeface="Georgia"/>
            </a:endParaRPr>
          </a:p>
          <a:p>
            <a:pPr indent="-355600" lvl="1" marL="914400" marR="0" rtl="0" algn="l">
              <a:lnSpc>
                <a:spcPct val="115000"/>
              </a:lnSpc>
              <a:spcBef>
                <a:spcPts val="0"/>
              </a:spcBef>
              <a:spcAft>
                <a:spcPts val="0"/>
              </a:spcAft>
              <a:buClr>
                <a:srgbClr val="002B5C"/>
              </a:buClr>
              <a:buSzPts val="2000"/>
              <a:buFont typeface="Georgia"/>
              <a:buChar char="○"/>
            </a:pPr>
            <a:r>
              <a:rPr lang="en" sz="1800">
                <a:solidFill>
                  <a:srgbClr val="002B5C"/>
                </a:solidFill>
                <a:latin typeface="Georgia"/>
                <a:ea typeface="Georgia"/>
                <a:cs typeface="Georgia"/>
                <a:sym typeface="Georgia"/>
              </a:rPr>
              <a:t>Anticipating Patterns</a:t>
            </a:r>
            <a:endParaRPr sz="1800">
              <a:solidFill>
                <a:srgbClr val="002B5C"/>
              </a:solidFill>
              <a:latin typeface="Georgia"/>
              <a:ea typeface="Georgia"/>
              <a:cs typeface="Georgia"/>
              <a:sym typeface="Georgia"/>
            </a:endParaRPr>
          </a:p>
          <a:p>
            <a:pPr indent="-355600" lvl="1" marL="914400" marR="0" rtl="0" algn="l">
              <a:lnSpc>
                <a:spcPct val="115000"/>
              </a:lnSpc>
              <a:spcBef>
                <a:spcPts val="0"/>
              </a:spcBef>
              <a:spcAft>
                <a:spcPts val="0"/>
              </a:spcAft>
              <a:buClr>
                <a:srgbClr val="002B5C"/>
              </a:buClr>
              <a:buSzPts val="2000"/>
              <a:buFont typeface="Georgia"/>
              <a:buChar char="○"/>
            </a:pPr>
            <a:r>
              <a:rPr lang="en" sz="1800">
                <a:solidFill>
                  <a:srgbClr val="002B5C"/>
                </a:solidFill>
                <a:latin typeface="Georgia"/>
                <a:ea typeface="Georgia"/>
                <a:cs typeface="Georgia"/>
                <a:sym typeface="Georgia"/>
              </a:rPr>
              <a:t>Statistical Inference</a:t>
            </a:r>
            <a:endParaRPr sz="1800">
              <a:solidFill>
                <a:srgbClr val="002B5C"/>
              </a:solidFill>
              <a:latin typeface="Georgia"/>
              <a:ea typeface="Georgia"/>
              <a:cs typeface="Georgia"/>
              <a:sym typeface="Georgia"/>
            </a:endParaRPr>
          </a:p>
          <a:p>
            <a:pPr indent="-355600" lvl="0" marL="457200" marR="0" rtl="0" algn="l">
              <a:lnSpc>
                <a:spcPct val="115000"/>
              </a:lnSpc>
              <a:spcBef>
                <a:spcPts val="1000"/>
              </a:spcBef>
              <a:spcAft>
                <a:spcPts val="0"/>
              </a:spcAft>
              <a:buClr>
                <a:srgbClr val="002B5C"/>
              </a:buClr>
              <a:buSzPts val="2000"/>
              <a:buFont typeface="Georgia"/>
              <a:buChar char="●"/>
            </a:pPr>
            <a:r>
              <a:rPr b="1" lang="en" sz="2000">
                <a:solidFill>
                  <a:srgbClr val="002B5C"/>
                </a:solidFill>
                <a:latin typeface="Georgia"/>
                <a:ea typeface="Georgia"/>
                <a:cs typeface="Georgia"/>
                <a:sym typeface="Georgia"/>
              </a:rPr>
              <a:t>Multiple topics </a:t>
            </a:r>
            <a:r>
              <a:rPr lang="en" sz="2000">
                <a:solidFill>
                  <a:srgbClr val="002B5C"/>
                </a:solidFill>
                <a:latin typeface="Georgia"/>
                <a:ea typeface="Georgia"/>
                <a:cs typeface="Georgia"/>
                <a:sym typeface="Georgia"/>
              </a:rPr>
              <a:t>within each section</a:t>
            </a:r>
            <a:endParaRPr sz="2000">
              <a:solidFill>
                <a:srgbClr val="002B5C"/>
              </a:solidFill>
              <a:latin typeface="Georgia"/>
              <a:ea typeface="Georgia"/>
              <a:cs typeface="Georgia"/>
              <a:sym typeface="Georgia"/>
            </a:endParaRPr>
          </a:p>
          <a:p>
            <a:pPr indent="-342900" lvl="1" marL="914400" marR="0" rtl="0" algn="l">
              <a:lnSpc>
                <a:spcPct val="115000"/>
              </a:lnSpc>
              <a:spcBef>
                <a:spcPts val="0"/>
              </a:spcBef>
              <a:spcAft>
                <a:spcPts val="0"/>
              </a:spcAft>
              <a:buClr>
                <a:srgbClr val="002B5C"/>
              </a:buClr>
              <a:buSzPts val="1800"/>
              <a:buFont typeface="Georgia"/>
              <a:buChar char="○"/>
            </a:pPr>
            <a:r>
              <a:rPr lang="en" sz="1800">
                <a:solidFill>
                  <a:srgbClr val="002B5C"/>
                </a:solidFill>
                <a:latin typeface="Georgia"/>
                <a:ea typeface="Georgia"/>
                <a:cs typeface="Georgia"/>
                <a:sym typeface="Georgia"/>
              </a:rPr>
              <a:t>i</a:t>
            </a:r>
            <a:r>
              <a:rPr lang="en" sz="1800">
                <a:solidFill>
                  <a:srgbClr val="002B5C"/>
                </a:solidFill>
                <a:latin typeface="Georgia"/>
                <a:ea typeface="Georgia"/>
                <a:cs typeface="Georgia"/>
                <a:sym typeface="Georgia"/>
              </a:rPr>
              <a:t>e. 1A = Constructing and interpreting graphical displays of distributions of univariate data</a:t>
            </a:r>
            <a:endParaRPr sz="1800">
              <a:solidFill>
                <a:srgbClr val="002B5C"/>
              </a:solidFill>
              <a:latin typeface="Georgia"/>
              <a:ea typeface="Georgia"/>
              <a:cs typeface="Georgia"/>
              <a:sym typeface="Georgia"/>
            </a:endParaRPr>
          </a:p>
        </p:txBody>
      </p:sp>
      <p:sp>
        <p:nvSpPr>
          <p:cNvPr id="103" name="Google Shape;103;p10"/>
          <p:cNvSpPr txBox="1"/>
          <p:nvPr>
            <p:ph idx="12" type="sldNum"/>
          </p:nvPr>
        </p:nvSpPr>
        <p:spPr>
          <a:xfrm>
            <a:off x="67056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314c58657b0_0_19"/>
          <p:cNvSpPr txBox="1"/>
          <p:nvPr>
            <p:ph type="title"/>
          </p:nvPr>
        </p:nvSpPr>
        <p:spPr>
          <a:xfrm>
            <a:off x="228600" y="205978"/>
            <a:ext cx="7315200" cy="8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600"/>
              <a:buNone/>
            </a:pPr>
            <a:r>
              <a:rPr lang="en"/>
              <a:t>Attributes</a:t>
            </a:r>
            <a:endParaRPr/>
          </a:p>
        </p:txBody>
      </p:sp>
      <p:sp>
        <p:nvSpPr>
          <p:cNvPr id="109" name="Google Shape;109;g314c58657b0_0_19"/>
          <p:cNvSpPr txBox="1"/>
          <p:nvPr>
            <p:ph idx="12" type="sldNum"/>
          </p:nvPr>
        </p:nvSpPr>
        <p:spPr>
          <a:xfrm>
            <a:off x="67056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pic>
        <p:nvPicPr>
          <p:cNvPr id="110" name="Google Shape;110;g314c58657b0_0_19"/>
          <p:cNvPicPr preferRelativeResize="0"/>
          <p:nvPr/>
        </p:nvPicPr>
        <p:blipFill>
          <a:blip r:embed="rId3">
            <a:alphaModFix/>
          </a:blip>
          <a:stretch>
            <a:fillRect/>
          </a:stretch>
        </p:blipFill>
        <p:spPr>
          <a:xfrm>
            <a:off x="423025" y="1122375"/>
            <a:ext cx="8132801" cy="38165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2c533dee501_0_65"/>
          <p:cNvSpPr txBox="1"/>
          <p:nvPr>
            <p:ph type="title"/>
          </p:nvPr>
        </p:nvSpPr>
        <p:spPr>
          <a:xfrm>
            <a:off x="228600" y="205978"/>
            <a:ext cx="7315200" cy="8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600"/>
              <a:buNone/>
            </a:pPr>
            <a:r>
              <a:rPr lang="en"/>
              <a:t>Prompting and Classification</a:t>
            </a:r>
            <a:endParaRPr/>
          </a:p>
        </p:txBody>
      </p:sp>
      <p:sp>
        <p:nvSpPr>
          <p:cNvPr id="116" name="Google Shape;116;g2c533dee501_0_65"/>
          <p:cNvSpPr txBox="1"/>
          <p:nvPr/>
        </p:nvSpPr>
        <p:spPr>
          <a:xfrm>
            <a:off x="320250" y="1210350"/>
            <a:ext cx="8503500" cy="27228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15000"/>
              </a:lnSpc>
              <a:spcBef>
                <a:spcPts val="0"/>
              </a:spcBef>
              <a:spcAft>
                <a:spcPts val="0"/>
              </a:spcAft>
              <a:buClr>
                <a:srgbClr val="002B5C"/>
              </a:buClr>
              <a:buSzPts val="2200"/>
              <a:buFont typeface="Georgia"/>
              <a:buChar char="●"/>
            </a:pPr>
            <a:r>
              <a:rPr lang="en" sz="2000">
                <a:solidFill>
                  <a:srgbClr val="002B5C"/>
                </a:solidFill>
                <a:latin typeface="Georgia"/>
                <a:ea typeface="Georgia"/>
                <a:cs typeface="Georgia"/>
                <a:sym typeface="Georgia"/>
              </a:rPr>
              <a:t>ChatGPT 3.5</a:t>
            </a:r>
            <a:endParaRPr sz="2000">
              <a:solidFill>
                <a:srgbClr val="002B5C"/>
              </a:solidFill>
              <a:latin typeface="Georgia"/>
              <a:ea typeface="Georgia"/>
              <a:cs typeface="Georgia"/>
              <a:sym typeface="Georgia"/>
            </a:endParaRPr>
          </a:p>
          <a:p>
            <a:pPr indent="-368300" lvl="0" marL="457200" marR="0" rtl="0" algn="l">
              <a:lnSpc>
                <a:spcPct val="115000"/>
              </a:lnSpc>
              <a:spcBef>
                <a:spcPts val="1000"/>
              </a:spcBef>
              <a:spcAft>
                <a:spcPts val="0"/>
              </a:spcAft>
              <a:buClr>
                <a:srgbClr val="002B5C"/>
              </a:buClr>
              <a:buSzPts val="2200"/>
              <a:buFont typeface="Georgia"/>
              <a:buChar char="●"/>
            </a:pPr>
            <a:r>
              <a:rPr lang="en" sz="2000">
                <a:solidFill>
                  <a:srgbClr val="002B5C"/>
                </a:solidFill>
                <a:latin typeface="Georgia"/>
                <a:ea typeface="Georgia"/>
                <a:cs typeface="Georgia"/>
                <a:sym typeface="Georgia"/>
              </a:rPr>
              <a:t>Provided with description of individual attribute</a:t>
            </a:r>
            <a:endParaRPr sz="2000">
              <a:solidFill>
                <a:srgbClr val="002B5C"/>
              </a:solidFill>
              <a:latin typeface="Georgia"/>
              <a:ea typeface="Georgia"/>
              <a:cs typeface="Georgia"/>
              <a:sym typeface="Georgia"/>
            </a:endParaRPr>
          </a:p>
          <a:p>
            <a:pPr indent="-368300" lvl="0" marL="457200" marR="0" rtl="0" algn="l">
              <a:lnSpc>
                <a:spcPct val="115000"/>
              </a:lnSpc>
              <a:spcBef>
                <a:spcPts val="1000"/>
              </a:spcBef>
              <a:spcAft>
                <a:spcPts val="0"/>
              </a:spcAft>
              <a:buClr>
                <a:srgbClr val="002B5C"/>
              </a:buClr>
              <a:buSzPts val="2200"/>
              <a:buFont typeface="Georgia"/>
              <a:buChar char="●"/>
            </a:pPr>
            <a:r>
              <a:rPr lang="en" sz="2000">
                <a:solidFill>
                  <a:srgbClr val="002B5C"/>
                </a:solidFill>
                <a:latin typeface="Georgia"/>
                <a:ea typeface="Georgia"/>
                <a:cs typeface="Georgia"/>
                <a:sym typeface="Georgia"/>
              </a:rPr>
              <a:t>Asked to generate both a question and solution</a:t>
            </a:r>
            <a:endParaRPr sz="2000">
              <a:solidFill>
                <a:srgbClr val="002B5C"/>
              </a:solidFill>
              <a:latin typeface="Georgia"/>
              <a:ea typeface="Georgia"/>
              <a:cs typeface="Georgia"/>
              <a:sym typeface="Georgia"/>
            </a:endParaRPr>
          </a:p>
          <a:p>
            <a:pPr indent="-368300" lvl="0" marL="457200" marR="0" rtl="0" algn="l">
              <a:lnSpc>
                <a:spcPct val="115000"/>
              </a:lnSpc>
              <a:spcBef>
                <a:spcPts val="1000"/>
              </a:spcBef>
              <a:spcAft>
                <a:spcPts val="0"/>
              </a:spcAft>
              <a:buClr>
                <a:srgbClr val="002B5C"/>
              </a:buClr>
              <a:buSzPts val="2200"/>
              <a:buFont typeface="Georgia"/>
              <a:buChar char="●"/>
            </a:pPr>
            <a:r>
              <a:rPr lang="en" sz="2000">
                <a:solidFill>
                  <a:srgbClr val="002B5C"/>
                </a:solidFill>
                <a:latin typeface="Georgia"/>
                <a:ea typeface="Georgia"/>
                <a:cs typeface="Georgia"/>
                <a:sym typeface="Georgia"/>
              </a:rPr>
              <a:t>Additional prompting until expected output was provided</a:t>
            </a:r>
            <a:endParaRPr sz="2000">
              <a:solidFill>
                <a:srgbClr val="002B5C"/>
              </a:solidFill>
              <a:latin typeface="Georgia"/>
              <a:ea typeface="Georgia"/>
              <a:cs typeface="Georgia"/>
              <a:sym typeface="Georgia"/>
            </a:endParaRPr>
          </a:p>
          <a:p>
            <a:pPr indent="-355600" lvl="0" marL="457200" rtl="0" algn="l">
              <a:lnSpc>
                <a:spcPct val="115000"/>
              </a:lnSpc>
              <a:spcBef>
                <a:spcPts val="1000"/>
              </a:spcBef>
              <a:spcAft>
                <a:spcPts val="0"/>
              </a:spcAft>
              <a:buClr>
                <a:srgbClr val="002B5C"/>
              </a:buClr>
              <a:buSzPts val="2000"/>
              <a:buFont typeface="Georgia"/>
              <a:buChar char="●"/>
            </a:pPr>
            <a:r>
              <a:rPr lang="en" sz="2000">
                <a:solidFill>
                  <a:srgbClr val="002B5C"/>
                </a:solidFill>
                <a:latin typeface="Georgia"/>
                <a:ea typeface="Georgia"/>
                <a:cs typeface="Georgia"/>
                <a:sym typeface="Georgia"/>
              </a:rPr>
              <a:t>Examination</a:t>
            </a:r>
            <a:r>
              <a:rPr lang="en" sz="2000">
                <a:solidFill>
                  <a:srgbClr val="002B5C"/>
                </a:solidFill>
                <a:latin typeface="Georgia"/>
                <a:ea typeface="Georgia"/>
                <a:cs typeface="Georgia"/>
                <a:sym typeface="Georgia"/>
              </a:rPr>
              <a:t> for errors</a:t>
            </a:r>
            <a:endParaRPr sz="2000">
              <a:solidFill>
                <a:srgbClr val="002B5C"/>
              </a:solidFill>
              <a:latin typeface="Georgia"/>
              <a:ea typeface="Georgia"/>
              <a:cs typeface="Georgia"/>
              <a:sym typeface="Georgia"/>
            </a:endParaRPr>
          </a:p>
          <a:p>
            <a:pPr indent="-355600" lvl="0" marL="457200" rtl="0" algn="l">
              <a:lnSpc>
                <a:spcPct val="115000"/>
              </a:lnSpc>
              <a:spcBef>
                <a:spcPts val="1000"/>
              </a:spcBef>
              <a:spcAft>
                <a:spcPts val="0"/>
              </a:spcAft>
              <a:buClr>
                <a:srgbClr val="002B5C"/>
              </a:buClr>
              <a:buSzPts val="2000"/>
              <a:buFont typeface="Georgia"/>
              <a:buChar char="●"/>
            </a:pPr>
            <a:r>
              <a:rPr lang="en" sz="2000">
                <a:solidFill>
                  <a:srgbClr val="002B5C"/>
                </a:solidFill>
                <a:latin typeface="Georgia"/>
                <a:ea typeface="Georgia"/>
                <a:cs typeface="Georgia"/>
                <a:sym typeface="Georgia"/>
              </a:rPr>
              <a:t>Analyses and visualizations conducted using R-Studio</a:t>
            </a:r>
            <a:endParaRPr sz="2000">
              <a:solidFill>
                <a:srgbClr val="002B5C"/>
              </a:solidFill>
              <a:latin typeface="Georgia"/>
              <a:ea typeface="Georgia"/>
              <a:cs typeface="Georgia"/>
              <a:sym typeface="Georgia"/>
            </a:endParaRPr>
          </a:p>
          <a:p>
            <a:pPr indent="0" lvl="0" marL="0" marR="0" rtl="0" algn="l">
              <a:lnSpc>
                <a:spcPct val="100000"/>
              </a:lnSpc>
              <a:spcBef>
                <a:spcPts val="1000"/>
              </a:spcBef>
              <a:spcAft>
                <a:spcPts val="0"/>
              </a:spcAft>
              <a:buNone/>
            </a:pPr>
            <a:r>
              <a:t/>
            </a:r>
            <a:endParaRPr sz="1800">
              <a:solidFill>
                <a:srgbClr val="002B5C"/>
              </a:solidFill>
              <a:latin typeface="Georgia"/>
              <a:ea typeface="Georgia"/>
              <a:cs typeface="Georgia"/>
              <a:sym typeface="Georgia"/>
            </a:endParaRPr>
          </a:p>
        </p:txBody>
      </p:sp>
      <p:sp>
        <p:nvSpPr>
          <p:cNvPr id="117" name="Google Shape;117;g2c533dee501_0_65"/>
          <p:cNvSpPr txBox="1"/>
          <p:nvPr>
            <p:ph idx="12" type="sldNum"/>
          </p:nvPr>
        </p:nvSpPr>
        <p:spPr>
          <a:xfrm>
            <a:off x="67056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2c67b3bad3a_0_0"/>
          <p:cNvSpPr txBox="1"/>
          <p:nvPr>
            <p:ph type="title"/>
          </p:nvPr>
        </p:nvSpPr>
        <p:spPr>
          <a:xfrm>
            <a:off x="311700" y="445025"/>
            <a:ext cx="82413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Example Level 1 Question Generation</a:t>
            </a:r>
            <a:endParaRPr/>
          </a:p>
        </p:txBody>
      </p:sp>
      <p:sp>
        <p:nvSpPr>
          <p:cNvPr id="123" name="Google Shape;123;g2c67b3bad3a_0_0"/>
          <p:cNvSpPr txBox="1"/>
          <p:nvPr>
            <p:ph idx="1" type="body"/>
          </p:nvPr>
        </p:nvSpPr>
        <p:spPr>
          <a:xfrm>
            <a:off x="311700" y="1152475"/>
            <a:ext cx="8520600" cy="3416400"/>
          </a:xfrm>
          <a:prstGeom prst="rect">
            <a:avLst/>
          </a:prstGeom>
        </p:spPr>
        <p:txBody>
          <a:bodyPr anchorCtr="0" anchor="t" bIns="45700" lIns="91425" spcFirstLastPara="1" rIns="91425" wrap="square" tIns="45700">
            <a:noAutofit/>
          </a:bodyPr>
          <a:lstStyle/>
          <a:p>
            <a:pPr indent="0" lvl="0" marL="0" rtl="0" algn="l">
              <a:spcBef>
                <a:spcPts val="560"/>
              </a:spcBef>
              <a:spcAft>
                <a:spcPts val="0"/>
              </a:spcAft>
              <a:buNone/>
            </a:pPr>
            <a:r>
              <a:rPr lang="en" sz="2000">
                <a:solidFill>
                  <a:srgbClr val="002B5C"/>
                </a:solidFill>
                <a:latin typeface="Georgia"/>
                <a:ea typeface="Georgia"/>
                <a:cs typeface="Georgia"/>
                <a:sym typeface="Georgia"/>
              </a:rPr>
              <a:t>Attribute 1.B.2: </a:t>
            </a:r>
            <a:r>
              <a:rPr lang="en" sz="1800">
                <a:solidFill>
                  <a:srgbClr val="002B5C"/>
                </a:solidFill>
                <a:latin typeface="Georgia"/>
                <a:ea typeface="Georgia"/>
                <a:cs typeface="Georgia"/>
                <a:sym typeface="Georgia"/>
              </a:rPr>
              <a:t>Calculating Mean</a:t>
            </a:r>
            <a:endParaRPr sz="1800">
              <a:solidFill>
                <a:srgbClr val="002B5C"/>
              </a:solidFill>
              <a:latin typeface="Georgia"/>
              <a:ea typeface="Georgia"/>
              <a:cs typeface="Georgia"/>
              <a:sym typeface="Georgia"/>
            </a:endParaRPr>
          </a:p>
          <a:p>
            <a:pPr indent="0" lvl="0" marL="0" rtl="0" algn="l">
              <a:spcBef>
                <a:spcPts val="560"/>
              </a:spcBef>
              <a:spcAft>
                <a:spcPts val="0"/>
              </a:spcAft>
              <a:buNone/>
            </a:pPr>
            <a:r>
              <a:rPr lang="en" sz="2000">
                <a:solidFill>
                  <a:srgbClr val="002B5C"/>
                </a:solidFill>
                <a:latin typeface="Georgia"/>
                <a:ea typeface="Georgia"/>
                <a:cs typeface="Georgia"/>
                <a:sym typeface="Georgia"/>
              </a:rPr>
              <a:t>Prompt: </a:t>
            </a:r>
            <a:r>
              <a:rPr lang="en" sz="1600">
                <a:solidFill>
                  <a:srgbClr val="002B5C"/>
                </a:solidFill>
                <a:latin typeface="Georgia"/>
                <a:ea typeface="Georgia"/>
                <a:cs typeface="Georgia"/>
                <a:sym typeface="Georgia"/>
              </a:rPr>
              <a:t>Generate a question to test students ability to calculate mean and explain the solution</a:t>
            </a:r>
            <a:r>
              <a:rPr lang="en" sz="1600">
                <a:latin typeface="Georgia"/>
                <a:ea typeface="Georgia"/>
                <a:cs typeface="Georgia"/>
                <a:sym typeface="Georgia"/>
              </a:rPr>
              <a:t>.</a:t>
            </a:r>
            <a:endParaRPr sz="1600">
              <a:latin typeface="Georgia"/>
              <a:ea typeface="Georgia"/>
              <a:cs typeface="Georgia"/>
              <a:sym typeface="Georgia"/>
            </a:endParaRPr>
          </a:p>
          <a:p>
            <a:pPr indent="0" lvl="0" marL="0" rtl="0" algn="l">
              <a:spcBef>
                <a:spcPts val="1000"/>
              </a:spcBef>
              <a:spcAft>
                <a:spcPts val="0"/>
              </a:spcAft>
              <a:buNone/>
            </a:pPr>
            <a:r>
              <a:rPr lang="en" sz="2000">
                <a:solidFill>
                  <a:srgbClr val="002B5C"/>
                </a:solidFill>
                <a:latin typeface="Georgia"/>
                <a:ea typeface="Georgia"/>
                <a:cs typeface="Georgia"/>
                <a:sym typeface="Georgia"/>
              </a:rPr>
              <a:t>Question Output: </a:t>
            </a:r>
            <a:endParaRPr sz="2000">
              <a:solidFill>
                <a:schemeClr val="dk1"/>
              </a:solidFill>
              <a:latin typeface="Georgia"/>
              <a:ea typeface="Georgia"/>
              <a:cs typeface="Georgia"/>
              <a:sym typeface="Georgia"/>
            </a:endParaRPr>
          </a:p>
          <a:p>
            <a:pPr indent="0" lvl="0" marL="0" rtl="0" algn="l">
              <a:lnSpc>
                <a:spcPct val="100000"/>
              </a:lnSpc>
              <a:spcBef>
                <a:spcPts val="0"/>
              </a:spcBef>
              <a:spcAft>
                <a:spcPts val="0"/>
              </a:spcAft>
              <a:buNone/>
            </a:pPr>
            <a:r>
              <a:rPr lang="en" sz="1600">
                <a:solidFill>
                  <a:srgbClr val="002B5C"/>
                </a:solidFill>
                <a:latin typeface="Georgia"/>
                <a:ea typeface="Georgia"/>
                <a:cs typeface="Georgia"/>
                <a:sym typeface="Georgia"/>
              </a:rPr>
              <a:t>A group of students took a math quiz, and their scores are as follows: </a:t>
            </a:r>
            <a:endParaRPr sz="1600">
              <a:solidFill>
                <a:srgbClr val="002B5C"/>
              </a:solidFill>
              <a:latin typeface="Georgia"/>
              <a:ea typeface="Georgia"/>
              <a:cs typeface="Georgia"/>
              <a:sym typeface="Georgia"/>
            </a:endParaRPr>
          </a:p>
          <a:p>
            <a:pPr indent="0" lvl="0" marL="0" rtl="0" algn="l">
              <a:lnSpc>
                <a:spcPct val="100000"/>
              </a:lnSpc>
              <a:spcBef>
                <a:spcPts val="0"/>
              </a:spcBef>
              <a:spcAft>
                <a:spcPts val="0"/>
              </a:spcAft>
              <a:buNone/>
            </a:pPr>
            <a:r>
              <a:rPr lang="en" sz="1600">
                <a:solidFill>
                  <a:srgbClr val="002B5C"/>
                </a:solidFill>
                <a:latin typeface="Georgia"/>
                <a:ea typeface="Georgia"/>
                <a:cs typeface="Georgia"/>
                <a:sym typeface="Georgia"/>
              </a:rPr>
              <a:t>85, 90, 92, 78, 82, 88, 95, 86</a:t>
            </a:r>
            <a:endParaRPr sz="1600">
              <a:solidFill>
                <a:srgbClr val="002B5C"/>
              </a:solidFill>
              <a:latin typeface="Georgia"/>
              <a:ea typeface="Georgia"/>
              <a:cs typeface="Georgia"/>
              <a:sym typeface="Georgia"/>
            </a:endParaRPr>
          </a:p>
          <a:p>
            <a:pPr indent="0" lvl="0" marL="0" rtl="0" algn="l">
              <a:lnSpc>
                <a:spcPct val="100000"/>
              </a:lnSpc>
              <a:spcBef>
                <a:spcPts val="0"/>
              </a:spcBef>
              <a:spcAft>
                <a:spcPts val="0"/>
              </a:spcAft>
              <a:buClr>
                <a:schemeClr val="dk1"/>
              </a:buClr>
              <a:buSzPts val="1100"/>
              <a:buFont typeface="Arial"/>
              <a:buNone/>
            </a:pPr>
            <a:r>
              <a:rPr lang="en" sz="1600">
                <a:solidFill>
                  <a:srgbClr val="002B5C"/>
                </a:solidFill>
                <a:latin typeface="Georgia"/>
                <a:ea typeface="Georgia"/>
                <a:cs typeface="Georgia"/>
                <a:sym typeface="Georgia"/>
              </a:rPr>
              <a:t>Calculate the mean score for this group of students.</a:t>
            </a:r>
            <a:endParaRPr sz="1600">
              <a:solidFill>
                <a:srgbClr val="002B5C"/>
              </a:solidFill>
              <a:latin typeface="Georgia"/>
              <a:ea typeface="Georgia"/>
              <a:cs typeface="Georgia"/>
              <a:sym typeface="Georgia"/>
            </a:endParaRPr>
          </a:p>
          <a:p>
            <a:pPr indent="0" lvl="0" marL="0" rtl="0" algn="l">
              <a:lnSpc>
                <a:spcPct val="100000"/>
              </a:lnSpc>
              <a:spcBef>
                <a:spcPts val="560"/>
              </a:spcBef>
              <a:spcAft>
                <a:spcPts val="0"/>
              </a:spcAft>
              <a:buNone/>
            </a:pPr>
            <a:r>
              <a:t/>
            </a:r>
            <a:endParaRPr sz="1800">
              <a:solidFill>
                <a:srgbClr val="002B5C"/>
              </a:solidFill>
              <a:latin typeface="Georgia"/>
              <a:ea typeface="Georgia"/>
              <a:cs typeface="Georgia"/>
              <a:sym typeface="Georgia"/>
            </a:endParaRPr>
          </a:p>
        </p:txBody>
      </p:sp>
      <p:sp>
        <p:nvSpPr>
          <p:cNvPr id="124" name="Google Shape;124;g2c67b3bad3a_0_0"/>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2cd88a020bb_1_74"/>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Example Level 2 Question Generation</a:t>
            </a:r>
            <a:endParaRPr/>
          </a:p>
        </p:txBody>
      </p:sp>
      <p:sp>
        <p:nvSpPr>
          <p:cNvPr id="130" name="Google Shape;130;g2cd88a020bb_1_74"/>
          <p:cNvSpPr txBox="1"/>
          <p:nvPr>
            <p:ph idx="1" type="body"/>
          </p:nvPr>
        </p:nvSpPr>
        <p:spPr>
          <a:xfrm>
            <a:off x="311700" y="1152475"/>
            <a:ext cx="8520600" cy="3416400"/>
          </a:xfrm>
          <a:prstGeom prst="rect">
            <a:avLst/>
          </a:prstGeom>
        </p:spPr>
        <p:txBody>
          <a:bodyPr anchorCtr="0" anchor="t" bIns="45700" lIns="91425" spcFirstLastPara="1" rIns="91425" wrap="square" tIns="45700">
            <a:noAutofit/>
          </a:bodyPr>
          <a:lstStyle/>
          <a:p>
            <a:pPr indent="0" lvl="0" marL="0" rtl="0" algn="l">
              <a:spcBef>
                <a:spcPts val="560"/>
              </a:spcBef>
              <a:spcAft>
                <a:spcPts val="0"/>
              </a:spcAft>
              <a:buNone/>
            </a:pPr>
            <a:r>
              <a:rPr lang="en" sz="2000">
                <a:solidFill>
                  <a:srgbClr val="002B5C"/>
                </a:solidFill>
                <a:latin typeface="Georgia"/>
                <a:ea typeface="Georgia"/>
                <a:cs typeface="Georgia"/>
                <a:sym typeface="Georgia"/>
              </a:rPr>
              <a:t>Attribute 1.B.2: </a:t>
            </a:r>
            <a:r>
              <a:rPr lang="en" sz="1800">
                <a:solidFill>
                  <a:srgbClr val="002B5C"/>
                </a:solidFill>
                <a:latin typeface="Georgia"/>
                <a:ea typeface="Georgia"/>
                <a:cs typeface="Georgia"/>
                <a:sym typeface="Georgia"/>
              </a:rPr>
              <a:t>Calculating Mean</a:t>
            </a:r>
            <a:endParaRPr sz="1800">
              <a:solidFill>
                <a:srgbClr val="002B5C"/>
              </a:solidFill>
              <a:latin typeface="Georgia"/>
              <a:ea typeface="Georgia"/>
              <a:cs typeface="Georgia"/>
              <a:sym typeface="Georgia"/>
            </a:endParaRPr>
          </a:p>
          <a:p>
            <a:pPr indent="0" lvl="0" marL="0" rtl="0" algn="l">
              <a:spcBef>
                <a:spcPts val="560"/>
              </a:spcBef>
              <a:spcAft>
                <a:spcPts val="0"/>
              </a:spcAft>
              <a:buNone/>
            </a:pPr>
            <a:r>
              <a:rPr lang="en" sz="2000">
                <a:solidFill>
                  <a:srgbClr val="002B5C"/>
                </a:solidFill>
                <a:latin typeface="Georgia"/>
                <a:ea typeface="Georgia"/>
                <a:cs typeface="Georgia"/>
                <a:sym typeface="Georgia"/>
              </a:rPr>
              <a:t>Prompt: </a:t>
            </a:r>
            <a:r>
              <a:rPr lang="en" sz="1600">
                <a:solidFill>
                  <a:srgbClr val="002B5C"/>
                </a:solidFill>
                <a:latin typeface="Georgia"/>
                <a:ea typeface="Georgia"/>
                <a:cs typeface="Georgia"/>
                <a:sym typeface="Georgia"/>
              </a:rPr>
              <a:t>You are an AP Statistics teacher who is trying to prepare your students for the AP Test in May. You want to ensure that your students can effectively apply the concepts they have learned in the classroom to problems that represent real world scenarios, instead of simply spitting back definitions.  Please generate a word problem to test students ability to calculate mean and explain the solution</a:t>
            </a:r>
            <a:r>
              <a:rPr lang="en" sz="1600">
                <a:latin typeface="Georgia"/>
                <a:ea typeface="Georgia"/>
                <a:cs typeface="Georgia"/>
                <a:sym typeface="Georgia"/>
              </a:rPr>
              <a:t>.</a:t>
            </a:r>
            <a:endParaRPr sz="1600">
              <a:solidFill>
                <a:srgbClr val="002B5C"/>
              </a:solidFill>
              <a:latin typeface="Georgia"/>
              <a:ea typeface="Georgia"/>
              <a:cs typeface="Georgia"/>
              <a:sym typeface="Georgia"/>
            </a:endParaRPr>
          </a:p>
          <a:p>
            <a:pPr indent="0" lvl="0" marL="0" rtl="0" algn="l">
              <a:spcBef>
                <a:spcPts val="1000"/>
              </a:spcBef>
              <a:spcAft>
                <a:spcPts val="0"/>
              </a:spcAft>
              <a:buNone/>
            </a:pPr>
            <a:r>
              <a:rPr lang="en" sz="2000">
                <a:latin typeface="Georgia"/>
                <a:ea typeface="Georgia"/>
                <a:cs typeface="Georgia"/>
                <a:sym typeface="Georgia"/>
              </a:rPr>
              <a:t>Qu</a:t>
            </a:r>
            <a:r>
              <a:rPr lang="en" sz="2000">
                <a:solidFill>
                  <a:srgbClr val="002B5C"/>
                </a:solidFill>
                <a:latin typeface="Georgia"/>
                <a:ea typeface="Georgia"/>
                <a:cs typeface="Georgia"/>
                <a:sym typeface="Georgia"/>
              </a:rPr>
              <a:t>estion Output: </a:t>
            </a:r>
            <a:endParaRPr sz="1200">
              <a:solidFill>
                <a:srgbClr val="002B5C"/>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600">
                <a:solidFill>
                  <a:srgbClr val="002B5C"/>
                </a:solidFill>
                <a:latin typeface="Georgia"/>
                <a:ea typeface="Georgia"/>
                <a:cs typeface="Georgia"/>
                <a:sym typeface="Georgia"/>
              </a:rPr>
              <a:t>In a bustling city, a survey was conducted to analyze the commute times of residents. The data collected showed the commute times (in minutes) for a sample of 20 residents from different neighborhoods. The following commute times were recorded:</a:t>
            </a:r>
            <a:r>
              <a:rPr lang="en" sz="1600">
                <a:latin typeface="Georgia"/>
                <a:ea typeface="Georgia"/>
                <a:cs typeface="Georgia"/>
                <a:sym typeface="Georgia"/>
              </a:rPr>
              <a:t> </a:t>
            </a:r>
            <a:r>
              <a:rPr lang="en" sz="1600">
                <a:solidFill>
                  <a:srgbClr val="002B5C"/>
                </a:solidFill>
                <a:latin typeface="Georgia"/>
                <a:ea typeface="Georgia"/>
                <a:cs typeface="Georgia"/>
                <a:sym typeface="Georgia"/>
              </a:rPr>
              <a:t>[24, 28, 32, 20, 35, 18, 40, 45, 22, 30, 38, 26, 34, 19, 27, 31, 37, 23, 29, 36</a:t>
            </a:r>
            <a:r>
              <a:rPr lang="en" sz="1600">
                <a:latin typeface="Georgia"/>
                <a:ea typeface="Georgia"/>
                <a:cs typeface="Georgia"/>
                <a:sym typeface="Georgia"/>
              </a:rPr>
              <a:t>]. </a:t>
            </a:r>
            <a:r>
              <a:rPr lang="en" sz="1600">
                <a:solidFill>
                  <a:srgbClr val="002B5C"/>
                </a:solidFill>
                <a:latin typeface="Georgia"/>
                <a:ea typeface="Georgia"/>
                <a:cs typeface="Georgia"/>
                <a:sym typeface="Georgia"/>
              </a:rPr>
              <a:t>Calculate the mean commute time for the residents in this sample.</a:t>
            </a:r>
            <a:endParaRPr sz="1600">
              <a:solidFill>
                <a:srgbClr val="002B5C"/>
              </a:solidFill>
              <a:latin typeface="Georgia"/>
              <a:ea typeface="Georgia"/>
              <a:cs typeface="Georgia"/>
              <a:sym typeface="Georgia"/>
            </a:endParaRPr>
          </a:p>
          <a:p>
            <a:pPr indent="0" lvl="0" marL="0" rtl="0" algn="l">
              <a:lnSpc>
                <a:spcPct val="100000"/>
              </a:lnSpc>
              <a:spcBef>
                <a:spcPts val="560"/>
              </a:spcBef>
              <a:spcAft>
                <a:spcPts val="0"/>
              </a:spcAft>
              <a:buNone/>
            </a:pPr>
            <a:r>
              <a:t/>
            </a:r>
            <a:endParaRPr sz="1800">
              <a:latin typeface="Georgia"/>
              <a:ea typeface="Georgia"/>
              <a:cs typeface="Georgia"/>
              <a:sym typeface="Georgia"/>
            </a:endParaRPr>
          </a:p>
        </p:txBody>
      </p:sp>
      <p:sp>
        <p:nvSpPr>
          <p:cNvPr id="131" name="Google Shape;131;g2cd88a020bb_1_74"/>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plate_5_architectur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