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9" r:id="rId4"/>
    <p:sldId id="265" r:id="rId5"/>
    <p:sldId id="266" r:id="rId6"/>
    <p:sldId id="260" r:id="rId7"/>
    <p:sldId id="261" r:id="rId8"/>
    <p:sldId id="262" r:id="rId9"/>
    <p:sldId id="263" r:id="rId10"/>
    <p:sldId id="264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4"/>
    <p:restoredTop sz="91440"/>
  </p:normalViewPr>
  <p:slideViewPr>
    <p:cSldViewPr snapToGrid="0" showGuides="1">
      <p:cViewPr varScale="1">
        <p:scale>
          <a:sx n="112" d="100"/>
          <a:sy n="112" d="100"/>
        </p:scale>
        <p:origin x="20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26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8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39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09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23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53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61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17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92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4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18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11/12/24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4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2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cker.com/" TargetMode="External"/><Relationship Id="rId2" Type="http://schemas.openxmlformats.org/officeDocument/2006/relationships/hyperlink" Target="https://go.de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llofus.nih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926-017-9710-5" TargetMode="External"/><Relationship Id="rId2" Type="http://schemas.openxmlformats.org/officeDocument/2006/relationships/hyperlink" Target="https://doi.org/10.1016/j.pmr.2019.03.00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C78BB-F687-8071-5C64-2E1A4411A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3736429"/>
            <a:ext cx="6347918" cy="2397488"/>
          </a:xfrm>
        </p:spPr>
        <p:txBody>
          <a:bodyPr anchor="ctr">
            <a:normAutofit/>
          </a:bodyPr>
          <a:lstStyle/>
          <a:p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Work Disability Functional Assessment Battery (WD-FAB)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E5373-78A2-15CF-B474-D90EB5849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9798" y="3736429"/>
            <a:ext cx="3633923" cy="2397488"/>
          </a:xfrm>
        </p:spPr>
        <p:txBody>
          <a:bodyPr anchor="ctr">
            <a:normAutofit/>
          </a:bodyPr>
          <a:lstStyle/>
          <a:p>
            <a:r>
              <a:rPr lang="en-US" sz="16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Michael Bass (Northwestern University)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3" descr="Wavy 3D art">
            <a:extLst>
              <a:ext uri="{FF2B5EF4-FFF2-40B4-BE49-F238E27FC236}">
                <a16:creationId xmlns:a16="http://schemas.microsoft.com/office/drawing/2014/main" id="{255BD462-A82E-189A-DD71-7E046D89F15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4000"/>
          </a:blip>
          <a:srcRect t="43289" b="29808"/>
          <a:stretch/>
        </p:blipFill>
        <p:spPr>
          <a:xfrm>
            <a:off x="20" y="808139"/>
            <a:ext cx="12191979" cy="254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2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E6984-0893-B365-2A17-451091F3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results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04A7FE14-51D0-A3EB-ADB9-E55FD7F182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-1" b="301"/>
          <a:stretch/>
        </p:blipFill>
        <p:spPr>
          <a:xfrm>
            <a:off x="763044" y="1878578"/>
            <a:ext cx="5375756" cy="4338260"/>
          </a:xfrm>
        </p:spPr>
      </p:pic>
      <p:pic>
        <p:nvPicPr>
          <p:cNvPr id="7" name="Picture 6" descr="A screenshot of a graph&#10;&#10;Description automatically generated">
            <a:extLst>
              <a:ext uri="{FF2B5EF4-FFF2-40B4-BE49-F238E27FC236}">
                <a16:creationId xmlns:a16="http://schemas.microsoft.com/office/drawing/2014/main" id="{D88554DD-8601-3E16-5050-7DC528A7C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192" y="1865846"/>
            <a:ext cx="5916168" cy="435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79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056E9-ED52-99D7-610A-894E7309C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5C7A9-EFF1-5C1F-9F45-1A643147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53AB4-741B-9F13-33E7-2B1428A2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CAT Selection algorithm</a:t>
            </a:r>
            <a:endParaRPr lang="en-US" sz="1800" dirty="0"/>
          </a:p>
          <a:p>
            <a:pPr lvl="1"/>
            <a:r>
              <a:rPr lang="en-US" sz="18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Kullback</a:t>
            </a: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8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Leibler</a:t>
            </a:r>
            <a:r>
              <a:rPr lang="en-US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(KL) information 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Randomization for Item Exposure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b="1" dirty="0"/>
              <a:t>Software Architecture</a:t>
            </a:r>
          </a:p>
          <a:p>
            <a:pPr lvl="1"/>
            <a:r>
              <a:rPr lang="en-US" sz="2000" dirty="0">
                <a:effectLst/>
                <a:latin typeface="Calibri" panose="020F0502020204030204" pitchFamily="34" charset="0"/>
              </a:rPr>
              <a:t>CAT algorithm implemented in Go (</a:t>
            </a:r>
            <a:r>
              <a:rPr lang="en-US" sz="2000" dirty="0">
                <a:effectLst/>
                <a:latin typeface="Calibri" panose="020F0502020204030204" pitchFamily="34" charset="0"/>
                <a:hlinkClick r:id="rId2"/>
              </a:rPr>
              <a:t>https://go.dev</a:t>
            </a:r>
            <a:r>
              <a:rPr lang="en-US" sz="2000" dirty="0">
                <a:effectLst/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Docker distribution (</a:t>
            </a:r>
            <a:r>
              <a:rPr lang="en-US" sz="2000" dirty="0">
                <a:latin typeface="Calibri" panose="020F0502020204030204" pitchFamily="34" charset="0"/>
                <a:hlinkClick r:id="rId3"/>
              </a:rPr>
              <a:t>https://www.docker.com</a:t>
            </a:r>
            <a:r>
              <a:rPr lang="en-US" sz="2000" dirty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Localization – Spanish  (</a:t>
            </a:r>
            <a:r>
              <a:rPr lang="en-US" sz="2000">
                <a:latin typeface="Calibri" panose="020F0502020204030204" pitchFamily="34" charset="0"/>
              </a:rPr>
              <a:t>Possible recalibration?)</a:t>
            </a:r>
            <a:endParaRPr lang="en-US" sz="20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0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9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3CC89-E2E7-445D-EBD5-A60903614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722D-C8E4-2759-C1C7-F69097CC5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All of Us Research Project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https://allofus.nih.gov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Precision Medicine Initiative (2015)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</a:rPr>
              <a:t>Partnered Ancillary Study (</a:t>
            </a:r>
            <a:r>
              <a:rPr lang="en-US" sz="1800" b="1" dirty="0">
                <a:effectLst/>
                <a:latin typeface="Calibri" panose="020F0502020204030204" pitchFamily="34" charset="0"/>
              </a:rPr>
              <a:t>WD-FAB</a:t>
            </a:r>
            <a:r>
              <a:rPr lang="en-US" sz="1800" dirty="0">
                <a:effectLst/>
                <a:latin typeface="Calibri" panose="020F0502020204030204" pitchFamily="34" charset="0"/>
              </a:rPr>
              <a:t>)</a:t>
            </a:r>
            <a:endParaRPr lang="en-US" sz="1800" dirty="0"/>
          </a:p>
          <a:p>
            <a:r>
              <a:rPr lang="en-US" sz="1800" b="1" dirty="0"/>
              <a:t>Protocol Summary</a:t>
            </a:r>
          </a:p>
          <a:p>
            <a:pPr lvl="1"/>
            <a:r>
              <a:rPr lang="en-US" sz="2000" b="1" dirty="0">
                <a:effectLst/>
                <a:latin typeface="Calibri" panose="020F0502020204030204" pitchFamily="34" charset="0"/>
              </a:rPr>
              <a:t>Size: </a:t>
            </a:r>
            <a:r>
              <a:rPr lang="en-US" sz="2000" dirty="0">
                <a:effectLst/>
                <a:latin typeface="Calibri" panose="020F0502020204030204" pitchFamily="34" charset="0"/>
              </a:rPr>
              <a:t>More than one million participants will enroll. </a:t>
            </a:r>
            <a:endParaRPr lang="en-US" sz="2000" dirty="0">
              <a:effectLst/>
            </a:endParaRPr>
          </a:p>
          <a:p>
            <a:pPr lvl="1"/>
            <a:r>
              <a:rPr lang="en-US" sz="2000" b="1" dirty="0">
                <a:effectLst/>
                <a:latin typeface="Calibri" panose="020F0502020204030204" pitchFamily="34" charset="0"/>
              </a:rPr>
              <a:t>Diversity: </a:t>
            </a:r>
            <a:r>
              <a:rPr lang="en-US" sz="2000" dirty="0">
                <a:effectLst/>
                <a:latin typeface="Calibri" panose="020F0502020204030204" pitchFamily="34" charset="0"/>
              </a:rPr>
              <a:t>The program will actively recruit from minority populations that have been historically underrepresented in biomedical research. </a:t>
            </a:r>
            <a:endParaRPr lang="en-US" sz="2000" dirty="0">
              <a:effectLst/>
            </a:endParaRPr>
          </a:p>
          <a:p>
            <a:pPr lvl="1"/>
            <a:r>
              <a:rPr lang="en-US" sz="2000" b="1" dirty="0">
                <a:effectLst/>
                <a:latin typeface="Calibri" panose="020F0502020204030204" pitchFamily="34" charset="0"/>
              </a:rPr>
              <a:t>Scope: </a:t>
            </a:r>
            <a:r>
              <a:rPr lang="en-US" sz="2000" dirty="0">
                <a:effectLst/>
                <a:latin typeface="Calibri" panose="020F0502020204030204" pitchFamily="34" charset="0"/>
              </a:rPr>
              <a:t>Collection of a wide variety of molecular, environmental, physiologic, and behavioral information. </a:t>
            </a:r>
          </a:p>
          <a:p>
            <a:pPr lvl="1"/>
            <a:r>
              <a:rPr lang="en-US" sz="2000" b="1" dirty="0">
                <a:effectLst/>
                <a:latin typeface="Calibri" panose="020F0502020204030204" pitchFamily="34" charset="0"/>
              </a:rPr>
              <a:t>Duration: </a:t>
            </a:r>
            <a:r>
              <a:rPr lang="en-US" sz="2000" dirty="0">
                <a:effectLst/>
                <a:latin typeface="Calibri" panose="020F0502020204030204" pitchFamily="34" charset="0"/>
              </a:rPr>
              <a:t>10 years or more </a:t>
            </a:r>
            <a:endParaRPr lang="en-US" sz="20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18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1662E-C9B3-EDF7-2EB3-775E5ED7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7373-31F5-8306-D71F-3701BD6F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/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United States, national disability programs are challenged to adjudicate millions of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 disability claims each year in a timely and accurate manner. </a:t>
            </a:r>
          </a:p>
          <a:p>
            <a:pPr marL="0" marR="0" indent="0"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Work Disability Functional Assessment Battery (WD-FAB) was developed to provide work disability agencies and other interested parties a comprehensive and efficient approach to profiling a person’s function related to their ability to work</a:t>
            </a:r>
            <a:r>
              <a:rPr lang="en-US" dirty="0">
                <a:effectLst/>
              </a:rPr>
              <a:t> </a:t>
            </a:r>
          </a:p>
          <a:p>
            <a:pPr marL="0" marR="0"/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WD-FAB is constructed using contemporary item response theory methods to yield an instrument that can be administered efficiently using computerized adaptive testing techniques. </a:t>
            </a:r>
            <a:endParaRPr lang="en-US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endParaRPr lang="en-US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WD-FAB could provide relevant information about work-related functioning for a wide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range of clinical and policy applications.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C5610-A9DF-E1EB-7815-0829D555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Hierarchy </a:t>
            </a:r>
            <a:r>
              <a:rPr lang="en-US"/>
              <a:t>(version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93A6A-30D2-0C57-F31D-BDBE9ADD4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Behavioral Health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Cognition &amp; Communication (n=98)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Resilience &amp; Sociability </a:t>
            </a:r>
            <a:r>
              <a:rPr lang="en-US" dirty="0">
                <a:solidFill>
                  <a:srgbClr val="12824D"/>
                </a:solidFill>
                <a:latin typeface="Source Code Pro" panose="020F0502020204030204" pitchFamily="34" charset="0"/>
              </a:rPr>
              <a:t>(n=32)</a:t>
            </a:r>
            <a:endParaRPr lang="en-US" b="0" i="0" dirty="0">
              <a:solidFill>
                <a:srgbClr val="12824D"/>
              </a:solidFill>
              <a:effectLst/>
              <a:latin typeface="Source Code Pro" panose="020B0509030403020204" pitchFamily="49" charset="0"/>
            </a:endParaRP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Self-Regulation (n=36)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Mood &amp; Emotions</a:t>
            </a:r>
            <a:r>
              <a:rPr lang="en-US" b="0" i="0" dirty="0">
                <a:solidFill>
                  <a:srgbClr val="12824D"/>
                </a:solidFill>
                <a:effectLst/>
                <a:latin typeface="Source Code Pro" panose="020F0502020204030204" pitchFamily="34" charset="0"/>
              </a:rPr>
              <a:t> (n=27)</a:t>
            </a:r>
          </a:p>
          <a:p>
            <a:pPr marL="0" indent="0">
              <a:buNone/>
            </a:pPr>
            <a:r>
              <a:rPr lang="en-US" dirty="0"/>
              <a:t>Physical Function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Basic Mobility</a:t>
            </a:r>
            <a:r>
              <a:rPr lang="en-US" b="0" i="0" dirty="0">
                <a:solidFill>
                  <a:srgbClr val="12824D"/>
                </a:solidFill>
                <a:effectLst/>
                <a:latin typeface="Source Code Pro" panose="020F0502020204030204" pitchFamily="34" charset="0"/>
              </a:rPr>
              <a:t> (n=56)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Upper Body Function</a:t>
            </a:r>
            <a:r>
              <a:rPr lang="en-US" b="0" i="0" dirty="0">
                <a:solidFill>
                  <a:srgbClr val="12824D"/>
                </a:solidFill>
                <a:effectLst/>
                <a:latin typeface="Source Code Pro" panose="020F0502020204030204" pitchFamily="34" charset="0"/>
              </a:rPr>
              <a:t> (n=43)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Fine Motor Function</a:t>
            </a:r>
            <a:r>
              <a:rPr lang="en-US" dirty="0">
                <a:solidFill>
                  <a:srgbClr val="12824D"/>
                </a:solidFill>
                <a:latin typeface="Source Code Pro" panose="020F0502020204030204" pitchFamily="34" charset="0"/>
              </a:rPr>
              <a:t> (n=49)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F0502020204030204" pitchFamily="34" charset="0"/>
              </a:rPr>
              <a:t>Community Mobility (n=20)</a:t>
            </a:r>
          </a:p>
          <a:p>
            <a:pPr lvl="1"/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Wheelchair</a:t>
            </a:r>
            <a:r>
              <a:rPr lang="en-US" dirty="0">
                <a:solidFill>
                  <a:srgbClr val="12824D"/>
                </a:solidFill>
                <a:latin typeface="Source Code Pro" panose="020F0502020204030204" pitchFamily="34" charset="0"/>
              </a:rPr>
              <a:t> (n=8)</a:t>
            </a:r>
          </a:p>
          <a:p>
            <a:pPr lvl="1"/>
            <a:endParaRPr lang="en-US" dirty="0">
              <a:solidFill>
                <a:srgbClr val="12824D"/>
              </a:solidFill>
              <a:latin typeface="Source Code Pro" panose="020F0502020204030204" pitchFamily="34" charset="0"/>
            </a:endParaRPr>
          </a:p>
          <a:p>
            <a:pPr lvl="1"/>
            <a:endParaRPr lang="en-US" b="0" i="0" dirty="0">
              <a:solidFill>
                <a:srgbClr val="12824D"/>
              </a:solidFill>
              <a:effectLst/>
              <a:latin typeface="Source Code Pro" panose="020F0502020204030204" pitchFamily="34" charset="0"/>
            </a:endParaRPr>
          </a:p>
          <a:p>
            <a:pPr lvl="1"/>
            <a:endParaRPr lang="en-US" b="0" i="0" dirty="0">
              <a:solidFill>
                <a:srgbClr val="12824D"/>
              </a:solidFill>
              <a:effectLst/>
              <a:latin typeface="Source Code Pro" panose="020F0502020204030204" pitchFamily="34" charset="0"/>
            </a:endParaRPr>
          </a:p>
          <a:p>
            <a:pPr marL="0" indent="0">
              <a:buNone/>
            </a:pPr>
            <a:endParaRPr lang="en-US" b="0" i="0" dirty="0">
              <a:solidFill>
                <a:srgbClr val="12824D"/>
              </a:solidFill>
              <a:effectLst/>
              <a:latin typeface="Source Code Pro" panose="020B05090304030202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47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20A8A-9BB8-638F-8FDF-73081347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effectLst/>
                <a:latin typeface="Helvetica" pitchFamily="2" charset="0"/>
              </a:rPr>
              <a:t>Feasibility and Psychometric Properties Fields test </a:t>
            </a:r>
            <a:r>
              <a:rPr lang="en-US" i="1" baseline="30000" dirty="0">
                <a:effectLst/>
                <a:latin typeface="Helvetica" pitchFamily="2" charset="0"/>
              </a:rPr>
              <a:t>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25C1A-B87E-2BC3-C36A-B228656E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i="1" dirty="0">
                <a:effectLst/>
                <a:latin typeface="Lucida Sans" panose="020B0602030504020204" pitchFamily="34" charset="77"/>
              </a:rPr>
              <a:t>Participants: Adults (N</a:t>
            </a:r>
            <a:r>
              <a:rPr lang="en-US" sz="2400" i="1" dirty="0">
                <a:latin typeface="Lucida Sans" panose="020B0602030504020204" pitchFamily="34" charset="77"/>
              </a:rPr>
              <a:t>=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973) unable to work because of a physical (n</a:t>
            </a:r>
            <a:r>
              <a:rPr lang="en-US" sz="2400" i="1" dirty="0">
                <a:latin typeface="Lucida Sans" panose="020B0602030504020204" pitchFamily="34" charset="77"/>
              </a:rPr>
              <a:t>=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497) or a mental (n</a:t>
            </a:r>
            <a:r>
              <a:rPr lang="en-US" sz="2400" i="1" dirty="0">
                <a:latin typeface="Lucida Sans" panose="020B0602030504020204" pitchFamily="34" charset="77"/>
              </a:rPr>
              <a:t>=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476) disability (opt-in Internet survey panel</a:t>
            </a:r>
            <a:r>
              <a:rPr lang="en-US" sz="2400" i="1" dirty="0">
                <a:latin typeface="Lucida Sans" panose="020B0602030504020204" pitchFamily="34" charset="77"/>
              </a:rPr>
              <a:t>)</a:t>
            </a:r>
          </a:p>
          <a:p>
            <a:r>
              <a:rPr lang="en-US" sz="2400" i="1" dirty="0">
                <a:effectLst/>
                <a:latin typeface="Lucida Sans" panose="020B0602030504020204" pitchFamily="34" charset="77"/>
              </a:rPr>
              <a:t>Efficiency of CAT administration (Time which 95% of Respondents</a:t>
            </a:r>
            <a:r>
              <a:rPr lang="en-US" sz="2400" dirty="0">
                <a:latin typeface="Lucida Sans" panose="020B0602030504020204" pitchFamily="34" charset="77"/>
              </a:rPr>
              <a:t> 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Completed)</a:t>
            </a:r>
          </a:p>
          <a:p>
            <a:pPr lvl="1"/>
            <a:r>
              <a:rPr lang="en-US" sz="2400" dirty="0">
                <a:latin typeface="Lucida Sans" panose="020B0602030504020204" pitchFamily="34" charset="77"/>
              </a:rPr>
              <a:t>Physical Function (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13.27 min)</a:t>
            </a:r>
            <a:endParaRPr lang="en-US" sz="2400" i="1" dirty="0">
              <a:latin typeface="Lucida Sans" panose="020B0602030504020204" pitchFamily="34" charset="77"/>
            </a:endParaRPr>
          </a:p>
          <a:p>
            <a:pPr lvl="1"/>
            <a:r>
              <a:rPr lang="en-US" sz="2400" dirty="0">
                <a:latin typeface="Lucida Sans" panose="020B0602030504020204" pitchFamily="34" charset="77"/>
              </a:rPr>
              <a:t>Behavioral Health (</a:t>
            </a:r>
            <a:r>
              <a:rPr lang="en-US" sz="2400" i="1" dirty="0">
                <a:effectLst/>
                <a:latin typeface="Lucida Sans" panose="020B0602030504020204" pitchFamily="34" charset="77"/>
              </a:rPr>
              <a:t>15.00 min)</a:t>
            </a:r>
            <a:endParaRPr lang="en-US" sz="2400" dirty="0">
              <a:effectLst/>
              <a:latin typeface="Lucida Sans" panose="020B0602030504020204" pitchFamily="34" charset="77"/>
            </a:endParaRPr>
          </a:p>
          <a:p>
            <a:pPr lvl="1"/>
            <a:endParaRPr lang="en-US" sz="2400" dirty="0">
              <a:effectLst/>
              <a:latin typeface="Lucida Sans" panose="020B0602030504020204" pitchFamily="34" charset="77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latin typeface="Lucida Sans" panose="020B0602030504020204" pitchFamily="34" charset="77"/>
              </a:rPr>
              <a:t>Person fit (standardized log-likelihood statistic) accuracy criteria of &lt;5%</a:t>
            </a:r>
            <a:endParaRPr lang="en-US" sz="2400" dirty="0">
              <a:effectLst/>
              <a:latin typeface="Lucida Sans" panose="020B0602030504020204" pitchFamily="34" charset="77"/>
            </a:endParaRPr>
          </a:p>
          <a:p>
            <a:pPr marL="457200" lvl="1" indent="0">
              <a:buNone/>
            </a:pPr>
            <a:r>
              <a:rPr lang="en-US" sz="2000" i="1" dirty="0">
                <a:effectLst/>
                <a:latin typeface="Lucida Sans" panose="020B0602030504020204" pitchFamily="34" charset="77"/>
              </a:rPr>
              <a:t>Self-Efficacy was noticeably above at 13.7%.</a:t>
            </a:r>
            <a:endParaRPr lang="en-US" sz="2000" dirty="0">
              <a:effectLst/>
              <a:latin typeface="Lucida Sans" panose="020B0602030504020204" pitchFamily="34" charset="77"/>
            </a:endParaRPr>
          </a:p>
          <a:p>
            <a:pPr marL="0" indent="0">
              <a:buNone/>
            </a:pPr>
            <a:endParaRPr lang="en-US" sz="2000" i="1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US" sz="1900" i="1" dirty="0">
                <a:effectLst/>
                <a:latin typeface="Helvetica" pitchFamily="2" charset="0"/>
              </a:rPr>
              <a:t>[1] </a:t>
            </a:r>
            <a:r>
              <a:rPr lang="en-US" sz="1900" i="1" dirty="0" err="1">
                <a:effectLst/>
                <a:latin typeface="Helvetica" pitchFamily="2" charset="0"/>
              </a:rPr>
              <a:t>Meterko</a:t>
            </a:r>
            <a:r>
              <a:rPr lang="en-US" sz="1900" i="1" dirty="0">
                <a:effectLst/>
                <a:latin typeface="Helvetica" pitchFamily="2" charset="0"/>
              </a:rPr>
              <a:t>, M., </a:t>
            </a:r>
            <a:r>
              <a:rPr lang="en-US" sz="1900" i="1" dirty="0" err="1">
                <a:effectLst/>
                <a:latin typeface="Helvetica" pitchFamily="2" charset="0"/>
              </a:rPr>
              <a:t>Marfeo</a:t>
            </a:r>
            <a:r>
              <a:rPr lang="en-US" sz="1900" i="1" dirty="0">
                <a:effectLst/>
                <a:latin typeface="Helvetica" pitchFamily="2" charset="0"/>
              </a:rPr>
              <a:t>, E.E., McDonough, C.M., Jette, A.M., Ni, P., Bogusz, K.,</a:t>
            </a:r>
            <a:r>
              <a:rPr lang="en-US" sz="1900" dirty="0">
                <a:latin typeface="Helvetica" pitchFamily="2" charset="0"/>
              </a:rPr>
              <a:t> </a:t>
            </a:r>
            <a:r>
              <a:rPr lang="en-US" sz="1900" i="1" dirty="0">
                <a:effectLst/>
                <a:latin typeface="Helvetica" pitchFamily="2" charset="0"/>
              </a:rPr>
              <a:t>Rasch, E.K., Brandt, D.E., Chan, </a:t>
            </a:r>
            <a:r>
              <a:rPr lang="en-US" sz="1900" i="1" dirty="0" err="1">
                <a:effectLst/>
                <a:latin typeface="Helvetica" pitchFamily="2" charset="0"/>
              </a:rPr>
              <a:t>L.:Work</a:t>
            </a:r>
            <a:r>
              <a:rPr lang="en-US" sz="1900" i="1" dirty="0">
                <a:effectLst/>
                <a:latin typeface="Helvetica" pitchFamily="2" charset="0"/>
              </a:rPr>
              <a:t> Disability Functional Assessment Battery: Feasibility and Psychometric Properties. Archives of Physical Medicine and</a:t>
            </a:r>
            <a:r>
              <a:rPr lang="en-US" sz="1900" dirty="0">
                <a:latin typeface="Helvetica" pitchFamily="2" charset="0"/>
              </a:rPr>
              <a:t> </a:t>
            </a:r>
            <a:r>
              <a:rPr lang="en-US" sz="1900" i="1" dirty="0">
                <a:effectLst/>
                <a:latin typeface="Helvetica" pitchFamily="2" charset="0"/>
              </a:rPr>
              <a:t>Rehabilitation 96(6), 1028-1035 (2015) https://</a:t>
            </a:r>
            <a:r>
              <a:rPr lang="en-US" sz="1900" i="1" dirty="0" err="1">
                <a:effectLst/>
                <a:latin typeface="Helvetica" pitchFamily="2" charset="0"/>
              </a:rPr>
              <a:t>doi.org</a:t>
            </a:r>
            <a:r>
              <a:rPr lang="en-US" sz="1900" i="1" dirty="0">
                <a:effectLst/>
                <a:latin typeface="Helvetica" pitchFamily="2" charset="0"/>
              </a:rPr>
              <a:t>/10.1016/j.apmr.2014.11.025</a:t>
            </a:r>
            <a:endParaRPr lang="en-US" dirty="0"/>
          </a:p>
          <a:p>
            <a:pPr marL="0" indent="0">
              <a:buNone/>
            </a:pPr>
            <a:endParaRPr lang="en-US" i="1" dirty="0">
              <a:effectLst/>
              <a:latin typeface="Times"/>
            </a:endParaRPr>
          </a:p>
          <a:p>
            <a:pPr lvl="1"/>
            <a:endParaRPr lang="en-US" dirty="0">
              <a:effectLst/>
              <a:latin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7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8FA1E-7A63-FB24-4B68-751FF4F81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B6367-EC76-6589-B790-49159569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effectLst/>
                <a:latin typeface="Helvetica" pitchFamily="2" charset="0"/>
              </a:rPr>
              <a:t>Development and Validation Studies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09770-1CFC-EE0A-561A-508C18C19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i="1" dirty="0">
                <a:latin typeface="Helvetica" pitchFamily="2" charset="0"/>
              </a:rPr>
              <a:t>Overview of WD-FAB v3.0</a:t>
            </a:r>
            <a:endParaRPr lang="en-US" sz="2000" i="1" dirty="0">
              <a:effectLst/>
              <a:latin typeface="Helvetica" pitchFamily="2" charset="0"/>
            </a:endParaRPr>
          </a:p>
          <a:p>
            <a:pPr marL="457200" lvl="1" indent="0">
              <a:buNone/>
            </a:pPr>
            <a:r>
              <a:rPr lang="en-US" sz="1600" i="1" dirty="0">
                <a:effectLst/>
                <a:latin typeface="Helvetica" pitchFamily="2" charset="0"/>
              </a:rPr>
              <a:t>Jette, A.M., Ni, P., Rasch, E., </a:t>
            </a:r>
            <a:r>
              <a:rPr lang="en-US" sz="1600" i="1" dirty="0" err="1">
                <a:effectLst/>
                <a:latin typeface="Helvetica" pitchFamily="2" charset="0"/>
              </a:rPr>
              <a:t>Marfeo</a:t>
            </a:r>
            <a:r>
              <a:rPr lang="en-US" sz="1600" i="1" dirty="0">
                <a:effectLst/>
                <a:latin typeface="Helvetica" pitchFamily="2" charset="0"/>
              </a:rPr>
              <a:t>, E., McDonough, C., Brandt, D., Kazis, L., Chan, L.: </a:t>
            </a:r>
            <a:r>
              <a:rPr lang="en-US" sz="1600" b="1" i="1" dirty="0">
                <a:effectLst/>
                <a:latin typeface="Helvetica" pitchFamily="2" charset="0"/>
              </a:rPr>
              <a:t>The Work Disability Functional Assessment Battery (WD-FAB)</a:t>
            </a:r>
            <a:r>
              <a:rPr lang="en-US" sz="1600" i="1" dirty="0">
                <a:effectLst/>
                <a:latin typeface="Helvetica" pitchFamily="2" charset="0"/>
              </a:rPr>
              <a:t>. Physical Medicine and Rehabilitation Clinics 30(3), 561-572 (2019) </a:t>
            </a:r>
            <a:r>
              <a:rPr lang="en-US" sz="1600" i="1" dirty="0">
                <a:effectLst/>
                <a:latin typeface="Helvetica" pitchFamily="2" charset="0"/>
                <a:hlinkClick r:id="rId2"/>
              </a:rPr>
              <a:t>https://doi.org/10.1016/j.pmr.2019.03.004</a:t>
            </a:r>
            <a:endParaRPr lang="en-US" sz="1600" i="1" dirty="0">
              <a:effectLst/>
              <a:latin typeface="Helvetica" pitchFamily="2" charset="0"/>
            </a:endParaRPr>
          </a:p>
          <a:p>
            <a:pPr marL="457200" lvl="1" indent="0">
              <a:buNone/>
            </a:pPr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E</a:t>
            </a:r>
            <a:r>
              <a:rPr lang="en-US" sz="2000" i="1" dirty="0">
                <a:effectLst/>
                <a:latin typeface="Helvetica" pitchFamily="2" charset="0"/>
              </a:rPr>
              <a:t>xpand the WD-FAB scales of mood &amp; emotions, resilience, social interactions, and behavioral control to improve the depth and breadth of the current scales and expand the content coverage to include aspects of cognition &amp; communication function.</a:t>
            </a:r>
          </a:p>
          <a:p>
            <a:pPr marL="457200" lvl="1" indent="0">
              <a:buNone/>
            </a:pPr>
            <a:r>
              <a:rPr lang="en-US" sz="1600" dirty="0" err="1">
                <a:effectLst/>
                <a:latin typeface="Helvetica" pitchFamily="2" charset="0"/>
              </a:rPr>
              <a:t>Marfeo</a:t>
            </a:r>
            <a:r>
              <a:rPr lang="en-US" sz="1600" dirty="0">
                <a:effectLst/>
                <a:latin typeface="Helvetica" pitchFamily="2" charset="0"/>
              </a:rPr>
              <a:t>, E.E., Ni, P., McDonough, C., </a:t>
            </a:r>
            <a:r>
              <a:rPr lang="en-US" sz="1600" dirty="0" err="1">
                <a:effectLst/>
                <a:latin typeface="Helvetica" pitchFamily="2" charset="0"/>
              </a:rPr>
              <a:t>Peterik</a:t>
            </a:r>
            <a:r>
              <a:rPr lang="en-US" sz="1600" dirty="0">
                <a:effectLst/>
                <a:latin typeface="Helvetica" pitchFamily="2" charset="0"/>
              </a:rPr>
              <a:t>, K., Marino, M., </a:t>
            </a:r>
            <a:r>
              <a:rPr lang="en-US" sz="1600" dirty="0" err="1">
                <a:effectLst/>
                <a:latin typeface="Helvetica" pitchFamily="2" charset="0"/>
              </a:rPr>
              <a:t>Meterko</a:t>
            </a:r>
            <a:r>
              <a:rPr lang="en-US" sz="1600" dirty="0">
                <a:effectLst/>
                <a:latin typeface="Helvetica" pitchFamily="2" charset="0"/>
              </a:rPr>
              <a:t>, M., Rasch, E.K., Chan, L., Brandt, D., Jette, A.M.: </a:t>
            </a:r>
            <a:r>
              <a:rPr lang="en-US" sz="1600" b="1" dirty="0">
                <a:effectLst/>
                <a:latin typeface="Helvetica" pitchFamily="2" charset="0"/>
              </a:rPr>
              <a:t>Improving Assessment of Work Related Mental Health Function Using the Work Disability Functional Assessment Battery (WD-FAB). </a:t>
            </a:r>
            <a:r>
              <a:rPr lang="en-US" sz="1600" dirty="0">
                <a:effectLst/>
                <a:latin typeface="Helvetica" pitchFamily="2" charset="0"/>
              </a:rPr>
              <a:t>Journal of Occupational Rehabilitation 28(1), 190-199 (2018) </a:t>
            </a:r>
            <a:r>
              <a:rPr lang="en-US" sz="1600" dirty="0">
                <a:effectLst/>
                <a:latin typeface="Helvetica" pitchFamily="2" charset="0"/>
                <a:hlinkClick r:id="rId3"/>
              </a:rPr>
              <a:t>https://doi.org/10.1007/s10926-017-9710-5</a:t>
            </a:r>
            <a:endParaRPr lang="en-US" sz="1600" dirty="0">
              <a:effectLst/>
              <a:latin typeface="Helvetica" pitchFamily="2" charset="0"/>
            </a:endParaRPr>
          </a:p>
          <a:p>
            <a:pPr marL="457200" lvl="1" indent="0">
              <a:buNone/>
            </a:pPr>
            <a:endParaRPr lang="en-US" sz="2000" i="1" dirty="0">
              <a:effectLst/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A</a:t>
            </a:r>
            <a:r>
              <a:rPr lang="en-US" sz="2000" i="1" dirty="0">
                <a:effectLst/>
                <a:latin typeface="Helvetica" pitchFamily="2" charset="0"/>
              </a:rPr>
              <a:t>ssess the feasibility and psychometric properties of 8 scales covering 2 domains of the newly developed Work Disability Functional Assessment Battery (WD-FAB): physical function (PF) and behavioral health (BH) function.</a:t>
            </a:r>
          </a:p>
          <a:p>
            <a:pPr marL="457200" lvl="1" indent="0">
              <a:buNone/>
            </a:pPr>
            <a:r>
              <a:rPr lang="en-US" sz="1600" i="1" dirty="0" err="1">
                <a:effectLst/>
                <a:latin typeface="Helvetica" pitchFamily="2" charset="0"/>
              </a:rPr>
              <a:t>Meterko</a:t>
            </a:r>
            <a:r>
              <a:rPr lang="en-US" sz="1600" i="1" dirty="0">
                <a:effectLst/>
                <a:latin typeface="Helvetica" pitchFamily="2" charset="0"/>
              </a:rPr>
              <a:t>, M., </a:t>
            </a:r>
            <a:r>
              <a:rPr lang="en-US" sz="1600" i="1" dirty="0" err="1">
                <a:effectLst/>
                <a:latin typeface="Helvetica" pitchFamily="2" charset="0"/>
              </a:rPr>
              <a:t>Marfeo</a:t>
            </a:r>
            <a:r>
              <a:rPr lang="en-US" sz="1600" i="1" dirty="0">
                <a:effectLst/>
                <a:latin typeface="Helvetica" pitchFamily="2" charset="0"/>
              </a:rPr>
              <a:t>, E.E., McDonough, C.M., Jette, A.M., Ni, P., Bogusz, K., Rasch, E.K., Brandt, D.E., Chan, L.: </a:t>
            </a:r>
            <a:r>
              <a:rPr lang="en-US" sz="1600" b="1" i="1" dirty="0">
                <a:effectLst/>
                <a:latin typeface="Helvetica" pitchFamily="2" charset="0"/>
              </a:rPr>
              <a:t>Work Disability Functional Assessment Battery: Feasibility and Psychometric Properties</a:t>
            </a:r>
            <a:r>
              <a:rPr lang="en-US" sz="1600" i="1" dirty="0">
                <a:effectLst/>
                <a:latin typeface="Helvetica" pitchFamily="2" charset="0"/>
              </a:rPr>
              <a:t>. Archives of Physical Medicine and Rehabilitation 96(6), 1028-1035 (2015) https://</a:t>
            </a:r>
            <a:r>
              <a:rPr lang="en-US" sz="1600" i="1" dirty="0" err="1">
                <a:effectLst/>
                <a:latin typeface="Helvetica" pitchFamily="2" charset="0"/>
              </a:rPr>
              <a:t>doi.org</a:t>
            </a:r>
            <a:r>
              <a:rPr lang="en-US" sz="1600" i="1" dirty="0">
                <a:effectLst/>
                <a:latin typeface="Helvetica" pitchFamily="2" charset="0"/>
              </a:rPr>
              <a:t>/10.1016/j.apmr.2014.11.025</a:t>
            </a:r>
          </a:p>
          <a:p>
            <a:pPr marL="0" indent="0">
              <a:buNone/>
            </a:pPr>
            <a:endParaRPr lang="en-US" sz="2000" i="1" dirty="0">
              <a:effectLst/>
              <a:latin typeface="Helvetica" pitchFamily="2" charset="0"/>
            </a:endParaRPr>
          </a:p>
          <a:p>
            <a:pPr marL="0" indent="0">
              <a:buNone/>
            </a:pPr>
            <a:endParaRPr lang="en-US" sz="2000" i="1" dirty="0">
              <a:effectLst/>
              <a:latin typeface="Helvetica" pitchFamily="2" charset="0"/>
            </a:endParaRPr>
          </a:p>
          <a:p>
            <a:pPr lvl="1"/>
            <a:endParaRPr lang="en-US" dirty="0">
              <a:effectLst/>
              <a:latin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3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FFD28-1B8E-A401-FF8D-0CA61C9D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Filter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6D53879-1F82-3D25-A799-AD78AEF68D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596" y="1600157"/>
            <a:ext cx="8631049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7D0592-ADB6-8EB4-9882-D59D0B727C70}"/>
              </a:ext>
            </a:extLst>
          </p:cNvPr>
          <p:cNvSpPr txBox="1"/>
          <p:nvPr/>
        </p:nvSpPr>
        <p:spPr>
          <a:xfrm>
            <a:off x="9123570" y="2961697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Wheelchair</a:t>
            </a:r>
            <a:r>
              <a:rPr lang="en-US" dirty="0">
                <a:solidFill>
                  <a:srgbClr val="12824D"/>
                </a:solidFill>
                <a:latin typeface="Source Code Pro" panose="020F0502020204030204" pitchFamily="34" charset="0"/>
              </a:rPr>
              <a:t> (n=8)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B59CB9-EB5C-4E11-9B6E-9DA44397C869}"/>
              </a:ext>
            </a:extLst>
          </p:cNvPr>
          <p:cNvSpPr/>
          <p:nvPr/>
        </p:nvSpPr>
        <p:spPr>
          <a:xfrm>
            <a:off x="4299857" y="2925720"/>
            <a:ext cx="957943" cy="405309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48000">
                <a:schemeClr val="accent6">
                  <a:lumMod val="105000"/>
                  <a:satMod val="103000"/>
                  <a:tint val="73000"/>
                  <a:alpha val="25949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1FEA12-AF72-A295-F2D8-1B53014A7063}"/>
              </a:ext>
            </a:extLst>
          </p:cNvPr>
          <p:cNvSpPr/>
          <p:nvPr/>
        </p:nvSpPr>
        <p:spPr>
          <a:xfrm>
            <a:off x="1965383" y="4368301"/>
            <a:ext cx="957943" cy="405309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48000">
                <a:schemeClr val="accent6">
                  <a:lumMod val="105000"/>
                  <a:satMod val="103000"/>
                  <a:tint val="73000"/>
                  <a:alpha val="25949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8945BC-54BD-A589-33BD-524C3F4A61DC}"/>
              </a:ext>
            </a:extLst>
          </p:cNvPr>
          <p:cNvSpPr txBox="1"/>
          <p:nvPr/>
        </p:nvSpPr>
        <p:spPr>
          <a:xfrm>
            <a:off x="7997668" y="3646157"/>
            <a:ext cx="3631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12824D"/>
                </a:solidFill>
                <a:effectLst/>
                <a:latin typeface="Source Code Pro" panose="020F0502020204030204" pitchFamily="34" charset="0"/>
              </a:rPr>
              <a:t>Community Mobility (n=20)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F43D94-87FB-7436-A1DA-B49CDAF87B5F}"/>
              </a:ext>
            </a:extLst>
          </p:cNvPr>
          <p:cNvSpPr/>
          <p:nvPr/>
        </p:nvSpPr>
        <p:spPr>
          <a:xfrm>
            <a:off x="2117783" y="3618829"/>
            <a:ext cx="957943" cy="405309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48000">
                <a:schemeClr val="accent6">
                  <a:lumMod val="105000"/>
                  <a:satMod val="103000"/>
                  <a:tint val="73000"/>
                  <a:alpha val="25949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F8757-4684-2E51-0A88-FB33754A97BD}"/>
              </a:ext>
            </a:extLst>
          </p:cNvPr>
          <p:cNvSpPr txBox="1"/>
          <p:nvPr/>
        </p:nvSpPr>
        <p:spPr>
          <a:xfrm>
            <a:off x="9238392" y="4425316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12824D"/>
                </a:solidFill>
                <a:effectLst/>
                <a:latin typeface="Source Code Pro" panose="020B0509030403020204" pitchFamily="49" charset="0"/>
              </a:rPr>
              <a:t>Wheelchair</a:t>
            </a:r>
            <a:r>
              <a:rPr lang="en-US" dirty="0">
                <a:solidFill>
                  <a:srgbClr val="12824D"/>
                </a:solidFill>
                <a:latin typeface="Source Code Pro" panose="020F0502020204030204" pitchFamily="34" charset="0"/>
              </a:rPr>
              <a:t> (n=8)</a:t>
            </a:r>
          </a:p>
        </p:txBody>
      </p:sp>
    </p:spTree>
    <p:extLst>
      <p:ext uri="{BB962C8B-B14F-4D97-AF65-F5344CB8AC3E}">
        <p14:creationId xmlns:p14="http://schemas.microsoft.com/office/powerpoint/2010/main" val="200631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96C2-89B3-C539-97EB-D2FA182B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 Stopping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6B0BC-1AD7-FDB2-BA48-019C1DD76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 Item administer = 5</a:t>
            </a:r>
          </a:p>
          <a:p>
            <a:r>
              <a:rPr lang="en-US" dirty="0"/>
              <a:t>Max Item administer = 10</a:t>
            </a:r>
          </a:p>
          <a:p>
            <a:r>
              <a:rPr lang="en-US" dirty="0"/>
              <a:t>SE &lt; 0.3873</a:t>
            </a:r>
          </a:p>
        </p:txBody>
      </p:sp>
    </p:spTree>
    <p:extLst>
      <p:ext uri="{BB962C8B-B14F-4D97-AF65-F5344CB8AC3E}">
        <p14:creationId xmlns:p14="http://schemas.microsoft.com/office/powerpoint/2010/main" val="367625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C6243-73AD-C6FD-DCA0-36969D57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Non-scored Responses (skipped)</a:t>
            </a:r>
          </a:p>
        </p:txBody>
      </p:sp>
      <p:pic>
        <p:nvPicPr>
          <p:cNvPr id="5" name="Content Placeholder 4" descr="A screenshot of a survey&#10;&#10;Description automatically generated">
            <a:extLst>
              <a:ext uri="{FF2B5EF4-FFF2-40B4-BE49-F238E27FC236}">
                <a16:creationId xmlns:a16="http://schemas.microsoft.com/office/drawing/2014/main" id="{BA2FADF5-A3C6-2976-5307-FCC360CE8A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9998" y="1825625"/>
            <a:ext cx="9112004" cy="4351338"/>
          </a:xfr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62258E2-9FC5-CAC2-330A-81AB1E731D0A}"/>
              </a:ext>
            </a:extLst>
          </p:cNvPr>
          <p:cNvSpPr/>
          <p:nvPr/>
        </p:nvSpPr>
        <p:spPr>
          <a:xfrm>
            <a:off x="1102290" y="4684734"/>
            <a:ext cx="9832932" cy="475989"/>
          </a:xfrm>
          <a:prstGeom prst="roundRect">
            <a:avLst/>
          </a:prstGeom>
          <a:solidFill>
            <a:schemeClr val="accent1">
              <a:alpha val="1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2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03042-5015-9201-8A55-906A8170A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 item that have diff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B24A3-89AD-7D55-08CD-0D77056D7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bitwise operator  &amp; is used to exclude items that have diff.</a:t>
            </a:r>
          </a:p>
          <a:p>
            <a:pPr marL="0" indent="0">
              <a:buNone/>
            </a:pPr>
            <a:r>
              <a:rPr lang="en-US" sz="2400"/>
              <a:t>e.g.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if( </a:t>
            </a:r>
            <a:r>
              <a:rPr lang="en-US" sz="2400" dirty="0" err="1"/>
              <a:t>parseInt</a:t>
            </a:r>
            <a:r>
              <a:rPr lang="en-US" sz="2400" dirty="0"/>
              <a:t>(FORMS[j].Items[</a:t>
            </a:r>
            <a:r>
              <a:rPr lang="en-US" sz="2400" dirty="0" err="1"/>
              <a:t>i</a:t>
            </a:r>
            <a:r>
              <a:rPr lang="en-US" sz="2400" dirty="0"/>
              <a:t>].Operator) != 0 &amp;&amp; (</a:t>
            </a:r>
            <a:r>
              <a:rPr lang="en-US" sz="2400" dirty="0" err="1"/>
              <a:t>parseInt</a:t>
            </a:r>
            <a:r>
              <a:rPr lang="en-US" sz="2400" dirty="0"/>
              <a:t>(FORMS[j].Items[</a:t>
            </a:r>
            <a:r>
              <a:rPr lang="en-US" sz="2400" dirty="0" err="1"/>
              <a:t>i</a:t>
            </a:r>
            <a:r>
              <a:rPr lang="en-US" sz="2400" dirty="0"/>
              <a:t>].</a:t>
            </a:r>
            <a:r>
              <a:rPr lang="en-US" sz="2400" dirty="0">
                <a:highlight>
                  <a:srgbClr val="FFFF00"/>
                </a:highlight>
              </a:rPr>
              <a:t>Operator</a:t>
            </a:r>
            <a:r>
              <a:rPr lang="en-US" sz="2400" dirty="0"/>
              <a:t>) </a:t>
            </a:r>
            <a:r>
              <a:rPr lang="en-US" sz="2400" dirty="0">
                <a:highlight>
                  <a:srgbClr val="FFFF00"/>
                </a:highlight>
              </a:rPr>
              <a:t>&amp;</a:t>
            </a:r>
            <a:r>
              <a:rPr lang="en-US" sz="2400" dirty="0"/>
              <a:t> </a:t>
            </a:r>
            <a:r>
              <a:rPr lang="en-US" sz="2400" dirty="0" err="1">
                <a:highlight>
                  <a:srgbClr val="FFFF00"/>
                </a:highlight>
              </a:rPr>
              <a:t>user.exlusion_code</a:t>
            </a:r>
            <a:r>
              <a:rPr lang="en-US" sz="2400" dirty="0"/>
              <a:t>) &gt; 0 )</a:t>
            </a:r>
          </a:p>
          <a:p>
            <a:pPr marL="0" indent="0">
              <a:buNone/>
            </a:pP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console.log</a:t>
            </a:r>
            <a:r>
              <a:rPr lang="en-US" sz="2400" dirty="0"/>
              <a:t>("removing " + FORMS[j].Items[</a:t>
            </a:r>
            <a:r>
              <a:rPr lang="en-US" sz="2400" dirty="0" err="1"/>
              <a:t>i</a:t>
            </a:r>
            <a:r>
              <a:rPr lang="en-US" sz="2400" dirty="0"/>
              <a:t>].Name);</a:t>
            </a:r>
          </a:p>
          <a:p>
            <a:pPr marL="0" indent="0">
              <a:buNone/>
            </a:pPr>
            <a:r>
              <a:rPr lang="en-US" sz="2400" dirty="0"/>
              <a:t>	FORMS[j].</a:t>
            </a:r>
            <a:r>
              <a:rPr lang="en-US" sz="2400" dirty="0" err="1"/>
              <a:t>Items.splice</a:t>
            </a:r>
            <a:r>
              <a:rPr lang="en-US" sz="2400" dirty="0"/>
              <a:t>(i,1);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677724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958</Words>
  <Application>Microsoft Macintosh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Arial</vt:lpstr>
      <vt:lpstr>Calibri</vt:lpstr>
      <vt:lpstr>Calibri</vt:lpstr>
      <vt:lpstr>Gill Sans Nova</vt:lpstr>
      <vt:lpstr>Helvetica</vt:lpstr>
      <vt:lpstr>Lucida Sans</vt:lpstr>
      <vt:lpstr>Source Code Pro</vt:lpstr>
      <vt:lpstr>Times</vt:lpstr>
      <vt:lpstr>GradientVTI</vt:lpstr>
      <vt:lpstr>The Work Disability Functional Assessment Battery (WD-FAB)</vt:lpstr>
      <vt:lpstr>Background</vt:lpstr>
      <vt:lpstr>Domain Hierarchy (version 3)</vt:lpstr>
      <vt:lpstr>Feasibility and Psychometric Properties Fields test 1</vt:lpstr>
      <vt:lpstr>Development and Validation Studies</vt:lpstr>
      <vt:lpstr>Domain Filter</vt:lpstr>
      <vt:lpstr>CAT Stopping rules</vt:lpstr>
      <vt:lpstr>Non-scored Responses (skipped)</vt:lpstr>
      <vt:lpstr>Filter item that have diff</vt:lpstr>
      <vt:lpstr>Individual results</vt:lpstr>
      <vt:lpstr>Future Development</vt:lpstr>
      <vt:lpstr>Future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Bass</dc:creator>
  <cp:lastModifiedBy>Michael Bass</cp:lastModifiedBy>
  <cp:revision>29</cp:revision>
  <dcterms:created xsi:type="dcterms:W3CDTF">2024-10-25T14:17:07Z</dcterms:created>
  <dcterms:modified xsi:type="dcterms:W3CDTF">2024-11-13T03:18:41Z</dcterms:modified>
</cp:coreProperties>
</file>