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4" r:id="rId1"/>
  </p:sldMasterIdLst>
  <p:sldIdLst>
    <p:sldId id="256" r:id="rId2"/>
    <p:sldId id="257" r:id="rId3"/>
    <p:sldId id="259" r:id="rId4"/>
    <p:sldId id="265" r:id="rId5"/>
    <p:sldId id="266" r:id="rId6"/>
    <p:sldId id="260" r:id="rId7"/>
    <p:sldId id="261" r:id="rId8"/>
    <p:sldId id="262" r:id="rId9"/>
    <p:sldId id="263" r:id="rId10"/>
    <p:sldId id="264" r:id="rId11"/>
    <p:sldId id="268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74"/>
    <p:restoredTop sz="91440"/>
  </p:normalViewPr>
  <p:slideViewPr>
    <p:cSldViewPr snapToGrid="0" showGuides="1">
      <p:cViewPr varScale="1">
        <p:scale>
          <a:sx n="112" d="100"/>
          <a:sy n="112" d="100"/>
        </p:scale>
        <p:origin x="2032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66DA5-7751-4D3D-B753-58DF3B418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11/12/24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787A8-0D67-4B7E-9B48-86BD906AB6B5}"/>
              </a:ext>
            </a:extLst>
          </p:cNvPr>
          <p:cNvCxnSpPr>
            <a:cxnSpLocks/>
          </p:cNvCxnSpPr>
          <p:nvPr/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8266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AD429-654B-4F0E-94E9-6FEF8EC67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8D60B2-06F5-4567-BE1F-BBA5270537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6F6F2-8269-4B80-8EE3-81FEE0F9D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11/12/24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C86E4-3EDE-4EB4-B1A3-A1198AADD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752B0-ACEC-49EF-8131-FCF35BC5C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A0462E3-375D-4E76-8886-69E06985D069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6865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23B094-F480-477B-901C-7181F88C07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052089-A920-4E52-98DC-8A5DC7B0AC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A074FE-F1B4-421F-A66E-FA351C8F9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11/12/24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764BA-3AB2-45FD-ABCB-975B3FDDF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B3FEF-8252-49FD-82F2-3E5FABC65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AEB5C65-83BB-4EBD-AD22-EDA8489D0F5D}"/>
              </a:ext>
            </a:extLst>
          </p:cNvPr>
          <p:cNvCxnSpPr>
            <a:cxnSpLocks/>
          </p:cNvCxnSpPr>
          <p:nvPr/>
        </p:nvCxnSpPr>
        <p:spPr>
          <a:xfrm flipV="1">
            <a:off x="8313" y="261865"/>
            <a:ext cx="11353802" cy="1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4395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11/12/24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C05CAAB-DBA2-4548-AD5F-01BB97FBB207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0092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FC2D1-D3FE-4B37-8740-57444421F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5AF550-086C-426E-A374-85DB39570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58988-AD39-4AE9-8E6A-0907F0BE2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11/12/24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66319-82EE-408E-819F-8F8E6DBA7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1C8A6-777F-496D-8620-AE52BFC33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031F83B-57A8-4533-981C-D1FFAD2B6B6F}"/>
              </a:ext>
            </a:extLst>
          </p:cNvPr>
          <p:cNvCxnSpPr>
            <a:cxnSpLocks/>
          </p:cNvCxnSpPr>
          <p:nvPr/>
        </p:nvCxnSpPr>
        <p:spPr>
          <a:xfrm>
            <a:off x="715890" y="1701425"/>
            <a:ext cx="0" cy="5148262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7233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57166-6921-4546-BA2C-99E464681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B9122-6371-4049-B57A-33DED7DA2F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14555D-0753-4312-A26B-2338813F9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8FDCB-69DA-4A8F-8B91-5CFF77897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11/12/24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AC8C07-E0D3-4464-AE3C-25730D75C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2596A6-734E-4AE0-BFB8-3089137BF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B7E8F4-3FB3-45AB-A381-9093CA95AAE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9537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6B3EF2-2C04-480F-A570-14E520DD0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11/12/24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F5783E-3073-4F4D-8B9C-C5B18DDA5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A75FE3-6719-4790-AA00-251BC2A6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6613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11/12/24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7596AF9-469C-436D-B7D2-77952EF1825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8172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F36D6-399B-43E3-84DD-9FC5119EC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11/12/24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234AB7-3B85-4028-A500-5A1BDBF45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1F40F0-9909-442F-BBA4-409D061ED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3C1207-D1C8-49E3-8837-E2B89D366FA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7929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0F214-646F-4D81-AD12-65628EC98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71768-C3FA-49EF-99EF-06E6C3B28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DA6F24-ED6C-4D12-A9D6-EE37FBD68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E6AACE-FAFB-4934-8E3C-AB5B2163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11/12/24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533EA-D0F8-4C79-8721-F190DE2D2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59BAC9-F101-4394-BBA4-3D21A3497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F3A79C9-7EDC-44F6-AC48-5DD98A7695AD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2941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CB71F-B6C2-4866-BC97-304F78816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5ED73B-8413-478D-80D7-B78B69763B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BDF226-1B94-4D2D-98B3-7B932FB17D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0C4E9A-CA29-4CCD-ACFA-B29F80FBA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11/12/24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A5B7BE-3F1B-4FF3-B1D7-6E39B99D0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F18F1-E27E-470E-AE13-4755DEE63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0F08750-B7F2-4119-B151-68DE774813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5184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DA4224-F4E4-47A4-ACF7-231749390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79907-DC49-4B86-A34C-C97DBC26A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BC8A0-34FC-4B6E-B42B-A721267D8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11/12/24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AC0B6-4CC4-4E41-8A4D-F62E17F28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0E9BD-90BD-46AE-8A0D-06796ADB7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340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73" r:id="rId6"/>
    <p:sldLayoutId id="2147483668" r:id="rId7"/>
    <p:sldLayoutId id="2147483669" r:id="rId8"/>
    <p:sldLayoutId id="2147483670" r:id="rId9"/>
    <p:sldLayoutId id="2147483672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ocker.com/" TargetMode="External"/><Relationship Id="rId2" Type="http://schemas.openxmlformats.org/officeDocument/2006/relationships/hyperlink" Target="https://go.dev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allofus.nih.gov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07/s10926-017-9710-5" TargetMode="External"/><Relationship Id="rId2" Type="http://schemas.openxmlformats.org/officeDocument/2006/relationships/hyperlink" Target="https://doi.org/10.1016/j.pmr.2019.03.004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F672E71-4896-412C-9C70-888CBA0C2F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AC78BB-F687-8071-5C64-2E1A4411A4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4873" y="3736429"/>
            <a:ext cx="6347918" cy="2397488"/>
          </a:xfrm>
        </p:spPr>
        <p:txBody>
          <a:bodyPr anchor="ctr">
            <a:normAutofit/>
          </a:bodyPr>
          <a:lstStyle/>
          <a:p>
            <a:r>
              <a:rPr lang="en-US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Work Disability Functional Assessment Battery (WD-FAB)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AE5373-78A2-15CF-B474-D90EB58495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49798" y="3736429"/>
            <a:ext cx="3633923" cy="2397488"/>
          </a:xfrm>
        </p:spPr>
        <p:txBody>
          <a:bodyPr anchor="ctr">
            <a:normAutofit/>
          </a:bodyPr>
          <a:lstStyle/>
          <a:p>
            <a:r>
              <a:rPr lang="en-US" sz="1600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Michael Bass (Northwestern University)</a:t>
            </a:r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4" name="Picture 3" descr="Wavy 3D art">
            <a:extLst>
              <a:ext uri="{FF2B5EF4-FFF2-40B4-BE49-F238E27FC236}">
                <a16:creationId xmlns:a16="http://schemas.microsoft.com/office/drawing/2014/main" id="{255BD462-A82E-189A-DD71-7E046D89F15E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alphaModFix amt="54000"/>
          </a:blip>
          <a:srcRect t="43289" b="29808"/>
          <a:stretch/>
        </p:blipFill>
        <p:spPr>
          <a:xfrm>
            <a:off x="20" y="808139"/>
            <a:ext cx="12191979" cy="2542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1263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E6984-0893-B365-2A17-451091F3C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Individual results</a:t>
            </a:r>
          </a:p>
        </p:txBody>
      </p:sp>
      <p:pic>
        <p:nvPicPr>
          <p:cNvPr id="5" name="Content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04A7FE14-51D0-A3EB-ADB9-E55FD7F182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 t="-1" b="301"/>
          <a:stretch/>
        </p:blipFill>
        <p:spPr>
          <a:xfrm>
            <a:off x="763044" y="1878578"/>
            <a:ext cx="5375756" cy="4338260"/>
          </a:xfrm>
        </p:spPr>
      </p:pic>
      <p:pic>
        <p:nvPicPr>
          <p:cNvPr id="7" name="Picture 6" descr="A screenshot of a graph&#10;&#10;Description automatically generated">
            <a:extLst>
              <a:ext uri="{FF2B5EF4-FFF2-40B4-BE49-F238E27FC236}">
                <a16:creationId xmlns:a16="http://schemas.microsoft.com/office/drawing/2014/main" id="{D88554DD-8601-3E16-5050-7DC528A7C9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9192" y="1865846"/>
            <a:ext cx="5916168" cy="4350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7793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40056E9-ED52-99D7-610A-894E7309CD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5C7A9-EFF1-5C1F-9F45-1A6431474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053AB4-741B-9F13-33E7-2B1428A200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b="1" dirty="0"/>
              <a:t>CAT Selection algorithm</a:t>
            </a:r>
            <a:endParaRPr lang="en-US" sz="1800" dirty="0"/>
          </a:p>
          <a:p>
            <a:pPr lvl="1"/>
            <a:r>
              <a:rPr lang="en-US" sz="18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Kullback</a:t>
            </a:r>
            <a:r>
              <a:rPr lang="en-US" sz="1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  <a:r>
              <a:rPr lang="en-US" sz="18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Leibler</a:t>
            </a:r>
            <a:r>
              <a:rPr lang="en-US" sz="1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(KL) information 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Randomization for Item Exposure</a:t>
            </a:r>
          </a:p>
          <a:p>
            <a:pPr marL="457200" lvl="1" indent="0">
              <a:buNone/>
            </a:pPr>
            <a:endParaRPr lang="en-US" sz="1800" dirty="0"/>
          </a:p>
          <a:p>
            <a:r>
              <a:rPr lang="en-US" sz="1800" b="1" dirty="0"/>
              <a:t>Software Architecture</a:t>
            </a:r>
          </a:p>
          <a:p>
            <a:pPr lvl="1"/>
            <a:r>
              <a:rPr lang="en-US" sz="2000" dirty="0">
                <a:effectLst/>
                <a:latin typeface="Calibri" panose="020F0502020204030204" pitchFamily="34" charset="0"/>
              </a:rPr>
              <a:t>CAT algorithm implemented in Go (</a:t>
            </a:r>
            <a:r>
              <a:rPr lang="en-US" sz="2000" dirty="0">
                <a:effectLst/>
                <a:latin typeface="Calibri" panose="020F0502020204030204" pitchFamily="34" charset="0"/>
                <a:hlinkClick r:id="rId2"/>
              </a:rPr>
              <a:t>https://go.dev</a:t>
            </a:r>
            <a:r>
              <a:rPr lang="en-US" sz="2000" dirty="0">
                <a:effectLst/>
                <a:latin typeface="Calibri" panose="020F0502020204030204" pitchFamily="34" charset="0"/>
              </a:rPr>
              <a:t>)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</a:rPr>
              <a:t>Docker distribution (</a:t>
            </a:r>
            <a:r>
              <a:rPr lang="en-US" sz="2000" dirty="0">
                <a:latin typeface="Calibri" panose="020F0502020204030204" pitchFamily="34" charset="0"/>
                <a:hlinkClick r:id="rId3"/>
              </a:rPr>
              <a:t>https://www.docker.com</a:t>
            </a:r>
            <a:r>
              <a:rPr lang="en-US" sz="2000" dirty="0">
                <a:latin typeface="Calibri" panose="020F0502020204030204" pitchFamily="34" charset="0"/>
              </a:rPr>
              <a:t>)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</a:rPr>
              <a:t>Localization – Spanish  (</a:t>
            </a:r>
            <a:r>
              <a:rPr lang="en-US" sz="2000">
                <a:latin typeface="Calibri" panose="020F0502020204030204" pitchFamily="34" charset="0"/>
              </a:rPr>
              <a:t>Possible recalibration?)</a:t>
            </a:r>
            <a:endParaRPr lang="en-US" sz="2000" dirty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sz="2000" dirty="0">
              <a:effectLst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9907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3CC89-E2E7-445D-EBD5-A60903614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DB722D-C8E4-2759-C1C7-F69097CC5A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b="1" dirty="0"/>
              <a:t>All of Us Research Project </a:t>
            </a:r>
            <a:r>
              <a:rPr lang="en-US" sz="1800" dirty="0"/>
              <a:t>(</a:t>
            </a:r>
            <a:r>
              <a:rPr lang="en-US" sz="1800" dirty="0">
                <a:hlinkClick r:id="rId2"/>
              </a:rPr>
              <a:t>https://allofus.nih.gov</a:t>
            </a:r>
            <a:r>
              <a:rPr lang="en-US" sz="1800" dirty="0"/>
              <a:t>)</a:t>
            </a:r>
          </a:p>
          <a:p>
            <a:pPr lvl="1"/>
            <a:r>
              <a:rPr lang="en-US" sz="1800" dirty="0"/>
              <a:t>Precision Medicine Initiative (2015)</a:t>
            </a:r>
          </a:p>
          <a:p>
            <a:pPr lvl="1"/>
            <a:r>
              <a:rPr lang="en-US" sz="1800" dirty="0">
                <a:effectLst/>
                <a:latin typeface="Calibri" panose="020F0502020204030204" pitchFamily="34" charset="0"/>
              </a:rPr>
              <a:t>Partnered Ancillary Study (</a:t>
            </a:r>
            <a:r>
              <a:rPr lang="en-US" sz="1800" b="1" dirty="0">
                <a:effectLst/>
                <a:latin typeface="Calibri" panose="020F0502020204030204" pitchFamily="34" charset="0"/>
              </a:rPr>
              <a:t>WD-FAB</a:t>
            </a:r>
            <a:r>
              <a:rPr lang="en-US" sz="1800" dirty="0">
                <a:effectLst/>
                <a:latin typeface="Calibri" panose="020F0502020204030204" pitchFamily="34" charset="0"/>
              </a:rPr>
              <a:t>)</a:t>
            </a:r>
            <a:endParaRPr lang="en-US" sz="1800" dirty="0"/>
          </a:p>
          <a:p>
            <a:r>
              <a:rPr lang="en-US" sz="1800" b="1" dirty="0"/>
              <a:t>Protocol Summary</a:t>
            </a:r>
          </a:p>
          <a:p>
            <a:pPr lvl="1"/>
            <a:r>
              <a:rPr lang="en-US" sz="2000" b="1" dirty="0">
                <a:effectLst/>
                <a:latin typeface="Calibri" panose="020F0502020204030204" pitchFamily="34" charset="0"/>
              </a:rPr>
              <a:t>Size: </a:t>
            </a:r>
            <a:r>
              <a:rPr lang="en-US" sz="2000" dirty="0">
                <a:effectLst/>
                <a:latin typeface="Calibri" panose="020F0502020204030204" pitchFamily="34" charset="0"/>
              </a:rPr>
              <a:t>More than one million participants will enroll. </a:t>
            </a:r>
            <a:endParaRPr lang="en-US" sz="2000" dirty="0">
              <a:effectLst/>
            </a:endParaRPr>
          </a:p>
          <a:p>
            <a:pPr lvl="1"/>
            <a:r>
              <a:rPr lang="en-US" sz="2000" b="1" dirty="0">
                <a:effectLst/>
                <a:latin typeface="Calibri" panose="020F0502020204030204" pitchFamily="34" charset="0"/>
              </a:rPr>
              <a:t>Diversity: </a:t>
            </a:r>
            <a:r>
              <a:rPr lang="en-US" sz="2000" dirty="0">
                <a:effectLst/>
                <a:latin typeface="Calibri" panose="020F0502020204030204" pitchFamily="34" charset="0"/>
              </a:rPr>
              <a:t>The program will actively recruit from minority populations that have been historically underrepresented in biomedical research. </a:t>
            </a:r>
            <a:endParaRPr lang="en-US" sz="2000" dirty="0">
              <a:effectLst/>
            </a:endParaRPr>
          </a:p>
          <a:p>
            <a:pPr lvl="1"/>
            <a:r>
              <a:rPr lang="en-US" sz="2000" b="1" dirty="0">
                <a:effectLst/>
                <a:latin typeface="Calibri" panose="020F0502020204030204" pitchFamily="34" charset="0"/>
              </a:rPr>
              <a:t>Scope: </a:t>
            </a:r>
            <a:r>
              <a:rPr lang="en-US" sz="2000" dirty="0">
                <a:effectLst/>
                <a:latin typeface="Calibri" panose="020F0502020204030204" pitchFamily="34" charset="0"/>
              </a:rPr>
              <a:t>Collection of a wide variety of molecular, environmental, physiologic, and behavioral information. </a:t>
            </a:r>
          </a:p>
          <a:p>
            <a:pPr lvl="1"/>
            <a:r>
              <a:rPr lang="en-US" sz="2000" b="1" dirty="0">
                <a:effectLst/>
                <a:latin typeface="Calibri" panose="020F0502020204030204" pitchFamily="34" charset="0"/>
              </a:rPr>
              <a:t>Duration: </a:t>
            </a:r>
            <a:r>
              <a:rPr lang="en-US" sz="2000" dirty="0">
                <a:effectLst/>
                <a:latin typeface="Calibri" panose="020F0502020204030204" pitchFamily="34" charset="0"/>
              </a:rPr>
              <a:t>10 years or more </a:t>
            </a:r>
            <a:endParaRPr lang="en-US" sz="2000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181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41662E-C9B3-EDF7-2EB3-775E5ED7B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F7373-31F5-8306-D71F-3701BD6FD4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/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 the United States, national disability programs are challenged to adjudicate millions of </a:t>
            </a:r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work disability claims each year in a timely and accurate manner. </a:t>
            </a:r>
          </a:p>
          <a:p>
            <a:pPr marL="0" marR="0" indent="0">
              <a:buNone/>
            </a:pPr>
            <a:endParaRPr lang="en-US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/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Work Disability Functional Assessment Battery (WD-FAB) was developed to provide work disability agencies and other interested parties a comprehensive and efficient approach to profiling a person’s function related to their ability to work</a:t>
            </a:r>
            <a:r>
              <a:rPr lang="en-US" dirty="0">
                <a:effectLst/>
              </a:rPr>
              <a:t> </a:t>
            </a:r>
          </a:p>
          <a:p>
            <a:pPr marL="0" marR="0"/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WD-FAB is constructed using contemporary item response theory methods to yield an instrument that can be administered efficiently using computerized adaptive testing techniques. </a:t>
            </a:r>
            <a:endParaRPr lang="en-US" sz="18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indent="0">
              <a:buNone/>
            </a:pPr>
            <a:endParaRPr lang="en-US" sz="1800" dirty="0">
              <a:latin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/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WD-FAB could provide relevant information about work-related functioning for a wide </a:t>
            </a:r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range of clinical and policy applications.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271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C5610-A9DF-E1EB-7815-0829D5559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Domain Hierarchy </a:t>
            </a:r>
            <a:r>
              <a:rPr lang="en-US"/>
              <a:t>(version 3)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693A6A-30D2-0C57-F31D-BDBE9ADD46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Behavioral Health</a:t>
            </a:r>
          </a:p>
          <a:p>
            <a:pPr lvl="1"/>
            <a:r>
              <a:rPr lang="en-US" b="0" i="0" dirty="0">
                <a:solidFill>
                  <a:srgbClr val="12824D"/>
                </a:solidFill>
                <a:effectLst/>
                <a:latin typeface="Source Code Pro" panose="020B0509030403020204" pitchFamily="49" charset="0"/>
              </a:rPr>
              <a:t>Cognition &amp; Communication (n=98)</a:t>
            </a:r>
          </a:p>
          <a:p>
            <a:pPr lvl="1"/>
            <a:r>
              <a:rPr lang="en-US" b="0" i="0" dirty="0">
                <a:solidFill>
                  <a:srgbClr val="12824D"/>
                </a:solidFill>
                <a:effectLst/>
                <a:latin typeface="Source Code Pro" panose="020B0509030403020204" pitchFamily="49" charset="0"/>
              </a:rPr>
              <a:t>Resilience &amp; Sociability </a:t>
            </a:r>
            <a:r>
              <a:rPr lang="en-US" dirty="0">
                <a:solidFill>
                  <a:srgbClr val="12824D"/>
                </a:solidFill>
                <a:latin typeface="Source Code Pro" panose="020F0502020204030204" pitchFamily="34" charset="0"/>
              </a:rPr>
              <a:t>(n=32)</a:t>
            </a:r>
            <a:endParaRPr lang="en-US" b="0" i="0" dirty="0">
              <a:solidFill>
                <a:srgbClr val="12824D"/>
              </a:solidFill>
              <a:effectLst/>
              <a:latin typeface="Source Code Pro" panose="020B0509030403020204" pitchFamily="49" charset="0"/>
            </a:endParaRPr>
          </a:p>
          <a:p>
            <a:pPr lvl="1"/>
            <a:r>
              <a:rPr lang="en-US" b="0" i="0" dirty="0">
                <a:solidFill>
                  <a:srgbClr val="12824D"/>
                </a:solidFill>
                <a:effectLst/>
                <a:latin typeface="Source Code Pro" panose="020B0509030403020204" pitchFamily="49" charset="0"/>
              </a:rPr>
              <a:t>Self-Regulation (n=36)</a:t>
            </a:r>
          </a:p>
          <a:p>
            <a:pPr lvl="1"/>
            <a:r>
              <a:rPr lang="en-US" b="0" i="0" dirty="0">
                <a:solidFill>
                  <a:srgbClr val="12824D"/>
                </a:solidFill>
                <a:effectLst/>
                <a:latin typeface="Source Code Pro" panose="020B0509030403020204" pitchFamily="49" charset="0"/>
              </a:rPr>
              <a:t>Mood &amp; Emotions</a:t>
            </a:r>
            <a:r>
              <a:rPr lang="en-US" b="0" i="0" dirty="0">
                <a:solidFill>
                  <a:srgbClr val="12824D"/>
                </a:solidFill>
                <a:effectLst/>
                <a:latin typeface="Source Code Pro" panose="020F0502020204030204" pitchFamily="34" charset="0"/>
              </a:rPr>
              <a:t> (n=27)</a:t>
            </a:r>
          </a:p>
          <a:p>
            <a:pPr marL="0" indent="0">
              <a:buNone/>
            </a:pPr>
            <a:r>
              <a:rPr lang="en-US" dirty="0"/>
              <a:t>Physical Function</a:t>
            </a:r>
          </a:p>
          <a:p>
            <a:pPr lvl="1"/>
            <a:r>
              <a:rPr lang="en-US" b="0" i="0" dirty="0">
                <a:solidFill>
                  <a:srgbClr val="12824D"/>
                </a:solidFill>
                <a:effectLst/>
                <a:latin typeface="Source Code Pro" panose="020B0509030403020204" pitchFamily="49" charset="0"/>
              </a:rPr>
              <a:t>Basic Mobility</a:t>
            </a:r>
            <a:r>
              <a:rPr lang="en-US" b="0" i="0" dirty="0">
                <a:solidFill>
                  <a:srgbClr val="12824D"/>
                </a:solidFill>
                <a:effectLst/>
                <a:latin typeface="Source Code Pro" panose="020F0502020204030204" pitchFamily="34" charset="0"/>
              </a:rPr>
              <a:t> (n=56)</a:t>
            </a:r>
          </a:p>
          <a:p>
            <a:pPr lvl="1"/>
            <a:r>
              <a:rPr lang="en-US" b="0" i="0" dirty="0">
                <a:solidFill>
                  <a:srgbClr val="12824D"/>
                </a:solidFill>
                <a:effectLst/>
                <a:latin typeface="Source Code Pro" panose="020B0509030403020204" pitchFamily="49" charset="0"/>
              </a:rPr>
              <a:t>Upper Body Function</a:t>
            </a:r>
            <a:r>
              <a:rPr lang="en-US" b="0" i="0" dirty="0">
                <a:solidFill>
                  <a:srgbClr val="12824D"/>
                </a:solidFill>
                <a:effectLst/>
                <a:latin typeface="Source Code Pro" panose="020F0502020204030204" pitchFamily="34" charset="0"/>
              </a:rPr>
              <a:t> (n=43)</a:t>
            </a:r>
          </a:p>
          <a:p>
            <a:pPr lvl="1"/>
            <a:r>
              <a:rPr lang="en-US" b="0" i="0" dirty="0">
                <a:solidFill>
                  <a:srgbClr val="12824D"/>
                </a:solidFill>
                <a:effectLst/>
                <a:latin typeface="Source Code Pro" panose="020B0509030403020204" pitchFamily="49" charset="0"/>
              </a:rPr>
              <a:t>Fine Motor Function</a:t>
            </a:r>
            <a:r>
              <a:rPr lang="en-US" dirty="0">
                <a:solidFill>
                  <a:srgbClr val="12824D"/>
                </a:solidFill>
                <a:latin typeface="Source Code Pro" panose="020F0502020204030204" pitchFamily="34" charset="0"/>
              </a:rPr>
              <a:t> (n=49)</a:t>
            </a:r>
          </a:p>
          <a:p>
            <a:pPr lvl="1"/>
            <a:r>
              <a:rPr lang="en-US" b="0" i="0" dirty="0">
                <a:solidFill>
                  <a:srgbClr val="12824D"/>
                </a:solidFill>
                <a:effectLst/>
                <a:latin typeface="Source Code Pro" panose="020F0502020204030204" pitchFamily="34" charset="0"/>
              </a:rPr>
              <a:t>Community Mobility (n=20)</a:t>
            </a:r>
          </a:p>
          <a:p>
            <a:pPr lvl="1"/>
            <a:r>
              <a:rPr lang="en-US" b="0" i="0" dirty="0">
                <a:solidFill>
                  <a:srgbClr val="12824D"/>
                </a:solidFill>
                <a:effectLst/>
                <a:latin typeface="Source Code Pro" panose="020B0509030403020204" pitchFamily="49" charset="0"/>
              </a:rPr>
              <a:t>Wheelchair</a:t>
            </a:r>
            <a:r>
              <a:rPr lang="en-US" dirty="0">
                <a:solidFill>
                  <a:srgbClr val="12824D"/>
                </a:solidFill>
                <a:latin typeface="Source Code Pro" panose="020F0502020204030204" pitchFamily="34" charset="0"/>
              </a:rPr>
              <a:t> (n=8)</a:t>
            </a:r>
          </a:p>
          <a:p>
            <a:pPr lvl="1"/>
            <a:endParaRPr lang="en-US" dirty="0">
              <a:solidFill>
                <a:srgbClr val="12824D"/>
              </a:solidFill>
              <a:latin typeface="Source Code Pro" panose="020F0502020204030204" pitchFamily="34" charset="0"/>
            </a:endParaRPr>
          </a:p>
          <a:p>
            <a:pPr lvl="1"/>
            <a:endParaRPr lang="en-US" b="0" i="0" dirty="0">
              <a:solidFill>
                <a:srgbClr val="12824D"/>
              </a:solidFill>
              <a:effectLst/>
              <a:latin typeface="Source Code Pro" panose="020F0502020204030204" pitchFamily="34" charset="0"/>
            </a:endParaRPr>
          </a:p>
          <a:p>
            <a:pPr lvl="1"/>
            <a:endParaRPr lang="en-US" b="0" i="0" dirty="0">
              <a:solidFill>
                <a:srgbClr val="12824D"/>
              </a:solidFill>
              <a:effectLst/>
              <a:latin typeface="Source Code Pro" panose="020F0502020204030204" pitchFamily="34" charset="0"/>
            </a:endParaRPr>
          </a:p>
          <a:p>
            <a:pPr marL="0" indent="0">
              <a:buNone/>
            </a:pPr>
            <a:endParaRPr lang="en-US" b="0" i="0" dirty="0">
              <a:solidFill>
                <a:srgbClr val="12824D"/>
              </a:solidFill>
              <a:effectLst/>
              <a:latin typeface="Source Code Pro" panose="020B0509030403020204" pitchFamily="49" charset="0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473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20A8A-9BB8-638F-8FDF-73081347D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>
                <a:effectLst/>
                <a:latin typeface="Helvetica" pitchFamily="2" charset="0"/>
              </a:rPr>
              <a:t>Feasibility and Psychometric Properties Fields test </a:t>
            </a:r>
            <a:r>
              <a:rPr lang="en-US" i="1" baseline="30000" dirty="0">
                <a:effectLst/>
                <a:latin typeface="Helvetica" pitchFamily="2" charset="0"/>
              </a:rPr>
              <a:t>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B25C1A-B87E-2BC3-C36A-B228656ECE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i="1" dirty="0">
                <a:effectLst/>
                <a:latin typeface="Lucida Sans" panose="020B0602030504020204" pitchFamily="34" charset="77"/>
              </a:rPr>
              <a:t>Participants: Adults (N</a:t>
            </a:r>
            <a:r>
              <a:rPr lang="en-US" sz="2400" i="1" dirty="0">
                <a:latin typeface="Lucida Sans" panose="020B0602030504020204" pitchFamily="34" charset="77"/>
              </a:rPr>
              <a:t>=</a:t>
            </a:r>
            <a:r>
              <a:rPr lang="en-US" sz="2400" i="1" dirty="0">
                <a:effectLst/>
                <a:latin typeface="Lucida Sans" panose="020B0602030504020204" pitchFamily="34" charset="77"/>
              </a:rPr>
              <a:t>973) unable to work because of a physical (n</a:t>
            </a:r>
            <a:r>
              <a:rPr lang="en-US" sz="2400" i="1" dirty="0">
                <a:latin typeface="Lucida Sans" panose="020B0602030504020204" pitchFamily="34" charset="77"/>
              </a:rPr>
              <a:t>=</a:t>
            </a:r>
            <a:r>
              <a:rPr lang="en-US" sz="2400" i="1" dirty="0">
                <a:effectLst/>
                <a:latin typeface="Lucida Sans" panose="020B0602030504020204" pitchFamily="34" charset="77"/>
              </a:rPr>
              <a:t>497) or a mental (n</a:t>
            </a:r>
            <a:r>
              <a:rPr lang="en-US" sz="2400" i="1" dirty="0">
                <a:latin typeface="Lucida Sans" panose="020B0602030504020204" pitchFamily="34" charset="77"/>
              </a:rPr>
              <a:t>=</a:t>
            </a:r>
            <a:r>
              <a:rPr lang="en-US" sz="2400" i="1" dirty="0">
                <a:effectLst/>
                <a:latin typeface="Lucida Sans" panose="020B0602030504020204" pitchFamily="34" charset="77"/>
              </a:rPr>
              <a:t>476) disability (opt-in Internet survey panel</a:t>
            </a:r>
            <a:r>
              <a:rPr lang="en-US" sz="2400" i="1" dirty="0">
                <a:latin typeface="Lucida Sans" panose="020B0602030504020204" pitchFamily="34" charset="77"/>
              </a:rPr>
              <a:t>)</a:t>
            </a:r>
          </a:p>
          <a:p>
            <a:r>
              <a:rPr lang="en-US" sz="2400" i="1" dirty="0">
                <a:effectLst/>
                <a:latin typeface="Lucida Sans" panose="020B0602030504020204" pitchFamily="34" charset="77"/>
              </a:rPr>
              <a:t>Efficiency of CAT administration (Time which 95% of Respondents</a:t>
            </a:r>
            <a:r>
              <a:rPr lang="en-US" sz="2400" dirty="0">
                <a:latin typeface="Lucida Sans" panose="020B0602030504020204" pitchFamily="34" charset="77"/>
              </a:rPr>
              <a:t> </a:t>
            </a:r>
            <a:r>
              <a:rPr lang="en-US" sz="2400" i="1" dirty="0">
                <a:effectLst/>
                <a:latin typeface="Lucida Sans" panose="020B0602030504020204" pitchFamily="34" charset="77"/>
              </a:rPr>
              <a:t>Completed)</a:t>
            </a:r>
          </a:p>
          <a:p>
            <a:pPr lvl="1"/>
            <a:r>
              <a:rPr lang="en-US" sz="2400" dirty="0">
                <a:latin typeface="Lucida Sans" panose="020B0602030504020204" pitchFamily="34" charset="77"/>
              </a:rPr>
              <a:t>Physical Function (</a:t>
            </a:r>
            <a:r>
              <a:rPr lang="en-US" sz="2400" i="1" dirty="0">
                <a:effectLst/>
                <a:latin typeface="Lucida Sans" panose="020B0602030504020204" pitchFamily="34" charset="77"/>
              </a:rPr>
              <a:t>13.27 min)</a:t>
            </a:r>
            <a:endParaRPr lang="en-US" sz="2400" i="1" dirty="0">
              <a:latin typeface="Lucida Sans" panose="020B0602030504020204" pitchFamily="34" charset="77"/>
            </a:endParaRPr>
          </a:p>
          <a:p>
            <a:pPr lvl="1"/>
            <a:r>
              <a:rPr lang="en-US" sz="2400" dirty="0">
                <a:latin typeface="Lucida Sans" panose="020B0602030504020204" pitchFamily="34" charset="77"/>
              </a:rPr>
              <a:t>Behavioral Health (</a:t>
            </a:r>
            <a:r>
              <a:rPr lang="en-US" sz="2400" i="1" dirty="0">
                <a:effectLst/>
                <a:latin typeface="Lucida Sans" panose="020B0602030504020204" pitchFamily="34" charset="77"/>
              </a:rPr>
              <a:t>15.00 min)</a:t>
            </a:r>
            <a:endParaRPr lang="en-US" sz="2400" dirty="0">
              <a:effectLst/>
              <a:latin typeface="Lucida Sans" panose="020B0602030504020204" pitchFamily="34" charset="77"/>
            </a:endParaRPr>
          </a:p>
          <a:p>
            <a:pPr lvl="1"/>
            <a:endParaRPr lang="en-US" sz="2400" dirty="0">
              <a:effectLst/>
              <a:latin typeface="Lucida Sans" panose="020B0602030504020204" pitchFamily="34" charset="77"/>
            </a:endParaRPr>
          </a:p>
          <a:p>
            <a:pPr marL="0" indent="0">
              <a:buNone/>
            </a:pPr>
            <a:r>
              <a:rPr lang="en-US" sz="2400" i="1" dirty="0">
                <a:effectLst/>
                <a:latin typeface="Lucida Sans" panose="020B0602030504020204" pitchFamily="34" charset="77"/>
              </a:rPr>
              <a:t>Person fit (standardized log-likelihood statistic) accuracy criteria of &lt;5%</a:t>
            </a:r>
            <a:endParaRPr lang="en-US" sz="2400" dirty="0">
              <a:effectLst/>
              <a:latin typeface="Lucida Sans" panose="020B0602030504020204" pitchFamily="34" charset="77"/>
            </a:endParaRPr>
          </a:p>
          <a:p>
            <a:pPr marL="457200" lvl="1" indent="0">
              <a:buNone/>
            </a:pPr>
            <a:r>
              <a:rPr lang="en-US" sz="2000" i="1" dirty="0">
                <a:effectLst/>
                <a:latin typeface="Lucida Sans" panose="020B0602030504020204" pitchFamily="34" charset="77"/>
              </a:rPr>
              <a:t>Self-Efficacy was noticeably above at 13.7%.</a:t>
            </a:r>
            <a:endParaRPr lang="en-US" sz="2000" dirty="0">
              <a:effectLst/>
              <a:latin typeface="Lucida Sans" panose="020B0602030504020204" pitchFamily="34" charset="77"/>
            </a:endParaRPr>
          </a:p>
          <a:p>
            <a:pPr marL="0" indent="0">
              <a:buNone/>
            </a:pPr>
            <a:endParaRPr lang="en-US" sz="2000" i="1" dirty="0">
              <a:effectLst/>
              <a:latin typeface="Helvetica" pitchFamily="2" charset="0"/>
            </a:endParaRPr>
          </a:p>
          <a:p>
            <a:pPr marL="0" indent="0">
              <a:buNone/>
            </a:pPr>
            <a:r>
              <a:rPr lang="en-US" sz="1900" i="1" dirty="0">
                <a:effectLst/>
                <a:latin typeface="Helvetica" pitchFamily="2" charset="0"/>
              </a:rPr>
              <a:t>[1] </a:t>
            </a:r>
            <a:r>
              <a:rPr lang="en-US" sz="1900" i="1" dirty="0" err="1">
                <a:effectLst/>
                <a:latin typeface="Helvetica" pitchFamily="2" charset="0"/>
              </a:rPr>
              <a:t>Meterko</a:t>
            </a:r>
            <a:r>
              <a:rPr lang="en-US" sz="1900" i="1" dirty="0">
                <a:effectLst/>
                <a:latin typeface="Helvetica" pitchFamily="2" charset="0"/>
              </a:rPr>
              <a:t>, M., </a:t>
            </a:r>
            <a:r>
              <a:rPr lang="en-US" sz="1900" i="1" dirty="0" err="1">
                <a:effectLst/>
                <a:latin typeface="Helvetica" pitchFamily="2" charset="0"/>
              </a:rPr>
              <a:t>Marfeo</a:t>
            </a:r>
            <a:r>
              <a:rPr lang="en-US" sz="1900" i="1" dirty="0">
                <a:effectLst/>
                <a:latin typeface="Helvetica" pitchFamily="2" charset="0"/>
              </a:rPr>
              <a:t>, E.E., McDonough, C.M., Jette, A.M., Ni, P., Bogusz, K.,</a:t>
            </a:r>
            <a:r>
              <a:rPr lang="en-US" sz="1900" dirty="0">
                <a:latin typeface="Helvetica" pitchFamily="2" charset="0"/>
              </a:rPr>
              <a:t> </a:t>
            </a:r>
            <a:r>
              <a:rPr lang="en-US" sz="1900" i="1" dirty="0">
                <a:effectLst/>
                <a:latin typeface="Helvetica" pitchFamily="2" charset="0"/>
              </a:rPr>
              <a:t>Rasch, E.K., Brandt, D.E., Chan, </a:t>
            </a:r>
            <a:r>
              <a:rPr lang="en-US" sz="1900" i="1" dirty="0" err="1">
                <a:effectLst/>
                <a:latin typeface="Helvetica" pitchFamily="2" charset="0"/>
              </a:rPr>
              <a:t>L.:Work</a:t>
            </a:r>
            <a:r>
              <a:rPr lang="en-US" sz="1900" i="1" dirty="0">
                <a:effectLst/>
                <a:latin typeface="Helvetica" pitchFamily="2" charset="0"/>
              </a:rPr>
              <a:t> Disability Functional Assessment Battery: Feasibility and Psychometric Properties. Archives of Physical Medicine and</a:t>
            </a:r>
            <a:r>
              <a:rPr lang="en-US" sz="1900" dirty="0">
                <a:latin typeface="Helvetica" pitchFamily="2" charset="0"/>
              </a:rPr>
              <a:t> </a:t>
            </a:r>
            <a:r>
              <a:rPr lang="en-US" sz="1900" i="1" dirty="0">
                <a:effectLst/>
                <a:latin typeface="Helvetica" pitchFamily="2" charset="0"/>
              </a:rPr>
              <a:t>Rehabilitation 96(6), 1028-1035 (2015) https://</a:t>
            </a:r>
            <a:r>
              <a:rPr lang="en-US" sz="1900" i="1" dirty="0" err="1">
                <a:effectLst/>
                <a:latin typeface="Helvetica" pitchFamily="2" charset="0"/>
              </a:rPr>
              <a:t>doi.org</a:t>
            </a:r>
            <a:r>
              <a:rPr lang="en-US" sz="1900" i="1" dirty="0">
                <a:effectLst/>
                <a:latin typeface="Helvetica" pitchFamily="2" charset="0"/>
              </a:rPr>
              <a:t>/10.1016/j.apmr.2014.11.025</a:t>
            </a:r>
            <a:endParaRPr lang="en-US" dirty="0"/>
          </a:p>
          <a:p>
            <a:pPr marL="0" indent="0">
              <a:buNone/>
            </a:pPr>
            <a:endParaRPr lang="en-US" i="1" dirty="0">
              <a:effectLst/>
              <a:latin typeface="Times"/>
            </a:endParaRPr>
          </a:p>
          <a:p>
            <a:pPr lvl="1"/>
            <a:endParaRPr lang="en-US" dirty="0">
              <a:effectLst/>
              <a:latin typeface="Time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577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A8FA1E-7A63-FB24-4B68-751FF4F81D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B6367-EC76-6589-B790-49159569D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>
                <a:effectLst/>
                <a:latin typeface="Helvetica" pitchFamily="2" charset="0"/>
              </a:rPr>
              <a:t>Development and Validation Studies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09770-1CFC-EE0A-561A-508C18C192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000" i="1" dirty="0">
                <a:latin typeface="Helvetica" pitchFamily="2" charset="0"/>
              </a:rPr>
              <a:t>Overview of WD-FAB v3.0</a:t>
            </a:r>
            <a:endParaRPr lang="en-US" sz="2000" i="1" dirty="0">
              <a:effectLst/>
              <a:latin typeface="Helvetica" pitchFamily="2" charset="0"/>
            </a:endParaRPr>
          </a:p>
          <a:p>
            <a:pPr marL="457200" lvl="1" indent="0">
              <a:buNone/>
            </a:pPr>
            <a:r>
              <a:rPr lang="en-US" sz="1600" i="1" dirty="0">
                <a:effectLst/>
                <a:latin typeface="Helvetica" pitchFamily="2" charset="0"/>
              </a:rPr>
              <a:t>Jette, A.M., Ni, P., Rasch, E., </a:t>
            </a:r>
            <a:r>
              <a:rPr lang="en-US" sz="1600" i="1" dirty="0" err="1">
                <a:effectLst/>
                <a:latin typeface="Helvetica" pitchFamily="2" charset="0"/>
              </a:rPr>
              <a:t>Marfeo</a:t>
            </a:r>
            <a:r>
              <a:rPr lang="en-US" sz="1600" i="1" dirty="0">
                <a:effectLst/>
                <a:latin typeface="Helvetica" pitchFamily="2" charset="0"/>
              </a:rPr>
              <a:t>, E., McDonough, C., Brandt, D., Kazis, L., Chan, L.: </a:t>
            </a:r>
            <a:r>
              <a:rPr lang="en-US" sz="1600" b="1" i="1" dirty="0">
                <a:effectLst/>
                <a:latin typeface="Helvetica" pitchFamily="2" charset="0"/>
              </a:rPr>
              <a:t>The Work Disability Functional Assessment Battery (WD-FAB)</a:t>
            </a:r>
            <a:r>
              <a:rPr lang="en-US" sz="1600" i="1" dirty="0">
                <a:effectLst/>
                <a:latin typeface="Helvetica" pitchFamily="2" charset="0"/>
              </a:rPr>
              <a:t>. Physical Medicine and Rehabilitation Clinics 30(3), 561-572 (2019) </a:t>
            </a:r>
            <a:r>
              <a:rPr lang="en-US" sz="1600" i="1" dirty="0">
                <a:effectLst/>
                <a:latin typeface="Helvetica" pitchFamily="2" charset="0"/>
                <a:hlinkClick r:id="rId2"/>
              </a:rPr>
              <a:t>https://doi.org/10.1016/j.pmr.2019.03.004</a:t>
            </a:r>
            <a:endParaRPr lang="en-US" sz="1600" i="1" dirty="0">
              <a:effectLst/>
              <a:latin typeface="Helvetica" pitchFamily="2" charset="0"/>
            </a:endParaRPr>
          </a:p>
          <a:p>
            <a:pPr marL="457200" lvl="1" indent="0">
              <a:buNone/>
            </a:pPr>
            <a:endParaRPr lang="en-US" sz="2000" i="1" dirty="0">
              <a:latin typeface="Helvetica" pitchFamily="2" charset="0"/>
            </a:endParaRPr>
          </a:p>
          <a:p>
            <a:r>
              <a:rPr lang="en-US" sz="2000" i="1" dirty="0">
                <a:latin typeface="Helvetica" pitchFamily="2" charset="0"/>
              </a:rPr>
              <a:t>E</a:t>
            </a:r>
            <a:r>
              <a:rPr lang="en-US" sz="2000" i="1" dirty="0">
                <a:effectLst/>
                <a:latin typeface="Helvetica" pitchFamily="2" charset="0"/>
              </a:rPr>
              <a:t>xpand the WD-FAB scales of mood &amp; emotions, resilience, social interactions, and behavioral control to improve the depth and breadth of the current scales and expand the content coverage to include aspects of cognition &amp; communication function.</a:t>
            </a:r>
          </a:p>
          <a:p>
            <a:pPr marL="457200" lvl="1" indent="0">
              <a:buNone/>
            </a:pPr>
            <a:r>
              <a:rPr lang="en-US" sz="1600" dirty="0" err="1">
                <a:effectLst/>
                <a:latin typeface="Helvetica" pitchFamily="2" charset="0"/>
              </a:rPr>
              <a:t>Marfeo</a:t>
            </a:r>
            <a:r>
              <a:rPr lang="en-US" sz="1600" dirty="0">
                <a:effectLst/>
                <a:latin typeface="Helvetica" pitchFamily="2" charset="0"/>
              </a:rPr>
              <a:t>, E.E., Ni, P., McDonough, C., </a:t>
            </a:r>
            <a:r>
              <a:rPr lang="en-US" sz="1600" dirty="0" err="1">
                <a:effectLst/>
                <a:latin typeface="Helvetica" pitchFamily="2" charset="0"/>
              </a:rPr>
              <a:t>Peterik</a:t>
            </a:r>
            <a:r>
              <a:rPr lang="en-US" sz="1600" dirty="0">
                <a:effectLst/>
                <a:latin typeface="Helvetica" pitchFamily="2" charset="0"/>
              </a:rPr>
              <a:t>, K., Marino, M., </a:t>
            </a:r>
            <a:r>
              <a:rPr lang="en-US" sz="1600" dirty="0" err="1">
                <a:effectLst/>
                <a:latin typeface="Helvetica" pitchFamily="2" charset="0"/>
              </a:rPr>
              <a:t>Meterko</a:t>
            </a:r>
            <a:r>
              <a:rPr lang="en-US" sz="1600" dirty="0">
                <a:effectLst/>
                <a:latin typeface="Helvetica" pitchFamily="2" charset="0"/>
              </a:rPr>
              <a:t>, M., Rasch, E.K., Chan, L., Brandt, D., Jette, A.M.: </a:t>
            </a:r>
            <a:r>
              <a:rPr lang="en-US" sz="1600" b="1" dirty="0">
                <a:effectLst/>
                <a:latin typeface="Helvetica" pitchFamily="2" charset="0"/>
              </a:rPr>
              <a:t>Improving Assessment of Work Related Mental Health Function Using the Work Disability Functional Assessment Battery (WD-FAB). </a:t>
            </a:r>
            <a:r>
              <a:rPr lang="en-US" sz="1600" dirty="0">
                <a:effectLst/>
                <a:latin typeface="Helvetica" pitchFamily="2" charset="0"/>
              </a:rPr>
              <a:t>Journal of Occupational Rehabilitation 28(1), 190-199 (2018) </a:t>
            </a:r>
            <a:r>
              <a:rPr lang="en-US" sz="1600" dirty="0">
                <a:effectLst/>
                <a:latin typeface="Helvetica" pitchFamily="2" charset="0"/>
                <a:hlinkClick r:id="rId3"/>
              </a:rPr>
              <a:t>https://doi.org/10.1007/s10926-017-9710-5</a:t>
            </a:r>
            <a:endParaRPr lang="en-US" sz="1600" dirty="0">
              <a:effectLst/>
              <a:latin typeface="Helvetica" pitchFamily="2" charset="0"/>
            </a:endParaRPr>
          </a:p>
          <a:p>
            <a:pPr marL="457200" lvl="1" indent="0">
              <a:buNone/>
            </a:pPr>
            <a:endParaRPr lang="en-US" sz="2000" i="1" dirty="0">
              <a:effectLst/>
              <a:latin typeface="Helvetica" pitchFamily="2" charset="0"/>
            </a:endParaRPr>
          </a:p>
          <a:p>
            <a:r>
              <a:rPr lang="en-US" sz="2000" i="1" dirty="0">
                <a:latin typeface="Helvetica" pitchFamily="2" charset="0"/>
              </a:rPr>
              <a:t>A</a:t>
            </a:r>
            <a:r>
              <a:rPr lang="en-US" sz="2000" i="1" dirty="0">
                <a:effectLst/>
                <a:latin typeface="Helvetica" pitchFamily="2" charset="0"/>
              </a:rPr>
              <a:t>ssess the feasibility and psychometric properties of 8 scales covering 2 domains of the newly developed Work Disability Functional Assessment Battery (WD-FAB): physical function (PF) and behavioral health (BH) function.</a:t>
            </a:r>
          </a:p>
          <a:p>
            <a:pPr marL="457200" lvl="1" indent="0">
              <a:buNone/>
            </a:pPr>
            <a:r>
              <a:rPr lang="en-US" sz="1600" i="1" dirty="0" err="1">
                <a:effectLst/>
                <a:latin typeface="Helvetica" pitchFamily="2" charset="0"/>
              </a:rPr>
              <a:t>Meterko</a:t>
            </a:r>
            <a:r>
              <a:rPr lang="en-US" sz="1600" i="1" dirty="0">
                <a:effectLst/>
                <a:latin typeface="Helvetica" pitchFamily="2" charset="0"/>
              </a:rPr>
              <a:t>, M., </a:t>
            </a:r>
            <a:r>
              <a:rPr lang="en-US" sz="1600" i="1" dirty="0" err="1">
                <a:effectLst/>
                <a:latin typeface="Helvetica" pitchFamily="2" charset="0"/>
              </a:rPr>
              <a:t>Marfeo</a:t>
            </a:r>
            <a:r>
              <a:rPr lang="en-US" sz="1600" i="1" dirty="0">
                <a:effectLst/>
                <a:latin typeface="Helvetica" pitchFamily="2" charset="0"/>
              </a:rPr>
              <a:t>, E.E., McDonough, C.M., Jette, A.M., Ni, P., Bogusz, K., Rasch, E.K., Brandt, D.E., Chan, L.: </a:t>
            </a:r>
            <a:r>
              <a:rPr lang="en-US" sz="1600" b="1" i="1" dirty="0">
                <a:effectLst/>
                <a:latin typeface="Helvetica" pitchFamily="2" charset="0"/>
              </a:rPr>
              <a:t>Work Disability Functional Assessment Battery: Feasibility and Psychometric Properties</a:t>
            </a:r>
            <a:r>
              <a:rPr lang="en-US" sz="1600" i="1" dirty="0">
                <a:effectLst/>
                <a:latin typeface="Helvetica" pitchFamily="2" charset="0"/>
              </a:rPr>
              <a:t>. Archives of Physical Medicine and Rehabilitation 96(6), 1028-1035 (2015) https://</a:t>
            </a:r>
            <a:r>
              <a:rPr lang="en-US" sz="1600" i="1" dirty="0" err="1">
                <a:effectLst/>
                <a:latin typeface="Helvetica" pitchFamily="2" charset="0"/>
              </a:rPr>
              <a:t>doi.org</a:t>
            </a:r>
            <a:r>
              <a:rPr lang="en-US" sz="1600" i="1" dirty="0">
                <a:effectLst/>
                <a:latin typeface="Helvetica" pitchFamily="2" charset="0"/>
              </a:rPr>
              <a:t>/10.1016/j.apmr.2014.11.025</a:t>
            </a:r>
          </a:p>
          <a:p>
            <a:pPr marL="0" indent="0">
              <a:buNone/>
            </a:pPr>
            <a:endParaRPr lang="en-US" sz="2000" i="1" dirty="0">
              <a:effectLst/>
              <a:latin typeface="Helvetica" pitchFamily="2" charset="0"/>
            </a:endParaRPr>
          </a:p>
          <a:p>
            <a:pPr marL="0" indent="0">
              <a:buNone/>
            </a:pPr>
            <a:endParaRPr lang="en-US" sz="2000" i="1" dirty="0">
              <a:effectLst/>
              <a:latin typeface="Helvetica" pitchFamily="2" charset="0"/>
            </a:endParaRPr>
          </a:p>
          <a:p>
            <a:pPr lvl="1"/>
            <a:endParaRPr lang="en-US" dirty="0">
              <a:effectLst/>
              <a:latin typeface="Time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234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FFD28-1B8E-A401-FF8D-0CA61C9D0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Domain Filter</a:t>
            </a:r>
          </a:p>
        </p:txBody>
      </p:sp>
      <p:pic>
        <p:nvPicPr>
          <p:cNvPr id="5" name="Content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26D53879-1F82-3D25-A799-AD78AEF68D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16596" y="1600157"/>
            <a:ext cx="8631049" cy="4351338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D7D0592-ADB6-8EB4-9882-D59D0B727C70}"/>
              </a:ext>
            </a:extLst>
          </p:cNvPr>
          <p:cNvSpPr txBox="1"/>
          <p:nvPr/>
        </p:nvSpPr>
        <p:spPr>
          <a:xfrm>
            <a:off x="9123570" y="2961697"/>
            <a:ext cx="2390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0" dirty="0">
                <a:solidFill>
                  <a:srgbClr val="12824D"/>
                </a:solidFill>
                <a:effectLst/>
                <a:latin typeface="Source Code Pro" panose="020B0509030403020204" pitchFamily="49" charset="0"/>
              </a:rPr>
              <a:t>Wheelchair</a:t>
            </a:r>
            <a:r>
              <a:rPr lang="en-US" dirty="0">
                <a:solidFill>
                  <a:srgbClr val="12824D"/>
                </a:solidFill>
                <a:latin typeface="Source Code Pro" panose="020F0502020204030204" pitchFamily="34" charset="0"/>
              </a:rPr>
              <a:t> (n=8)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0B59CB9-EB5C-4E11-9B6E-9DA44397C869}"/>
              </a:ext>
            </a:extLst>
          </p:cNvPr>
          <p:cNvSpPr/>
          <p:nvPr/>
        </p:nvSpPr>
        <p:spPr>
          <a:xfrm>
            <a:off x="4299857" y="2925720"/>
            <a:ext cx="957943" cy="405309"/>
          </a:xfrm>
          <a:prstGeom prst="rect">
            <a:avLst/>
          </a:prstGeom>
          <a:gradFill>
            <a:gsLst>
              <a:gs pos="0">
                <a:schemeClr val="accent6">
                  <a:lumMod val="110000"/>
                  <a:satMod val="105000"/>
                  <a:tint val="67000"/>
                </a:schemeClr>
              </a:gs>
              <a:gs pos="48000">
                <a:schemeClr val="accent6">
                  <a:lumMod val="105000"/>
                  <a:satMod val="103000"/>
                  <a:tint val="73000"/>
                  <a:alpha val="25949"/>
                </a:schemeClr>
              </a:gs>
              <a:gs pos="100000">
                <a:schemeClr val="accent6">
                  <a:lumMod val="105000"/>
                  <a:satMod val="109000"/>
                  <a:tint val="81000"/>
                </a:schemeClr>
              </a:gs>
            </a:gsLst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1FEA12-AF72-A295-F2D8-1B53014A7063}"/>
              </a:ext>
            </a:extLst>
          </p:cNvPr>
          <p:cNvSpPr/>
          <p:nvPr/>
        </p:nvSpPr>
        <p:spPr>
          <a:xfrm>
            <a:off x="1965383" y="4368301"/>
            <a:ext cx="957943" cy="405309"/>
          </a:xfrm>
          <a:prstGeom prst="rect">
            <a:avLst/>
          </a:prstGeom>
          <a:gradFill>
            <a:gsLst>
              <a:gs pos="0">
                <a:schemeClr val="accent6">
                  <a:lumMod val="110000"/>
                  <a:satMod val="105000"/>
                  <a:tint val="67000"/>
                </a:schemeClr>
              </a:gs>
              <a:gs pos="48000">
                <a:schemeClr val="accent6">
                  <a:lumMod val="105000"/>
                  <a:satMod val="103000"/>
                  <a:tint val="73000"/>
                  <a:alpha val="25949"/>
                </a:schemeClr>
              </a:gs>
              <a:gs pos="100000">
                <a:schemeClr val="accent6">
                  <a:lumMod val="105000"/>
                  <a:satMod val="109000"/>
                  <a:tint val="81000"/>
                </a:schemeClr>
              </a:gs>
            </a:gsLst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58945BC-54BD-A589-33BD-524C3F4A61DC}"/>
              </a:ext>
            </a:extLst>
          </p:cNvPr>
          <p:cNvSpPr txBox="1"/>
          <p:nvPr/>
        </p:nvSpPr>
        <p:spPr>
          <a:xfrm>
            <a:off x="7997668" y="3646157"/>
            <a:ext cx="3631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0" dirty="0">
                <a:solidFill>
                  <a:srgbClr val="12824D"/>
                </a:solidFill>
                <a:effectLst/>
                <a:latin typeface="Source Code Pro" panose="020F0502020204030204" pitchFamily="34" charset="0"/>
              </a:rPr>
              <a:t>Community Mobility (n=20)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9F43D94-87FB-7436-A1DA-B49CDAF87B5F}"/>
              </a:ext>
            </a:extLst>
          </p:cNvPr>
          <p:cNvSpPr/>
          <p:nvPr/>
        </p:nvSpPr>
        <p:spPr>
          <a:xfrm>
            <a:off x="2117783" y="3618829"/>
            <a:ext cx="957943" cy="405309"/>
          </a:xfrm>
          <a:prstGeom prst="rect">
            <a:avLst/>
          </a:prstGeom>
          <a:gradFill>
            <a:gsLst>
              <a:gs pos="0">
                <a:schemeClr val="accent6">
                  <a:lumMod val="110000"/>
                  <a:satMod val="105000"/>
                  <a:tint val="67000"/>
                </a:schemeClr>
              </a:gs>
              <a:gs pos="48000">
                <a:schemeClr val="accent6">
                  <a:lumMod val="105000"/>
                  <a:satMod val="103000"/>
                  <a:tint val="73000"/>
                  <a:alpha val="25949"/>
                </a:schemeClr>
              </a:gs>
              <a:gs pos="100000">
                <a:schemeClr val="accent6">
                  <a:lumMod val="105000"/>
                  <a:satMod val="109000"/>
                  <a:tint val="81000"/>
                </a:schemeClr>
              </a:gs>
            </a:gsLst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12F8757-4684-2E51-0A88-FB33754A97BD}"/>
              </a:ext>
            </a:extLst>
          </p:cNvPr>
          <p:cNvSpPr txBox="1"/>
          <p:nvPr/>
        </p:nvSpPr>
        <p:spPr>
          <a:xfrm>
            <a:off x="9238392" y="4425316"/>
            <a:ext cx="2390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0" dirty="0">
                <a:solidFill>
                  <a:srgbClr val="12824D"/>
                </a:solidFill>
                <a:effectLst/>
                <a:latin typeface="Source Code Pro" panose="020B0509030403020204" pitchFamily="49" charset="0"/>
              </a:rPr>
              <a:t>Wheelchair</a:t>
            </a:r>
            <a:r>
              <a:rPr lang="en-US" dirty="0">
                <a:solidFill>
                  <a:srgbClr val="12824D"/>
                </a:solidFill>
                <a:latin typeface="Source Code Pro" panose="020F0502020204030204" pitchFamily="34" charset="0"/>
              </a:rPr>
              <a:t> (n=8)</a:t>
            </a:r>
          </a:p>
        </p:txBody>
      </p:sp>
    </p:spTree>
    <p:extLst>
      <p:ext uri="{BB962C8B-B14F-4D97-AF65-F5344CB8AC3E}">
        <p14:creationId xmlns:p14="http://schemas.microsoft.com/office/powerpoint/2010/main" val="2006318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2E96C2-89B3-C539-97EB-D2FA182B10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 Stopping rules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86B0BC-1AD7-FDB2-BA48-019C1DD763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Min Item administer = 5</a:t>
            </a:r>
          </a:p>
          <a:p>
            <a:r>
              <a:rPr lang="en-US" dirty="0"/>
              <a:t>Max Item administer = 10</a:t>
            </a:r>
          </a:p>
          <a:p>
            <a:r>
              <a:rPr lang="en-US" dirty="0"/>
              <a:t>SE &lt; 0.3873</a:t>
            </a:r>
          </a:p>
        </p:txBody>
      </p:sp>
    </p:spTree>
    <p:extLst>
      <p:ext uri="{BB962C8B-B14F-4D97-AF65-F5344CB8AC3E}">
        <p14:creationId xmlns:p14="http://schemas.microsoft.com/office/powerpoint/2010/main" val="36762516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C6243-73AD-C6FD-DCA0-36969D57F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Non-scored Responses (skipped)</a:t>
            </a:r>
          </a:p>
        </p:txBody>
      </p:sp>
      <p:pic>
        <p:nvPicPr>
          <p:cNvPr id="5" name="Content Placeholder 4" descr="A screenshot of a survey&#10;&#10;Description automatically generated">
            <a:extLst>
              <a:ext uri="{FF2B5EF4-FFF2-40B4-BE49-F238E27FC236}">
                <a16:creationId xmlns:a16="http://schemas.microsoft.com/office/drawing/2014/main" id="{BA2FADF5-A3C6-2976-5307-FCC360CE8A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39998" y="1825625"/>
            <a:ext cx="9112004" cy="4351338"/>
          </a:xfrm>
        </p:spPr>
      </p:pic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662258E2-9FC5-CAC2-330A-81AB1E731D0A}"/>
              </a:ext>
            </a:extLst>
          </p:cNvPr>
          <p:cNvSpPr/>
          <p:nvPr/>
        </p:nvSpPr>
        <p:spPr>
          <a:xfrm>
            <a:off x="1102290" y="4684734"/>
            <a:ext cx="9832932" cy="475989"/>
          </a:xfrm>
          <a:prstGeom prst="roundRect">
            <a:avLst/>
          </a:prstGeom>
          <a:solidFill>
            <a:schemeClr val="accent1">
              <a:alpha val="13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626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C03042-5015-9201-8A55-906A8170A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Filter item that have diff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1B24A3-89AD-7D55-08CD-0D77056D7B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bitwise operator  &amp; is used to exclude items that have diff.</a:t>
            </a:r>
          </a:p>
          <a:p>
            <a:pPr marL="0" indent="0">
              <a:buNone/>
            </a:pPr>
            <a:r>
              <a:rPr lang="en-US" sz="2400"/>
              <a:t>e.g.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if( </a:t>
            </a:r>
            <a:r>
              <a:rPr lang="en-US" sz="2400" dirty="0" err="1"/>
              <a:t>parseInt</a:t>
            </a:r>
            <a:r>
              <a:rPr lang="en-US" sz="2400" dirty="0"/>
              <a:t>(FORMS[j].Items[</a:t>
            </a:r>
            <a:r>
              <a:rPr lang="en-US" sz="2400" dirty="0" err="1"/>
              <a:t>i</a:t>
            </a:r>
            <a:r>
              <a:rPr lang="en-US" sz="2400" dirty="0"/>
              <a:t>].Operator) != 0 &amp;&amp; (</a:t>
            </a:r>
            <a:r>
              <a:rPr lang="en-US" sz="2400" dirty="0" err="1"/>
              <a:t>parseInt</a:t>
            </a:r>
            <a:r>
              <a:rPr lang="en-US" sz="2400" dirty="0"/>
              <a:t>(FORMS[j].Items[</a:t>
            </a:r>
            <a:r>
              <a:rPr lang="en-US" sz="2400" dirty="0" err="1"/>
              <a:t>i</a:t>
            </a:r>
            <a:r>
              <a:rPr lang="en-US" sz="2400" dirty="0"/>
              <a:t>].</a:t>
            </a:r>
            <a:r>
              <a:rPr lang="en-US" sz="2400" dirty="0">
                <a:highlight>
                  <a:srgbClr val="FFFF00"/>
                </a:highlight>
              </a:rPr>
              <a:t>Operator</a:t>
            </a:r>
            <a:r>
              <a:rPr lang="en-US" sz="2400" dirty="0"/>
              <a:t>) </a:t>
            </a:r>
            <a:r>
              <a:rPr lang="en-US" sz="2400" dirty="0">
                <a:highlight>
                  <a:srgbClr val="FFFF00"/>
                </a:highlight>
              </a:rPr>
              <a:t>&amp;</a:t>
            </a:r>
            <a:r>
              <a:rPr lang="en-US" sz="2400" dirty="0"/>
              <a:t> </a:t>
            </a:r>
            <a:r>
              <a:rPr lang="en-US" sz="2400" dirty="0" err="1">
                <a:highlight>
                  <a:srgbClr val="FFFF00"/>
                </a:highlight>
              </a:rPr>
              <a:t>user.exlusion_code</a:t>
            </a:r>
            <a:r>
              <a:rPr lang="en-US" sz="2400" dirty="0"/>
              <a:t>) &gt; 0 )</a:t>
            </a:r>
          </a:p>
          <a:p>
            <a:pPr marL="0" indent="0">
              <a:buNone/>
            </a:pPr>
            <a:r>
              <a:rPr lang="en-US" sz="2400" dirty="0"/>
              <a:t>{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/>
              <a:t>console.log</a:t>
            </a:r>
            <a:r>
              <a:rPr lang="en-US" sz="2400" dirty="0"/>
              <a:t>("removing " + FORMS[j].Items[</a:t>
            </a:r>
            <a:r>
              <a:rPr lang="en-US" sz="2400" dirty="0" err="1"/>
              <a:t>i</a:t>
            </a:r>
            <a:r>
              <a:rPr lang="en-US" sz="2400" dirty="0"/>
              <a:t>].Name);</a:t>
            </a:r>
          </a:p>
          <a:p>
            <a:pPr marL="0" indent="0">
              <a:buNone/>
            </a:pPr>
            <a:r>
              <a:rPr lang="en-US" sz="2400" dirty="0"/>
              <a:t>	FORMS[j].</a:t>
            </a:r>
            <a:r>
              <a:rPr lang="en-US" sz="2400" dirty="0" err="1"/>
              <a:t>Items.splice</a:t>
            </a:r>
            <a:r>
              <a:rPr lang="en-US" sz="2400" dirty="0"/>
              <a:t>(i,1);</a:t>
            </a:r>
          </a:p>
          <a:p>
            <a:pPr marL="0" indent="0">
              <a:buNone/>
            </a:pPr>
            <a:r>
              <a:rPr lang="en-US" sz="2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36777241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VTI">
  <a:themeElements>
    <a:clrScheme name="Office">
      <a:dk1>
        <a:srgbClr val="000000"/>
      </a:dk1>
      <a:lt1>
        <a:srgbClr val="FFFFFF"/>
      </a:lt1>
      <a:dk2>
        <a:srgbClr val="10013F"/>
      </a:dk2>
      <a:lt2>
        <a:srgbClr val="F2F0FF"/>
      </a:lt2>
      <a:accent1>
        <a:srgbClr val="814DFF"/>
      </a:accent1>
      <a:accent2>
        <a:srgbClr val="243FFF"/>
      </a:accent2>
      <a:accent3>
        <a:srgbClr val="FF83B6"/>
      </a:accent3>
      <a:accent4>
        <a:srgbClr val="FF9022"/>
      </a:accent4>
      <a:accent5>
        <a:srgbClr val="FF1F85"/>
      </a:accent5>
      <a:accent6>
        <a:srgbClr val="1A98FF"/>
      </a:accent6>
      <a:hlink>
        <a:srgbClr val="0563C1"/>
      </a:hlink>
      <a:folHlink>
        <a:srgbClr val="954F72"/>
      </a:folHlink>
    </a:clrScheme>
    <a:fontScheme name="Univers">
      <a:majorFont>
        <a:latin typeface="Gill Sans Nova"/>
        <a:ea typeface=""/>
        <a:cs typeface=""/>
      </a:majorFont>
      <a:minorFont>
        <a:latin typeface="Gill Sans No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VTI" id="{605F9078-86F9-4258-A3E1-F8EFF02AE8CC}" vid="{4848699B-BB01-41E3-9EC4-3D97DFE5292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958</Words>
  <Application>Microsoft Macintosh PowerPoint</Application>
  <PresentationFormat>Widescreen</PresentationFormat>
  <Paragraphs>83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Aptos</vt:lpstr>
      <vt:lpstr>Arial</vt:lpstr>
      <vt:lpstr>Calibri</vt:lpstr>
      <vt:lpstr>Calibri</vt:lpstr>
      <vt:lpstr>Gill Sans Nova</vt:lpstr>
      <vt:lpstr>Helvetica</vt:lpstr>
      <vt:lpstr>Lucida Sans</vt:lpstr>
      <vt:lpstr>Source Code Pro</vt:lpstr>
      <vt:lpstr>Times</vt:lpstr>
      <vt:lpstr>GradientVTI</vt:lpstr>
      <vt:lpstr>The Work Disability Functional Assessment Battery (WD-FAB)</vt:lpstr>
      <vt:lpstr>Background</vt:lpstr>
      <vt:lpstr>Domain Hierarchy (version 3)</vt:lpstr>
      <vt:lpstr>Feasibility and Psychometric Properties Fields test 1</vt:lpstr>
      <vt:lpstr>Development and Validation Studies</vt:lpstr>
      <vt:lpstr>Domain Filter</vt:lpstr>
      <vt:lpstr>CAT Stopping rules</vt:lpstr>
      <vt:lpstr>Non-scored Responses (skipped)</vt:lpstr>
      <vt:lpstr>Filter item that have diff</vt:lpstr>
      <vt:lpstr>Individual results</vt:lpstr>
      <vt:lpstr>Future Development</vt:lpstr>
      <vt:lpstr>Future Project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Michael Bass</dc:creator>
  <cp:lastModifiedBy>Michael Bass</cp:lastModifiedBy>
  <cp:revision>29</cp:revision>
  <dcterms:created xsi:type="dcterms:W3CDTF">2024-10-25T14:17:07Z</dcterms:created>
  <dcterms:modified xsi:type="dcterms:W3CDTF">2024-11-13T03:18:41Z</dcterms:modified>
</cp:coreProperties>
</file>