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81" r:id="rId4"/>
    <p:sldId id="276" r:id="rId5"/>
    <p:sldId id="258" r:id="rId6"/>
    <p:sldId id="259" r:id="rId7"/>
    <p:sldId id="282" r:id="rId8"/>
    <p:sldId id="260" r:id="rId9"/>
    <p:sldId id="277" r:id="rId10"/>
    <p:sldId id="275" r:id="rId11"/>
    <p:sldId id="279" r:id="rId12"/>
    <p:sldId id="280" r:id="rId13"/>
    <p:sldId id="272" r:id="rId14"/>
    <p:sldId id="273" r:id="rId15"/>
    <p:sldId id="274" r:id="rId16"/>
    <p:sldId id="266" r:id="rId17"/>
    <p:sldId id="267" r:id="rId18"/>
    <p:sldId id="268" r:id="rId19"/>
    <p:sldId id="269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D095-DE96-FC16-102B-AF768B752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AAF61-1B28-6EA6-A9F7-7067E7B93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FAC8E-C06F-2389-518A-D4B6A370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308A7-B711-AA1A-E004-59AD797C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F5D78-D825-C830-9BE6-4418DCA7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0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BF192-3B46-EB3D-53C9-9B67D490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D929D-6600-7E32-B4C8-A819E1278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FBFCD-C9F9-E1D7-F32B-A0970723E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84B28-C03E-B62A-7BD3-E359B3CC5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6E934-854C-E390-5534-C7F70E58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5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0A847-5A97-4C6E-2A61-F13C6B3DD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FC1F2-56DC-6004-2671-A45A86AE4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527DF-A5F1-918E-4130-DDEB8489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AA3D5-74FA-8D86-E88E-CA8A13665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0AC33-5CBF-F229-B8AF-F43CE447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2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E6A7B-7031-6182-BDB2-6FA668A5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A9A1B-4EF2-3663-4432-508D8CF33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E5BD0-3068-629F-C53C-832D0A170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A90B-D92D-5655-662E-B68CF714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6717A-FC0A-9C92-5ABA-C60A0FB89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4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2072D-91FA-1438-D58A-55C1AB3D7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5A3FC-325A-C7D7-0698-848CE771D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04E3-32A6-DA88-19E3-052A6A6F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12C8B-314D-84C7-5A04-3BB41E545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BC5C0-FB68-BA03-D1CA-B88657C8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0B0CF-CD16-E666-EE26-B1B5741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7D255-F6A5-DA14-565F-8779C86C6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72087-C771-0874-C99C-F837A6A1C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A52F6-5508-A7F8-4EB9-A7D4CBBD3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C9565-16A1-E8C1-DC59-728323B6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96486-F428-337A-C55C-46A54F04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1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A4C19-5CFC-64B9-0E19-C41970C38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249EB-C29B-0A40-7AC9-A94A7BEA0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3EA4D-A08D-5103-FC54-961163C11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BE65A-6472-7366-8E31-310AFDB5A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89BBE-A74E-65A4-6B5C-A63D5B3ED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BA6443-338C-18E4-930F-48BBD2CDC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C8FDB7-01E1-EB35-3312-DF2F62330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88C847-8BCE-0415-498B-046E6236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40AF4-FEFF-E77D-0129-20B5D190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125E6-F3AC-70C6-2507-6FF71B93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7343B-6AA0-7060-D1D1-80F5442C4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96D117-A875-935D-F6A7-689338AA1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8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D114C4-B76F-20B7-317B-776387C2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471D3B-4FA7-DF8C-6C72-8B006C78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2FCD7-924B-E969-8060-31376309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9F236-57E4-E1D5-D58A-A5AF5F36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77454-DB5C-3BBA-26BB-74ED81686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A2FA5-9B9D-2130-EDE6-865E028F9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483BE-C965-7FE6-6EFA-90326004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3C4DE-AFBB-B13F-4CDF-722996C5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53F06-7C59-0D77-787D-F0145CBF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9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DCBF-9F2D-1487-FEDC-4BC987A34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7DC5D-F413-5038-0867-FD2F88FDC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4F539-09CD-B452-FAC7-D81751D7F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D18E-F0FE-CEBC-BBBC-57F78B3F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8C9B4-9EEF-07DD-80DE-5FD3E985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154A6-CE5D-DF6F-C8D1-B5BE354C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9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EAE3F-A47B-D6A2-1781-56BB7D33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97B16-0359-7B29-2E06-971D61C7B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1F998-1441-17A6-B71D-C2E2A9A07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C9036-FCF1-41AC-9CE2-D9DC43F6428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E97CF-62C3-678F-0564-7F9B7C39D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315DA-292B-6A9E-8B91-21993E35B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EC885-4F86-43EE-BE76-2B267DB7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henxuan@certiverse.com" TargetMode="External"/><Relationship Id="rId2" Type="http://schemas.openxmlformats.org/officeDocument/2006/relationships/hyperlink" Target="mailto:alan@certiverse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18415-66D3-6174-8CF1-65E3734CC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Machine Learning to Predict Bloom's Taxonomy Level for Certification Exam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110E-8E8B-0119-0ABA-41DFA0885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Alan Mead and </a:t>
            </a:r>
            <a:r>
              <a:rPr lang="en-US" dirty="0" err="1"/>
              <a:t>Chenxuan</a:t>
            </a:r>
            <a:r>
              <a:rPr lang="en-US" dirty="0"/>
              <a:t> Zhou</a:t>
            </a:r>
          </a:p>
          <a:p>
            <a:r>
              <a:rPr lang="en-US" dirty="0"/>
              <a:t>Certiverse</a:t>
            </a:r>
          </a:p>
        </p:txBody>
      </p:sp>
    </p:spTree>
    <p:extLst>
      <p:ext uri="{BB962C8B-B14F-4D97-AF65-F5344CB8AC3E}">
        <p14:creationId xmlns:p14="http://schemas.microsoft.com/office/powerpoint/2010/main" val="238783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F11F-AD0E-4F4D-6A79-1403E313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8015-A901-26B4-8434-BADC3D477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428"/>
            <a:ext cx="10515600" cy="472653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Model 1:  </a:t>
            </a:r>
            <a:r>
              <a:rPr lang="en-US" dirty="0">
                <a:solidFill>
                  <a:schemeClr val="accent1"/>
                </a:solidFill>
              </a:rPr>
              <a:t>(RQs 1, 2, 4 &amp; 5)</a:t>
            </a:r>
          </a:p>
          <a:p>
            <a:pPr marL="457200">
              <a:buFontTx/>
              <a:buChar char="-"/>
            </a:pPr>
            <a:r>
              <a:rPr lang="en-US" dirty="0"/>
              <a:t>Outcome classes: level 1 (remember); level 2 (understand); level 3 (apply); level 4 (analyze + evaluate + create)</a:t>
            </a:r>
          </a:p>
          <a:p>
            <a:pPr marL="457200">
              <a:buFontTx/>
              <a:buChar char="-"/>
            </a:pPr>
            <a:r>
              <a:rPr lang="en-US" dirty="0"/>
              <a:t>Trained on 70% of the MCQ sample using stratified sampling based on Bloom’s levels </a:t>
            </a:r>
          </a:p>
          <a:p>
            <a:pPr marL="457200">
              <a:buFontTx/>
              <a:buChar char="-"/>
            </a:pPr>
            <a:r>
              <a:rPr lang="en-US" dirty="0"/>
              <a:t>Cross-validated on the remaining 30% of the MCQ sample</a:t>
            </a:r>
          </a:p>
          <a:p>
            <a:pPr marL="457200">
              <a:buFontTx/>
              <a:buChar char="-"/>
            </a:pPr>
            <a:r>
              <a:rPr lang="en-US" dirty="0"/>
              <a:t>Validated in the cross-domain sample</a:t>
            </a:r>
          </a:p>
          <a:p>
            <a:r>
              <a:rPr lang="en-US" dirty="0"/>
              <a:t>Model 2: </a:t>
            </a:r>
            <a:r>
              <a:rPr lang="en-US" dirty="0">
                <a:solidFill>
                  <a:schemeClr val="accent1"/>
                </a:solidFill>
              </a:rPr>
              <a:t>(RQ 3)</a:t>
            </a:r>
          </a:p>
          <a:p>
            <a:pPr marL="457200">
              <a:buFontTx/>
              <a:buChar char="-"/>
            </a:pPr>
            <a:r>
              <a:rPr lang="en-US" dirty="0"/>
              <a:t>Outcome classes: level 1 (remember); level 2 and above (understand + apply + analyze + evaluate + create)</a:t>
            </a:r>
          </a:p>
          <a:p>
            <a:pPr marL="457200">
              <a:buFontTx/>
              <a:buChar char="-"/>
            </a:pPr>
            <a:r>
              <a:rPr lang="en-US" dirty="0"/>
              <a:t>Same training/testing partition in the MCQ sample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79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ADE-F339-276B-C447-3B423B78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RQ1: How well does the Naïve Bayesian classifier predict?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B9C22A-8AFB-CBF4-8279-28FB4C898D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166922"/>
              </p:ext>
            </p:extLst>
          </p:nvPr>
        </p:nvGraphicFramePr>
        <p:xfrm>
          <a:off x="874394" y="1825621"/>
          <a:ext cx="10443211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240">
                  <a:extLst>
                    <a:ext uri="{9D8B030D-6E8A-4147-A177-3AD203B41FA5}">
                      <a16:colId xmlns:a16="http://schemas.microsoft.com/office/drawing/2014/main" val="84261628"/>
                    </a:ext>
                  </a:extLst>
                </a:gridCol>
                <a:gridCol w="786276">
                  <a:extLst>
                    <a:ext uri="{9D8B030D-6E8A-4147-A177-3AD203B41FA5}">
                      <a16:colId xmlns:a16="http://schemas.microsoft.com/office/drawing/2014/main" val="73281374"/>
                    </a:ext>
                  </a:extLst>
                </a:gridCol>
                <a:gridCol w="787389">
                  <a:extLst>
                    <a:ext uri="{9D8B030D-6E8A-4147-A177-3AD203B41FA5}">
                      <a16:colId xmlns:a16="http://schemas.microsoft.com/office/drawing/2014/main" val="1318054119"/>
                    </a:ext>
                  </a:extLst>
                </a:gridCol>
                <a:gridCol w="787389">
                  <a:extLst>
                    <a:ext uri="{9D8B030D-6E8A-4147-A177-3AD203B41FA5}">
                      <a16:colId xmlns:a16="http://schemas.microsoft.com/office/drawing/2014/main" val="2078702156"/>
                    </a:ext>
                  </a:extLst>
                </a:gridCol>
                <a:gridCol w="787389">
                  <a:extLst>
                    <a:ext uri="{9D8B030D-6E8A-4147-A177-3AD203B41FA5}">
                      <a16:colId xmlns:a16="http://schemas.microsoft.com/office/drawing/2014/main" val="2199776195"/>
                    </a:ext>
                  </a:extLst>
                </a:gridCol>
                <a:gridCol w="885396">
                  <a:extLst>
                    <a:ext uri="{9D8B030D-6E8A-4147-A177-3AD203B41FA5}">
                      <a16:colId xmlns:a16="http://schemas.microsoft.com/office/drawing/2014/main" val="1932456107"/>
                    </a:ext>
                  </a:extLst>
                </a:gridCol>
                <a:gridCol w="173738">
                  <a:extLst>
                    <a:ext uri="{9D8B030D-6E8A-4147-A177-3AD203B41FA5}">
                      <a16:colId xmlns:a16="http://schemas.microsoft.com/office/drawing/2014/main" val="2372645703"/>
                    </a:ext>
                  </a:extLst>
                </a:gridCol>
                <a:gridCol w="906556">
                  <a:extLst>
                    <a:ext uri="{9D8B030D-6E8A-4147-A177-3AD203B41FA5}">
                      <a16:colId xmlns:a16="http://schemas.microsoft.com/office/drawing/2014/main" val="1482672472"/>
                    </a:ext>
                  </a:extLst>
                </a:gridCol>
                <a:gridCol w="785162">
                  <a:extLst>
                    <a:ext uri="{9D8B030D-6E8A-4147-A177-3AD203B41FA5}">
                      <a16:colId xmlns:a16="http://schemas.microsoft.com/office/drawing/2014/main" val="892994672"/>
                    </a:ext>
                  </a:extLst>
                </a:gridCol>
                <a:gridCol w="785162">
                  <a:extLst>
                    <a:ext uri="{9D8B030D-6E8A-4147-A177-3AD203B41FA5}">
                      <a16:colId xmlns:a16="http://schemas.microsoft.com/office/drawing/2014/main" val="3736349250"/>
                    </a:ext>
                  </a:extLst>
                </a:gridCol>
                <a:gridCol w="785162">
                  <a:extLst>
                    <a:ext uri="{9D8B030D-6E8A-4147-A177-3AD203B41FA5}">
                      <a16:colId xmlns:a16="http://schemas.microsoft.com/office/drawing/2014/main" val="2474554644"/>
                    </a:ext>
                  </a:extLst>
                </a:gridCol>
                <a:gridCol w="914352">
                  <a:extLst>
                    <a:ext uri="{9D8B030D-6E8A-4147-A177-3AD203B41FA5}">
                      <a16:colId xmlns:a16="http://schemas.microsoft.com/office/drawing/2014/main" val="2172198566"/>
                    </a:ext>
                  </a:extLst>
                </a:gridCol>
              </a:tblGrid>
              <a:tr h="189189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Training sample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Cross-validation sample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7997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Bloom's level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3915079612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Descriptives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8847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 of items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315548661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base 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0.446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0.168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0.248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0.139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654037302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Confusion matrix (rows=predicted, columns = actual)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24412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405985253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19017984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135828450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4081259453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Performance by class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51313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Precision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0.983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0.833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345763335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Recall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0.978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0.286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413724330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F1-measure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0.978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0.960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0.980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0.333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0.762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0.909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0.762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1254101928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Overall model performance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21955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Accuracy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0.980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0.775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984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55034BC-DE7C-9A32-AA18-23EFA9DD1050}"/>
              </a:ext>
            </a:extLst>
          </p:cNvPr>
          <p:cNvSpPr/>
          <p:nvPr/>
        </p:nvSpPr>
        <p:spPr>
          <a:xfrm rot="1092376">
            <a:off x="7431721" y="3710636"/>
            <a:ext cx="2786100" cy="375249"/>
          </a:xfrm>
          <a:prstGeom prst="rect">
            <a:avLst/>
          </a:prstGeom>
          <a:solidFill>
            <a:srgbClr val="FFFF00">
              <a:alpha val="1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5ACEDB-AFBE-BFAD-38C3-3918AF2989A2}"/>
              </a:ext>
            </a:extLst>
          </p:cNvPr>
          <p:cNvSpPr/>
          <p:nvPr/>
        </p:nvSpPr>
        <p:spPr>
          <a:xfrm rot="1092376">
            <a:off x="3107011" y="3710637"/>
            <a:ext cx="2786100" cy="375249"/>
          </a:xfrm>
          <a:prstGeom prst="rect">
            <a:avLst/>
          </a:prstGeom>
          <a:solidFill>
            <a:srgbClr val="FFFF00">
              <a:alpha val="1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6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ADE-F339-276B-C447-3B423B78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RQ2: Good prediction for all levels?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B9C22A-8AFB-CBF4-8279-28FB4C898D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4394" y="1825621"/>
          <a:ext cx="10443211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240">
                  <a:extLst>
                    <a:ext uri="{9D8B030D-6E8A-4147-A177-3AD203B41FA5}">
                      <a16:colId xmlns:a16="http://schemas.microsoft.com/office/drawing/2014/main" val="84261628"/>
                    </a:ext>
                  </a:extLst>
                </a:gridCol>
                <a:gridCol w="786276">
                  <a:extLst>
                    <a:ext uri="{9D8B030D-6E8A-4147-A177-3AD203B41FA5}">
                      <a16:colId xmlns:a16="http://schemas.microsoft.com/office/drawing/2014/main" val="73281374"/>
                    </a:ext>
                  </a:extLst>
                </a:gridCol>
                <a:gridCol w="787389">
                  <a:extLst>
                    <a:ext uri="{9D8B030D-6E8A-4147-A177-3AD203B41FA5}">
                      <a16:colId xmlns:a16="http://schemas.microsoft.com/office/drawing/2014/main" val="1318054119"/>
                    </a:ext>
                  </a:extLst>
                </a:gridCol>
                <a:gridCol w="787389">
                  <a:extLst>
                    <a:ext uri="{9D8B030D-6E8A-4147-A177-3AD203B41FA5}">
                      <a16:colId xmlns:a16="http://schemas.microsoft.com/office/drawing/2014/main" val="2078702156"/>
                    </a:ext>
                  </a:extLst>
                </a:gridCol>
                <a:gridCol w="787389">
                  <a:extLst>
                    <a:ext uri="{9D8B030D-6E8A-4147-A177-3AD203B41FA5}">
                      <a16:colId xmlns:a16="http://schemas.microsoft.com/office/drawing/2014/main" val="2199776195"/>
                    </a:ext>
                  </a:extLst>
                </a:gridCol>
                <a:gridCol w="885396">
                  <a:extLst>
                    <a:ext uri="{9D8B030D-6E8A-4147-A177-3AD203B41FA5}">
                      <a16:colId xmlns:a16="http://schemas.microsoft.com/office/drawing/2014/main" val="1932456107"/>
                    </a:ext>
                  </a:extLst>
                </a:gridCol>
                <a:gridCol w="173738">
                  <a:extLst>
                    <a:ext uri="{9D8B030D-6E8A-4147-A177-3AD203B41FA5}">
                      <a16:colId xmlns:a16="http://schemas.microsoft.com/office/drawing/2014/main" val="2372645703"/>
                    </a:ext>
                  </a:extLst>
                </a:gridCol>
                <a:gridCol w="906556">
                  <a:extLst>
                    <a:ext uri="{9D8B030D-6E8A-4147-A177-3AD203B41FA5}">
                      <a16:colId xmlns:a16="http://schemas.microsoft.com/office/drawing/2014/main" val="1482672472"/>
                    </a:ext>
                  </a:extLst>
                </a:gridCol>
                <a:gridCol w="785162">
                  <a:extLst>
                    <a:ext uri="{9D8B030D-6E8A-4147-A177-3AD203B41FA5}">
                      <a16:colId xmlns:a16="http://schemas.microsoft.com/office/drawing/2014/main" val="892994672"/>
                    </a:ext>
                  </a:extLst>
                </a:gridCol>
                <a:gridCol w="785162">
                  <a:extLst>
                    <a:ext uri="{9D8B030D-6E8A-4147-A177-3AD203B41FA5}">
                      <a16:colId xmlns:a16="http://schemas.microsoft.com/office/drawing/2014/main" val="3736349250"/>
                    </a:ext>
                  </a:extLst>
                </a:gridCol>
                <a:gridCol w="785162">
                  <a:extLst>
                    <a:ext uri="{9D8B030D-6E8A-4147-A177-3AD203B41FA5}">
                      <a16:colId xmlns:a16="http://schemas.microsoft.com/office/drawing/2014/main" val="2474554644"/>
                    </a:ext>
                  </a:extLst>
                </a:gridCol>
                <a:gridCol w="914352">
                  <a:extLst>
                    <a:ext uri="{9D8B030D-6E8A-4147-A177-3AD203B41FA5}">
                      <a16:colId xmlns:a16="http://schemas.microsoft.com/office/drawing/2014/main" val="2172198566"/>
                    </a:ext>
                  </a:extLst>
                </a:gridCol>
              </a:tblGrid>
              <a:tr h="189189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Training sample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Cross-validation sample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7997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Bloom's level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3915079612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Descriptives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8847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 of items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315548661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base 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0.446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0.168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0.248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0.139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0.125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654037302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Confusion matrix (rows=predicted, columns = actual)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24412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405985253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19017984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135828450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4081259453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Performance by class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51313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Precision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0.983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0.833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345763335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Recall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0.978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0.286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413724330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F1-measure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0.978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0.333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0.762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0.909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0.762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extLst>
                  <a:ext uri="{0D108BD9-81ED-4DB2-BD59-A6C34878D82A}">
                    <a16:rowId xmlns:a16="http://schemas.microsoft.com/office/drawing/2014/main" val="1254101928"/>
                  </a:ext>
                </a:extLst>
              </a:tr>
              <a:tr h="189189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Overall model performance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21955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Accuracy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0.980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0.775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36576" marR="365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98458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0DAA5F2D-919E-CD21-9326-615D6D9B088A}"/>
              </a:ext>
            </a:extLst>
          </p:cNvPr>
          <p:cNvGrpSpPr/>
          <p:nvPr/>
        </p:nvGrpSpPr>
        <p:grpSpPr>
          <a:xfrm>
            <a:off x="7349706" y="3429001"/>
            <a:ext cx="3036498" cy="935965"/>
            <a:chOff x="7349706" y="3429001"/>
            <a:chExt cx="3036498" cy="93596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55034BC-DE7C-9A32-AA18-23EFA9DD1050}"/>
                </a:ext>
              </a:extLst>
            </p:cNvPr>
            <p:cNvSpPr/>
            <p:nvPr/>
          </p:nvSpPr>
          <p:spPr>
            <a:xfrm rot="5400000">
              <a:off x="7942717" y="3709359"/>
              <a:ext cx="935965" cy="375249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091F036-3120-EFB9-BDDB-267A9B39B1EE}"/>
                </a:ext>
              </a:extLst>
            </p:cNvPr>
            <p:cNvSpPr/>
            <p:nvPr/>
          </p:nvSpPr>
          <p:spPr>
            <a:xfrm rot="10800000">
              <a:off x="7349706" y="3657597"/>
              <a:ext cx="3036498" cy="241541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251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ADE-F339-276B-C447-3B423B78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RQ3: How well does the NBC distinguish L1?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71803C-D3A5-66EB-A206-94A95948E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277091"/>
              </p:ext>
            </p:extLst>
          </p:nvPr>
        </p:nvGraphicFramePr>
        <p:xfrm>
          <a:off x="838200" y="1372235"/>
          <a:ext cx="10515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680">
                  <a:extLst>
                    <a:ext uri="{9D8B030D-6E8A-4147-A177-3AD203B41FA5}">
                      <a16:colId xmlns:a16="http://schemas.microsoft.com/office/drawing/2014/main" val="729543398"/>
                    </a:ext>
                  </a:extLst>
                </a:gridCol>
                <a:gridCol w="1693057">
                  <a:extLst>
                    <a:ext uri="{9D8B030D-6E8A-4147-A177-3AD203B41FA5}">
                      <a16:colId xmlns:a16="http://schemas.microsoft.com/office/drawing/2014/main" val="1387446056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481062742"/>
                    </a:ext>
                  </a:extLst>
                </a:gridCol>
                <a:gridCol w="494323">
                  <a:extLst>
                    <a:ext uri="{9D8B030D-6E8A-4147-A177-3AD203B41FA5}">
                      <a16:colId xmlns:a16="http://schemas.microsoft.com/office/drawing/2014/main" val="3623756366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37826442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944068709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Training sample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Cross-validation sample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15891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Bloom's level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L2+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L2+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4589856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Descriptives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48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number of items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62210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base rate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0.440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0.560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0.463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0.537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3049070"/>
                  </a:ext>
                </a:extLst>
              </a:tr>
              <a:tr h="200025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Confusion matrix (rows=predicted, columns = actual)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9682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36501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5698091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Performance by class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265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Precision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0.842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5120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Recall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0.977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0.842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679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F1-measure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0.989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0.842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28379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Overall model performance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570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Accuracy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0.99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0.854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911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884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ADE-F339-276B-C447-3B423B78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RQ4: Does the classifier </a:t>
            </a:r>
            <a:r>
              <a:rPr lang="en-US" dirty="0" err="1"/>
              <a:t>crossvalidate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31F4D3-A8CC-6DF4-2596-4A074B1D10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781673"/>
              </p:ext>
            </p:extLst>
          </p:nvPr>
        </p:nvGraphicFramePr>
        <p:xfrm>
          <a:off x="838200" y="1406521"/>
          <a:ext cx="10443213" cy="512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091">
                  <a:extLst>
                    <a:ext uri="{9D8B030D-6E8A-4147-A177-3AD203B41FA5}">
                      <a16:colId xmlns:a16="http://schemas.microsoft.com/office/drawing/2014/main" val="266940871"/>
                    </a:ext>
                  </a:extLst>
                </a:gridCol>
                <a:gridCol w="1432595">
                  <a:extLst>
                    <a:ext uri="{9D8B030D-6E8A-4147-A177-3AD203B41FA5}">
                      <a16:colId xmlns:a16="http://schemas.microsoft.com/office/drawing/2014/main" val="2470169554"/>
                    </a:ext>
                  </a:extLst>
                </a:gridCol>
                <a:gridCol w="1430363">
                  <a:extLst>
                    <a:ext uri="{9D8B030D-6E8A-4147-A177-3AD203B41FA5}">
                      <a16:colId xmlns:a16="http://schemas.microsoft.com/office/drawing/2014/main" val="492642443"/>
                    </a:ext>
                  </a:extLst>
                </a:gridCol>
                <a:gridCol w="1430363">
                  <a:extLst>
                    <a:ext uri="{9D8B030D-6E8A-4147-A177-3AD203B41FA5}">
                      <a16:colId xmlns:a16="http://schemas.microsoft.com/office/drawing/2014/main" val="3058760193"/>
                    </a:ext>
                  </a:extLst>
                </a:gridCol>
                <a:gridCol w="1430363">
                  <a:extLst>
                    <a:ext uri="{9D8B030D-6E8A-4147-A177-3AD203B41FA5}">
                      <a16:colId xmlns:a16="http://schemas.microsoft.com/office/drawing/2014/main" val="1085641844"/>
                    </a:ext>
                  </a:extLst>
                </a:gridCol>
                <a:gridCol w="1797438">
                  <a:extLst>
                    <a:ext uri="{9D8B030D-6E8A-4147-A177-3AD203B41FA5}">
                      <a16:colId xmlns:a16="http://schemas.microsoft.com/office/drawing/2014/main" val="2051675953"/>
                    </a:ext>
                  </a:extLst>
                </a:gridCol>
              </a:tblGrid>
              <a:tr h="189189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Cross-domain validation sample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34071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Bloom's level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2136953204"/>
                  </a:ext>
                </a:extLst>
              </a:tr>
              <a:tr h="18918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Descriptives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2090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items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167107990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base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0.184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0.163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0.546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320459251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3447693929"/>
                  </a:ext>
                </a:extLst>
              </a:tr>
              <a:tr h="18918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Confusion matrix (rows=predicted, columns = actual)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3619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192477429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120082130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6859961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201036238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1101681841"/>
                  </a:ext>
                </a:extLst>
              </a:tr>
              <a:tr h="18918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Performance by class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0987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Precision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0.136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0.143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0.293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361051755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Recall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0.231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0.182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184237095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F1-measure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0.194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0.252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218564443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extLst>
                  <a:ext uri="{0D108BD9-81ED-4DB2-BD59-A6C34878D82A}">
                    <a16:rowId xmlns:a16="http://schemas.microsoft.com/office/drawing/2014/main" val="1816339586"/>
                  </a:ext>
                </a:extLst>
              </a:tr>
              <a:tr h="18918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 model performance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99915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Accuracy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191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95% CI of Accuracy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(0.148, 0.290)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53039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NIR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0.546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108" marR="6810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83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635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ADE-F339-276B-C447-3B423B78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RQ5: How does the NBC predict level?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0AB708EC-69F7-CAB9-C5B5-E101E193951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07411368"/>
                  </p:ext>
                </p:extLst>
              </p:nvPr>
            </p:nvGraphicFramePr>
            <p:xfrm>
              <a:off x="838200" y="1404144"/>
              <a:ext cx="10515602" cy="46395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2523">
                      <a:extLst>
                        <a:ext uri="{9D8B030D-6E8A-4147-A177-3AD203B41FA5}">
                          <a16:colId xmlns:a16="http://schemas.microsoft.com/office/drawing/2014/main" val="705558964"/>
                        </a:ext>
                      </a:extLst>
                    </a:gridCol>
                    <a:gridCol w="1180716">
                      <a:extLst>
                        <a:ext uri="{9D8B030D-6E8A-4147-A177-3AD203B41FA5}">
                          <a16:colId xmlns:a16="http://schemas.microsoft.com/office/drawing/2014/main" val="1176145725"/>
                        </a:ext>
                      </a:extLst>
                    </a:gridCol>
                    <a:gridCol w="308432">
                      <a:extLst>
                        <a:ext uri="{9D8B030D-6E8A-4147-A177-3AD203B41FA5}">
                          <a16:colId xmlns:a16="http://schemas.microsoft.com/office/drawing/2014/main" val="2093379912"/>
                        </a:ext>
                      </a:extLst>
                    </a:gridCol>
                    <a:gridCol w="1683123">
                      <a:extLst>
                        <a:ext uri="{9D8B030D-6E8A-4147-A177-3AD203B41FA5}">
                          <a16:colId xmlns:a16="http://schemas.microsoft.com/office/drawing/2014/main" val="2815686154"/>
                        </a:ext>
                      </a:extLst>
                    </a:gridCol>
                    <a:gridCol w="967464">
                      <a:extLst>
                        <a:ext uri="{9D8B030D-6E8A-4147-A177-3AD203B41FA5}">
                          <a16:colId xmlns:a16="http://schemas.microsoft.com/office/drawing/2014/main" val="1493370014"/>
                        </a:ext>
                      </a:extLst>
                    </a:gridCol>
                    <a:gridCol w="308432">
                      <a:extLst>
                        <a:ext uri="{9D8B030D-6E8A-4147-A177-3AD203B41FA5}">
                          <a16:colId xmlns:a16="http://schemas.microsoft.com/office/drawing/2014/main" val="2605419336"/>
                        </a:ext>
                      </a:extLst>
                    </a:gridCol>
                    <a:gridCol w="1349390">
                      <a:extLst>
                        <a:ext uri="{9D8B030D-6E8A-4147-A177-3AD203B41FA5}">
                          <a16:colId xmlns:a16="http://schemas.microsoft.com/office/drawing/2014/main" val="2015195079"/>
                        </a:ext>
                      </a:extLst>
                    </a:gridCol>
                    <a:gridCol w="963850">
                      <a:extLst>
                        <a:ext uri="{9D8B030D-6E8A-4147-A177-3AD203B41FA5}">
                          <a16:colId xmlns:a16="http://schemas.microsoft.com/office/drawing/2014/main" val="248173015"/>
                        </a:ext>
                      </a:extLst>
                    </a:gridCol>
                    <a:gridCol w="308432">
                      <a:extLst>
                        <a:ext uri="{9D8B030D-6E8A-4147-A177-3AD203B41FA5}">
                          <a16:colId xmlns:a16="http://schemas.microsoft.com/office/drawing/2014/main" val="1593935091"/>
                        </a:ext>
                      </a:extLst>
                    </a:gridCol>
                    <a:gridCol w="1330113">
                      <a:extLst>
                        <a:ext uri="{9D8B030D-6E8A-4147-A177-3AD203B41FA5}">
                          <a16:colId xmlns:a16="http://schemas.microsoft.com/office/drawing/2014/main" val="2122349433"/>
                        </a:ext>
                      </a:extLst>
                    </a:gridCol>
                    <a:gridCol w="983127">
                      <a:extLst>
                        <a:ext uri="{9D8B030D-6E8A-4147-A177-3AD203B41FA5}">
                          <a16:colId xmlns:a16="http://schemas.microsoft.com/office/drawing/2014/main" val="3927634465"/>
                        </a:ext>
                      </a:extLst>
                    </a:gridCol>
                  </a:tblGrid>
                  <a:tr h="190500"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694207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74357203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follow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0.7111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follow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0.2353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creat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11757453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option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0.4000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choos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0.2353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analyst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workflow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689735857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0.3778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campaign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0.1765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report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segment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46700609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action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campaign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express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23586297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box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creat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creat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requir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840899235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dialog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data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data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result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00983814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panel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can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shown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165011798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imag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0.1333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xxxx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busi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90214206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layer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0.1333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purpos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practition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26184941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order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workflow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best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8289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clip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edit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task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715664598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take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form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228607478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action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method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21537784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work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nondestruct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3642010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select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set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827634805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tool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three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466744197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two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7769995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0AB708EC-69F7-CAB9-C5B5-E101E193951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07411368"/>
                  </p:ext>
                </p:extLst>
              </p:nvPr>
            </p:nvGraphicFramePr>
            <p:xfrm>
              <a:off x="838200" y="1404144"/>
              <a:ext cx="10515602" cy="46395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2523">
                      <a:extLst>
                        <a:ext uri="{9D8B030D-6E8A-4147-A177-3AD203B41FA5}">
                          <a16:colId xmlns:a16="http://schemas.microsoft.com/office/drawing/2014/main" val="705558964"/>
                        </a:ext>
                      </a:extLst>
                    </a:gridCol>
                    <a:gridCol w="1180716">
                      <a:extLst>
                        <a:ext uri="{9D8B030D-6E8A-4147-A177-3AD203B41FA5}">
                          <a16:colId xmlns:a16="http://schemas.microsoft.com/office/drawing/2014/main" val="1176145725"/>
                        </a:ext>
                      </a:extLst>
                    </a:gridCol>
                    <a:gridCol w="308432">
                      <a:extLst>
                        <a:ext uri="{9D8B030D-6E8A-4147-A177-3AD203B41FA5}">
                          <a16:colId xmlns:a16="http://schemas.microsoft.com/office/drawing/2014/main" val="2093379912"/>
                        </a:ext>
                      </a:extLst>
                    </a:gridCol>
                    <a:gridCol w="1683123">
                      <a:extLst>
                        <a:ext uri="{9D8B030D-6E8A-4147-A177-3AD203B41FA5}">
                          <a16:colId xmlns:a16="http://schemas.microsoft.com/office/drawing/2014/main" val="2815686154"/>
                        </a:ext>
                      </a:extLst>
                    </a:gridCol>
                    <a:gridCol w="967464">
                      <a:extLst>
                        <a:ext uri="{9D8B030D-6E8A-4147-A177-3AD203B41FA5}">
                          <a16:colId xmlns:a16="http://schemas.microsoft.com/office/drawing/2014/main" val="1493370014"/>
                        </a:ext>
                      </a:extLst>
                    </a:gridCol>
                    <a:gridCol w="308432">
                      <a:extLst>
                        <a:ext uri="{9D8B030D-6E8A-4147-A177-3AD203B41FA5}">
                          <a16:colId xmlns:a16="http://schemas.microsoft.com/office/drawing/2014/main" val="2605419336"/>
                        </a:ext>
                      </a:extLst>
                    </a:gridCol>
                    <a:gridCol w="1349390">
                      <a:extLst>
                        <a:ext uri="{9D8B030D-6E8A-4147-A177-3AD203B41FA5}">
                          <a16:colId xmlns:a16="http://schemas.microsoft.com/office/drawing/2014/main" val="2015195079"/>
                        </a:ext>
                      </a:extLst>
                    </a:gridCol>
                    <a:gridCol w="963850">
                      <a:extLst>
                        <a:ext uri="{9D8B030D-6E8A-4147-A177-3AD203B41FA5}">
                          <a16:colId xmlns:a16="http://schemas.microsoft.com/office/drawing/2014/main" val="248173015"/>
                        </a:ext>
                      </a:extLst>
                    </a:gridCol>
                    <a:gridCol w="308432">
                      <a:extLst>
                        <a:ext uri="{9D8B030D-6E8A-4147-A177-3AD203B41FA5}">
                          <a16:colId xmlns:a16="http://schemas.microsoft.com/office/drawing/2014/main" val="1593935091"/>
                        </a:ext>
                      </a:extLst>
                    </a:gridCol>
                    <a:gridCol w="1330113">
                      <a:extLst>
                        <a:ext uri="{9D8B030D-6E8A-4147-A177-3AD203B41FA5}">
                          <a16:colId xmlns:a16="http://schemas.microsoft.com/office/drawing/2014/main" val="2122349433"/>
                        </a:ext>
                      </a:extLst>
                    </a:gridCol>
                    <a:gridCol w="983127">
                      <a:extLst>
                        <a:ext uri="{9D8B030D-6E8A-4147-A177-3AD203B41FA5}">
                          <a16:colId xmlns:a16="http://schemas.microsoft.com/office/drawing/2014/main" val="3927634465"/>
                        </a:ext>
                      </a:extLst>
                    </a:gridCol>
                  </a:tblGrid>
                  <a:tr h="243840"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6942072"/>
                      </a:ext>
                    </a:extLst>
                  </a:tr>
                  <a:tr h="250444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>
                          <a:blip r:embed="rId2"/>
                          <a:stretch>
                            <a:fillRect l="-96392" t="-121951" r="-695876" b="-17097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>
                          <a:blip r:embed="rId2"/>
                          <a:stretch>
                            <a:fillRect l="-448101" t="-121951" r="-547468" b="-17097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>
                          <a:blip r:embed="rId2"/>
                          <a:stretch>
                            <a:fillRect l="-715723" t="-121951" r="-272956" b="-17097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term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>
                          <a:blip r:embed="rId2"/>
                          <a:stretch>
                            <a:fillRect l="-972671" t="-121951" r="-2484" b="-17097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3572031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follow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0.7111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follow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0.2353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creat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11757453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option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0.4000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choos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0.2353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analyst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workflow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689735857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0.3778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campaign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0.1765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report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segment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46700609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action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campaign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express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23586297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box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creat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creat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requir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84089923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dialog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data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data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result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0098381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panel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0.2000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can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user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shown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0.1429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16501179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imag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0.1333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xxxx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busi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90214206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layer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0.1333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purpos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practition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26184941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order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workflow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best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8289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clip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edit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task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0.1200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71566459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take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form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22860747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action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method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21537784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work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nondestruct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3642010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select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set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82763480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tool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three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466744197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two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0.1176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77699955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97383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EA21-96ED-593C-BFC8-AE752051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9DC3A-B508-4D06-4009-05C2CEE3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method seems unsuitable for exams without extant item pools</a:t>
            </a:r>
          </a:p>
          <a:p>
            <a:r>
              <a:rPr lang="en-US" dirty="0"/>
              <a:t>But could be useful for on-going exam programs with an existing pool</a:t>
            </a:r>
          </a:p>
          <a:p>
            <a:pPr lvl="1"/>
            <a:r>
              <a:rPr lang="en-US" dirty="0"/>
              <a:t>If the intended Bloom’s level if know, can easily imagine automated coaching that advises a SME if the item seems inappropriate</a:t>
            </a:r>
          </a:p>
          <a:p>
            <a:r>
              <a:rPr lang="en-US" dirty="0"/>
              <a:t>I wonder if wording changes over time could invalidate the model?</a:t>
            </a:r>
          </a:p>
          <a:p>
            <a:r>
              <a:rPr lang="en-US" dirty="0"/>
              <a:t>Is it an issue that we cannot (concisely) explain the predictions?</a:t>
            </a:r>
          </a:p>
          <a:p>
            <a:pPr lvl="1"/>
            <a:r>
              <a:rPr lang="en-US" dirty="0"/>
              <a:t>What advice would our automated coach say? Don’t use “following”? </a:t>
            </a:r>
          </a:p>
          <a:p>
            <a:pPr lvl="1"/>
            <a:r>
              <a:rPr lang="en-US" dirty="0"/>
              <a:t>That seems silly!</a:t>
            </a:r>
          </a:p>
          <a:p>
            <a:pPr lvl="1"/>
            <a:r>
              <a:rPr lang="en-US" dirty="0"/>
              <a:t>Verbs were not particularly/uniquely helpful in classifying items</a:t>
            </a:r>
          </a:p>
        </p:txBody>
      </p:sp>
    </p:spTree>
    <p:extLst>
      <p:ext uri="{BB962C8B-B14F-4D97-AF65-F5344CB8AC3E}">
        <p14:creationId xmlns:p14="http://schemas.microsoft.com/office/powerpoint/2010/main" val="706040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578F-FFDF-2DEC-B117-0F91D0C7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F1A9A-7F1A-9AC9-F4DA-CEF8F1808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features</a:t>
            </a:r>
          </a:p>
          <a:p>
            <a:pPr lvl="1"/>
            <a:r>
              <a:rPr lang="en-US" dirty="0"/>
              <a:t>Are higher level items longer? I think they should be…</a:t>
            </a:r>
          </a:p>
          <a:p>
            <a:pPr lvl="1"/>
            <a:r>
              <a:rPr lang="en-US" dirty="0"/>
              <a:t>Distinguishing between the item set-up/scenario and the item’s question</a:t>
            </a:r>
          </a:p>
          <a:p>
            <a:r>
              <a:rPr lang="en-US" dirty="0"/>
              <a:t>What would it take to make prediction much more robust?</a:t>
            </a:r>
          </a:p>
          <a:p>
            <a:pPr lvl="1"/>
            <a:r>
              <a:rPr lang="en-US" dirty="0"/>
              <a:t>Probably massive datasets…</a:t>
            </a:r>
          </a:p>
          <a:p>
            <a:pPr lvl="1"/>
            <a:r>
              <a:rPr lang="en-US" dirty="0"/>
              <a:t>Probably a less “naïve” model…</a:t>
            </a:r>
          </a:p>
          <a:p>
            <a:pPr lvl="1"/>
            <a:r>
              <a:rPr lang="en-US" dirty="0"/>
              <a:t>I’m not sure what the upper limit is…</a:t>
            </a:r>
          </a:p>
          <a:p>
            <a:pPr lvl="2"/>
            <a:r>
              <a:rPr lang="en-US" dirty="0" err="1"/>
              <a:t>Chenxuan</a:t>
            </a:r>
            <a:r>
              <a:rPr lang="en-US" dirty="0"/>
              <a:t> and Alan only agree on Bloom’s classifications about 70% of the time for items</a:t>
            </a:r>
          </a:p>
          <a:p>
            <a:r>
              <a:rPr lang="en-US" dirty="0"/>
              <a:t>Predicting L1 vs. &gt;L1 seems most urgent/important</a:t>
            </a:r>
          </a:p>
        </p:txBody>
      </p:sp>
    </p:spTree>
    <p:extLst>
      <p:ext uri="{BB962C8B-B14F-4D97-AF65-F5344CB8AC3E}">
        <p14:creationId xmlns:p14="http://schemas.microsoft.com/office/powerpoint/2010/main" val="3154796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7B52-F3CA-546C-97F5-3A4EB90C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B4B62-3399-740E-EC9E-DC682A865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Feel free to contact us: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alan@certiverse.com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chenxuan@certiverse.com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Thanks!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50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18E8E-4E19-5298-73ED-C90AE866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B0EAB-A2B3-6532-51DC-C3BD8D32E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741"/>
            <a:ext cx="10515600" cy="4731222"/>
          </a:xfrm>
        </p:spPr>
        <p:txBody>
          <a:bodyPr>
            <a:normAutofit fontScale="92500" lnSpcReduction="10000"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Anderson, L. W., Krathwohl, D. R.,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Minion Pro"/>
              </a:rPr>
              <a:t>Airasian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, P. W., Cruikshank, K. A., Mayer, R. E.,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Minion Pro"/>
              </a:rPr>
              <a:t>Pintrich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, P. R., Raths, J., &amp; Wittrock, M. C. (2001). A taxonomy for learning, teaching, and assessing: A revision of Bloom’s Taxonomy of Educational Objectives (Abridged Edition). New York: Longman. </a:t>
            </a:r>
            <a:endParaRPr lang="en-US" sz="1800" dirty="0">
              <a:solidFill>
                <a:srgbClr val="000000"/>
              </a:solidFill>
              <a:latin typeface="Minion Pro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Bloom, B. S.,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Minion Pro"/>
              </a:rPr>
              <a:t>Engelhart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, M. D.,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Minion Pro"/>
              </a:rPr>
              <a:t>Furst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, E. J., Hill, W. H., &amp; Krathwohl, D. R. (1956). Taxonomy of educational objectives; the classification of educational goals; Handbook I: Cognitive domain. New York, NY: Longmans, Green. </a:t>
            </a:r>
          </a:p>
          <a:p>
            <a:r>
              <a:rPr lang="en-US" sz="1800" b="0" i="0" u="none" strike="noStrike" baseline="0" dirty="0" err="1">
                <a:solidFill>
                  <a:srgbClr val="000000"/>
                </a:solidFill>
                <a:latin typeface="Minion Pro"/>
              </a:rPr>
              <a:t>Rosca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, C. V. (2004). What makes a science item difficult? A study of TIMSS -R items using regression and the linear logistic test model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Minion Pro"/>
              </a:rPr>
              <a:t>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Unpublished doctoral dissertation, Boston College.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Minion Pro"/>
              </a:rPr>
              <a:t>Sinharay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, S. (2016). An NCME Instructional Module on Data Mining Methods for Classification and Regression.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Minion Pro"/>
              </a:rPr>
              <a:t>Educational Measurement: Issues and Practice,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35, 38-54. https://doi.org/10.1111/emip.12115 </a:t>
            </a:r>
            <a:endParaRPr lang="en-US" sz="1800" dirty="0">
              <a:solidFill>
                <a:srgbClr val="000000"/>
              </a:solidFill>
              <a:latin typeface="Minion Pro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rgbClr val="000000"/>
                </a:solidFill>
                <a:latin typeface="Minion Pro"/>
              </a:rPr>
              <a:t>Tan, Y. T., &amp; Othman, A. (2013). The relationship between complexity (taxonomy) and difficulty. AIP Conference Proceedings, 1522, 596. https://doi.org/10.1063/1.4801179Mesic &amp; </a:t>
            </a:r>
            <a:r>
              <a:rPr lang="en-US" sz="1800" dirty="0" err="1">
                <a:solidFill>
                  <a:srgbClr val="000000"/>
                </a:solidFill>
                <a:latin typeface="Minion Pro"/>
              </a:rPr>
              <a:t>Muratovic</a:t>
            </a:r>
            <a:r>
              <a:rPr lang="en-US" sz="1800" dirty="0">
                <a:solidFill>
                  <a:srgbClr val="000000"/>
                </a:solidFill>
                <a:latin typeface="Minion Pro"/>
              </a:rPr>
              <a:t>, 2011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solidFill>
                <a:srgbClr val="000000"/>
              </a:solidFill>
              <a:latin typeface="Minion Pro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Minion Pro"/>
              </a:rPr>
              <a:t>See more details about the current study published online: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rgbClr val="000000"/>
                </a:solidFill>
                <a:latin typeface="Minion Pro"/>
              </a:rPr>
              <a:t>Mead, A., &amp; Zhou, C. (2022). Using machine learning to predict Bloom’s taxonomy level for certification exam items. Journal of Applied Testing Technology, 22(2), 0-0. </a:t>
            </a:r>
            <a:r>
              <a:rPr lang="en-US" sz="1800" u="sng" dirty="0">
                <a:solidFill>
                  <a:srgbClr val="000000"/>
                </a:solidFill>
                <a:latin typeface="Minion Pro"/>
              </a:rPr>
              <a:t>http://jattjournal.net/index.php/atp/article/view/170341/116689</a:t>
            </a:r>
          </a:p>
        </p:txBody>
      </p:sp>
    </p:spTree>
    <p:extLst>
      <p:ext uri="{BB962C8B-B14F-4D97-AF65-F5344CB8AC3E}">
        <p14:creationId xmlns:p14="http://schemas.microsoft.com/office/powerpoint/2010/main" val="418154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3A237-0687-BCF8-959A-ACC165DB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BA39-901C-4ACF-EA71-EE55AE9D4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the problem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Results</a:t>
            </a:r>
          </a:p>
          <a:p>
            <a:r>
              <a:rPr lang="en-US" dirty="0"/>
              <a:t>Discussion and Future Directions</a:t>
            </a:r>
          </a:p>
        </p:txBody>
      </p:sp>
    </p:spTree>
    <p:extLst>
      <p:ext uri="{BB962C8B-B14F-4D97-AF65-F5344CB8AC3E}">
        <p14:creationId xmlns:p14="http://schemas.microsoft.com/office/powerpoint/2010/main" val="84670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EC521-11C0-CADA-9F04-6D4B187E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Bloom’s taxonomy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2DC86-39DD-09C3-9550-56D394C2A9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Bloom’s (1956, 2001) taxonomy of cognitive complexity</a:t>
            </a:r>
          </a:p>
          <a:p>
            <a:pPr lvl="1"/>
            <a:r>
              <a:rPr lang="en-US" dirty="0"/>
              <a:t>Six levels from simple recall to creation of novel work products</a:t>
            </a:r>
          </a:p>
          <a:p>
            <a:r>
              <a:rPr lang="en-US" dirty="0"/>
              <a:t>Widely used to classify assessment materials</a:t>
            </a:r>
          </a:p>
          <a:p>
            <a:r>
              <a:rPr lang="en-US" dirty="0"/>
              <a:t>Does your program use Bloom’s taxonomy? If so, how?</a:t>
            </a:r>
          </a:p>
          <a:p>
            <a:r>
              <a:rPr lang="en-US" dirty="0"/>
              <a:t>Collapsing levels is very common</a:t>
            </a:r>
          </a:p>
          <a:p>
            <a:r>
              <a:rPr lang="en-US" dirty="0"/>
              <a:t>What is psychometric value of Bloom’s taxonomy for exams?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47729-E5E6-84DB-34BF-24D99FFEA6FF}"/>
              </a:ext>
            </a:extLst>
          </p:cNvPr>
          <p:cNvGrpSpPr/>
          <p:nvPr/>
        </p:nvGrpSpPr>
        <p:grpSpPr>
          <a:xfrm>
            <a:off x="6096000" y="1825625"/>
            <a:ext cx="5562283" cy="3667040"/>
            <a:chOff x="6096000" y="1825625"/>
            <a:chExt cx="5562283" cy="366704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56AAD117-6BFF-3BBB-A42B-952B2B76AE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825625"/>
              <a:ext cx="5562283" cy="3131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92D9F82-9F85-FFF7-436C-C184200C3B3D}"/>
                </a:ext>
              </a:extLst>
            </p:cNvPr>
            <p:cNvSpPr txBox="1"/>
            <p:nvPr/>
          </p:nvSpPr>
          <p:spPr>
            <a:xfrm>
              <a:off x="6281793" y="5092555"/>
              <a:ext cx="5376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Source:</a:t>
              </a:r>
              <a:r>
                <a:rPr lang="en-US" sz="1000" dirty="0"/>
                <a:t> Vanderbilt University Center for Teaching, CC BY-SA 4.0 &lt;https://creativecommons.org/licenses/by-sa/4.0&gt;, via Wikimedia Commons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260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B6CB1-E322-08FB-5E2F-3A641415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psychometricians care?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9865D-A431-BF38-4E60-3EB3079EB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evidence for an association between Bloom’s level and item difficulty is mixed…</a:t>
            </a:r>
          </a:p>
          <a:p>
            <a:pPr lvl="1"/>
            <a:r>
              <a:rPr lang="en-US" dirty="0"/>
              <a:t>Some studies found Bloom’s taxonomy only weakly related to item difficulty (Tan &amp; Othman, 2013; Mesic &amp; </a:t>
            </a:r>
            <a:r>
              <a:rPr lang="en-US" dirty="0" err="1"/>
              <a:t>Muratovic</a:t>
            </a:r>
            <a:r>
              <a:rPr lang="en-US" dirty="0"/>
              <a:t>, 2011)</a:t>
            </a:r>
          </a:p>
          <a:p>
            <a:pPr lvl="1"/>
            <a:r>
              <a:rPr lang="en-US" dirty="0"/>
              <a:t>Two studies of TIMSS data found a strong relationship (</a:t>
            </a:r>
            <a:r>
              <a:rPr lang="en-US" dirty="0" err="1"/>
              <a:t>Rosca</a:t>
            </a:r>
            <a:r>
              <a:rPr lang="en-US" dirty="0"/>
              <a:t>, 2004; </a:t>
            </a:r>
            <a:r>
              <a:rPr lang="en-US" dirty="0" err="1"/>
              <a:t>Sinharay</a:t>
            </a:r>
            <a:r>
              <a:rPr lang="en-US" dirty="0"/>
              <a:t>, 2016)</a:t>
            </a:r>
          </a:p>
          <a:p>
            <a:r>
              <a:rPr lang="en-US" dirty="0"/>
              <a:t>I’m not aware of any evidence of better validity for more complex items</a:t>
            </a:r>
          </a:p>
          <a:p>
            <a:pPr lvl="1"/>
            <a:r>
              <a:rPr lang="en-US" dirty="0"/>
              <a:t>But if cognitive complexity is specified in the blueprint, then it’s related to content validity</a:t>
            </a:r>
          </a:p>
          <a:p>
            <a:r>
              <a:rPr lang="en-US" dirty="0"/>
              <a:t>We should, at any rate, appreciate new methodologies</a:t>
            </a:r>
          </a:p>
        </p:txBody>
      </p:sp>
    </p:spTree>
    <p:extLst>
      <p:ext uri="{BB962C8B-B14F-4D97-AF65-F5344CB8AC3E}">
        <p14:creationId xmlns:p14="http://schemas.microsoft.com/office/powerpoint/2010/main" val="408326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3CF62-FDAF-BAEA-4D17-6E1126111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BD050-B6E9-3317-1FBD-10C08C214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RQ1: How well does the ML model (Naïve Bayesian classifier) predict Bloom’s taxonomy levels of the test items?</a:t>
            </a:r>
          </a:p>
          <a:p>
            <a:r>
              <a:rPr lang="en-US" dirty="0"/>
              <a:t>RQ2: Does the ML model have similar predictive accuracy in all Bloom’s taxonomy levels?</a:t>
            </a:r>
          </a:p>
          <a:p>
            <a:r>
              <a:rPr lang="en-US" dirty="0"/>
              <a:t>RQ3: How well does the ML model distinguish items of Bloom’s taxonomy level 1 from items of higher levels?</a:t>
            </a:r>
          </a:p>
          <a:p>
            <a:r>
              <a:rPr lang="en-US" dirty="0"/>
              <a:t>RQ4: How well does the model fit in one domain cross-validate in another domain?</a:t>
            </a:r>
          </a:p>
          <a:p>
            <a:r>
              <a:rPr lang="en-US" dirty="0"/>
              <a:t>RQ5: What aspects of items influence the predictions of the model?</a:t>
            </a:r>
          </a:p>
        </p:txBody>
      </p:sp>
    </p:spTree>
    <p:extLst>
      <p:ext uri="{BB962C8B-B14F-4D97-AF65-F5344CB8AC3E}">
        <p14:creationId xmlns:p14="http://schemas.microsoft.com/office/powerpoint/2010/main" val="309114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02F1-0632-14B0-842E-BF730F2C9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6083CDF-7F51-F88C-95D0-814104432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280661"/>
              </p:ext>
            </p:extLst>
          </p:nvPr>
        </p:nvGraphicFramePr>
        <p:xfrm>
          <a:off x="838200" y="1434662"/>
          <a:ext cx="10515597" cy="4333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938">
                  <a:extLst>
                    <a:ext uri="{9D8B030D-6E8A-4147-A177-3AD203B41FA5}">
                      <a16:colId xmlns:a16="http://schemas.microsoft.com/office/drawing/2014/main" val="3750780542"/>
                    </a:ext>
                  </a:extLst>
                </a:gridCol>
                <a:gridCol w="4209393">
                  <a:extLst>
                    <a:ext uri="{9D8B030D-6E8A-4147-A177-3AD203B41FA5}">
                      <a16:colId xmlns:a16="http://schemas.microsoft.com/office/drawing/2014/main" val="3364643124"/>
                    </a:ext>
                  </a:extLst>
                </a:gridCol>
                <a:gridCol w="4464266">
                  <a:extLst>
                    <a:ext uri="{9D8B030D-6E8A-4147-A177-3AD203B41FA5}">
                      <a16:colId xmlns:a16="http://schemas.microsoft.com/office/drawing/2014/main" val="2000979933"/>
                    </a:ext>
                  </a:extLst>
                </a:gridCol>
              </a:tblGrid>
              <a:tr h="40761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MCQ sample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Cross-domain sample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7227266"/>
                  </a:ext>
                </a:extLst>
              </a:tr>
              <a:tr h="7035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Model training and cross-validation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Model validation in a cross-domain item pool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591325"/>
                  </a:ext>
                </a:extLst>
              </a:tr>
              <a:tr h="4076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Used for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RQs 1, 2, 3 &amp;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RQ 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158906"/>
                  </a:ext>
                </a:extLst>
              </a:tr>
              <a:tr h="7035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Extracted from online practice exams on an IT-related 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Mohammad and Omar (2020) study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319214"/>
                  </a:ext>
                </a:extLst>
              </a:tr>
              <a:tr h="7035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items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4697862"/>
                  </a:ext>
                </a:extLst>
              </a:tr>
              <a:tr h="7035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Cognitive classes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Level 1 = Remember; Level 2 = Understand</a:t>
                      </a:r>
                    </a:p>
                    <a:p>
                      <a:pPr algn="ctr"/>
                      <a:r>
                        <a:rPr lang="en-US" dirty="0"/>
                        <a:t>Level 3 = Apply; Level 4 = Analyze + Evaluate + Create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021827"/>
                  </a:ext>
                </a:extLst>
              </a:tr>
              <a:tr h="7035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Classification procedure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Classified by the second Author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Class label retrieved from Mohammad &amp; Omar (2020)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4207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76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6364B-9D74-AA57-8EA5-AA05FD23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008C7-1A77-FB13-B829-1C3D0740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step in natural language processing to reduce noise and boost signal in the predictor features </a:t>
            </a:r>
          </a:p>
          <a:p>
            <a:r>
              <a:rPr lang="en-US" dirty="0"/>
              <a:t>Conducted using R packages “tm” and “</a:t>
            </a:r>
            <a:r>
              <a:rPr lang="en-US" dirty="0" err="1"/>
              <a:t>SnowballC</a:t>
            </a:r>
            <a:r>
              <a:rPr lang="en-US" dirty="0"/>
              <a:t>”</a:t>
            </a:r>
          </a:p>
          <a:p>
            <a:r>
              <a:rPr lang="en-US" dirty="0"/>
              <a:t>Words of each item normalized by:</a:t>
            </a:r>
          </a:p>
          <a:p>
            <a:pPr marL="693738" indent="-457200">
              <a:buFontTx/>
              <a:buChar char="-"/>
            </a:pPr>
            <a:r>
              <a:rPr lang="en-US" dirty="0"/>
              <a:t>Converting to lower case;</a:t>
            </a:r>
          </a:p>
          <a:p>
            <a:pPr marL="693738" indent="-457200">
              <a:buFontTx/>
              <a:buChar char="-"/>
            </a:pPr>
            <a:r>
              <a:rPr lang="en-US" dirty="0"/>
              <a:t>Removing punctuations, numbers, and </a:t>
            </a:r>
            <a:r>
              <a:rPr lang="en-US" dirty="0" err="1"/>
              <a:t>stopwords</a:t>
            </a:r>
            <a:r>
              <a:rPr lang="en-US" dirty="0"/>
              <a:t>;</a:t>
            </a:r>
          </a:p>
          <a:p>
            <a:pPr marL="693738" indent="-457200">
              <a:buFontTx/>
              <a:buChar char="-"/>
            </a:pPr>
            <a:r>
              <a:rPr lang="en-US" dirty="0"/>
              <a:t>Stemming</a:t>
            </a:r>
          </a:p>
          <a:p>
            <a:pPr marL="693738" indent="-457200">
              <a:buFontTx/>
              <a:buChar char="-"/>
            </a:pPr>
            <a:r>
              <a:rPr lang="en-US" dirty="0"/>
              <a:t>Tokenization</a:t>
            </a:r>
          </a:p>
          <a:p>
            <a:pPr marL="225425" indent="-225425"/>
            <a:r>
              <a:rPr lang="en-US" dirty="0"/>
              <a:t>For example, item 63 in the MCQ sample </a:t>
            </a:r>
          </a:p>
          <a:p>
            <a:pPr marL="688975" indent="-457200">
              <a:buFontTx/>
              <a:buChar char="-"/>
            </a:pPr>
            <a:r>
              <a:rPr lang="en-US" dirty="0"/>
              <a:t>Before feature extraction: “Which is required when creating a new Plan?” </a:t>
            </a:r>
          </a:p>
          <a:p>
            <a:pPr marL="688975" indent="-457200">
              <a:buFontTx/>
              <a:buChar char="-"/>
            </a:pPr>
            <a:r>
              <a:rPr lang="en-US" dirty="0"/>
              <a:t>After feature extraction: “</a:t>
            </a:r>
            <a:r>
              <a:rPr lang="en-US" dirty="0" err="1"/>
              <a:t>requir</a:t>
            </a:r>
            <a:r>
              <a:rPr lang="en-US" dirty="0"/>
              <a:t>”, “</a:t>
            </a:r>
            <a:r>
              <a:rPr lang="en-US" dirty="0" err="1"/>
              <a:t>creat</a:t>
            </a:r>
            <a:r>
              <a:rPr lang="en-US" dirty="0"/>
              <a:t>”, “new”, “plan”</a:t>
            </a:r>
          </a:p>
          <a:p>
            <a:pPr marL="231775" indent="-225425"/>
            <a:r>
              <a:rPr lang="en-US" dirty="0"/>
              <a:t>Document-term matrix (DTM): each document (i.e., item) in a row and columns representing terms appearing across all items</a:t>
            </a:r>
          </a:p>
        </p:txBody>
      </p:sp>
    </p:spTree>
    <p:extLst>
      <p:ext uri="{BB962C8B-B14F-4D97-AF65-F5344CB8AC3E}">
        <p14:creationId xmlns:p14="http://schemas.microsoft.com/office/powerpoint/2010/main" val="1687442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5ADE-F339-276B-C447-3B423B789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138"/>
          </a:xfrm>
        </p:spPr>
        <p:txBody>
          <a:bodyPr/>
          <a:lstStyle/>
          <a:p>
            <a:r>
              <a:rPr lang="en-US" dirty="0"/>
              <a:t>Naïve Bayesian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EF16F43-F88E-DB30-D3F9-A6860C7745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08376" y="1210962"/>
                <a:ext cx="5428250" cy="2125362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1800" b="0" i="1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</a:t>
                </a:r>
                <a:r>
                  <a:rPr lang="en-US" sz="1800" b="0" i="1" u="none" strike="noStrike" baseline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c|d</a:t>
                </a:r>
                <a:r>
                  <a:rPr lang="en-US" sz="1800" b="0" i="1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sz="1800" b="0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probability of a document </a:t>
                </a:r>
                <a:r>
                  <a:rPr lang="en-US" sz="1800" b="0" i="1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sz="1800" b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belonging to class </a:t>
                </a:r>
                <a:r>
                  <a:rPr lang="en-US" sz="1800" b="0" i="1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are unique tokens of document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</a:t>
                </a:r>
              </a:p>
              <a:p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𝑃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𝑘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|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𝑐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conditional probability of tokens,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occurring in a document we know to be from class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</a:t>
                </a:r>
              </a:p>
              <a:p>
                <a:r>
                  <a:rPr lang="en-US" sz="1800" b="0" i="1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P(c) </a:t>
                </a:r>
                <a:r>
                  <a:rPr lang="en-US" sz="1800" b="0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prior probability of a document belonging to class </a:t>
                </a:r>
                <a:r>
                  <a:rPr lang="en-US" sz="1800" b="0" i="1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b="0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𝑃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𝑘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probability of tokens in the data.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EF16F43-F88E-DB30-D3F9-A6860C7745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08376" y="1210962"/>
                <a:ext cx="5428250" cy="2125362"/>
              </a:xfrm>
              <a:blipFill>
                <a:blip r:embed="rId2"/>
                <a:stretch>
                  <a:fillRect l="-337" t="-2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99D21ABB-EBF4-518E-0F1B-5623AAA63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21" y="1344698"/>
            <a:ext cx="4871965" cy="87835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519133-C167-A00E-59B1-24BAA151C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92" y="2781783"/>
            <a:ext cx="6027384" cy="800994"/>
          </a:xfrm>
          <a:prstGeom prst="rect">
            <a:avLst/>
          </a:prstGeom>
        </p:spPr>
      </p:pic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E80BF876-1B00-6121-7A3D-53302A056C30}"/>
              </a:ext>
            </a:extLst>
          </p:cNvPr>
          <p:cNvSpPr txBox="1">
            <a:spLocks/>
          </p:cNvSpPr>
          <p:nvPr/>
        </p:nvSpPr>
        <p:spPr>
          <a:xfrm>
            <a:off x="390634" y="5021953"/>
            <a:ext cx="9753968" cy="423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Naïve Bayes probability model combined with the maximum a posteriori (MAP) decision rule: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18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1D40D6F-F607-FF16-FEF0-B44B2208665A}"/>
              </a:ext>
            </a:extLst>
          </p:cNvPr>
          <p:cNvGrpSpPr/>
          <p:nvPr/>
        </p:nvGrpSpPr>
        <p:grpSpPr>
          <a:xfrm>
            <a:off x="484763" y="4374859"/>
            <a:ext cx="5707422" cy="495833"/>
            <a:chOff x="497121" y="4212278"/>
            <a:chExt cx="5707422" cy="49583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C85B869-7A27-2696-545C-2FE22701C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7121" y="4212278"/>
              <a:ext cx="2452705" cy="42364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7B3276D8-4C65-EE07-63C8-39E983BFCE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63473" y="4212278"/>
              <a:ext cx="2641070" cy="495833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447179C-1B31-F435-D634-F183BB4BCF2C}"/>
                </a:ext>
              </a:extLst>
            </p:cNvPr>
            <p:cNvSpPr txBox="1"/>
            <p:nvPr/>
          </p:nvSpPr>
          <p:spPr>
            <a:xfrm>
              <a:off x="2963276" y="421227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and</a:t>
              </a:r>
            </a:p>
          </p:txBody>
        </p:sp>
      </p:grp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EBB3FD0-195A-0129-0194-32F61CF9E940}"/>
              </a:ext>
            </a:extLst>
          </p:cNvPr>
          <p:cNvSpPr txBox="1">
            <a:spLocks/>
          </p:cNvSpPr>
          <p:nvPr/>
        </p:nvSpPr>
        <p:spPr>
          <a:xfrm>
            <a:off x="390634" y="3939589"/>
            <a:ext cx="9753968" cy="423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“naïve”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signals the assumption about independent terms in a document d. So, </a:t>
            </a:r>
            <a:endParaRPr lang="en-US" sz="18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CEB2465-9036-50C8-57F4-230210D995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730" y="5330708"/>
            <a:ext cx="5252058" cy="84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9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2BE5-2254-4818-7D8B-25E2A73F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Predicting level for item 63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6035F9BC-FD48-1C74-22CD-BCF5EE4C13F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38975957"/>
                  </p:ext>
                </p:extLst>
              </p:nvPr>
            </p:nvGraphicFramePr>
            <p:xfrm>
              <a:off x="838200" y="1825473"/>
              <a:ext cx="10515602" cy="44184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99616">
                      <a:extLst>
                        <a:ext uri="{9D8B030D-6E8A-4147-A177-3AD203B41FA5}">
                          <a16:colId xmlns:a16="http://schemas.microsoft.com/office/drawing/2014/main" val="2837421097"/>
                        </a:ext>
                      </a:extLst>
                    </a:gridCol>
                    <a:gridCol w="1711293">
                      <a:extLst>
                        <a:ext uri="{9D8B030D-6E8A-4147-A177-3AD203B41FA5}">
                          <a16:colId xmlns:a16="http://schemas.microsoft.com/office/drawing/2014/main" val="3690051101"/>
                        </a:ext>
                      </a:extLst>
                    </a:gridCol>
                    <a:gridCol w="1699492">
                      <a:extLst>
                        <a:ext uri="{9D8B030D-6E8A-4147-A177-3AD203B41FA5}">
                          <a16:colId xmlns:a16="http://schemas.microsoft.com/office/drawing/2014/main" val="722735070"/>
                        </a:ext>
                      </a:extLst>
                    </a:gridCol>
                    <a:gridCol w="1699492">
                      <a:extLst>
                        <a:ext uri="{9D8B030D-6E8A-4147-A177-3AD203B41FA5}">
                          <a16:colId xmlns:a16="http://schemas.microsoft.com/office/drawing/2014/main" val="3857623974"/>
                        </a:ext>
                      </a:extLst>
                    </a:gridCol>
                    <a:gridCol w="1805709">
                      <a:extLst>
                        <a:ext uri="{9D8B030D-6E8A-4147-A177-3AD203B41FA5}">
                          <a16:colId xmlns:a16="http://schemas.microsoft.com/office/drawing/2014/main" val="2022298960"/>
                        </a:ext>
                      </a:extLst>
                    </a:gridCol>
                  </a:tblGrid>
                  <a:tr h="20828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Class: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c1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c2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c3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c4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95166479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25641107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effectLst/>
                            </a:rPr>
                            <a:t>Prior probability</a:t>
                          </a:r>
                          <a:r>
                            <a:rPr lang="en-US" sz="24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: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0.4455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0.1683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0.2475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0.1386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29601243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endParaRPr lang="en-US" sz="24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effectLst/>
                            </a:rPr>
                            <a:t>Likelihood of t given c</a:t>
                          </a: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 sz="12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 sz="12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 sz="12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514859566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Term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15435038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</a:rPr>
                            <a:t>requir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0.0444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0.1429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51545795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</a:rPr>
                            <a:t>creat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0.0889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0.1176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0.1200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0.1429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98478868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new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0.0222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0.0588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4173670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plan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0.0222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0.0000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37347824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36321891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en-US" sz="24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24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</m:e>
                                      <m:sub>
                                        <m: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9189698"/>
                      </a:ext>
                    </a:extLst>
                  </a:tr>
                  <a:tr h="20828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effectLst/>
                            </a:rPr>
                            <a:t>Posterior probability</a:t>
                          </a:r>
                          <a:r>
                            <a:rPr lang="en-US" sz="2400" dirty="0"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Calibri" panose="020F0502020204030204" pitchFamily="34" charset="0"/>
                            </a:rPr>
                            <a:t>:</a:t>
                          </a: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</a:rPr>
                            <a:t>8.6664E-07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51731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6035F9BC-FD48-1C74-22CD-BCF5EE4C13F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38975957"/>
                  </p:ext>
                </p:extLst>
              </p:nvPr>
            </p:nvGraphicFramePr>
            <p:xfrm>
              <a:off x="838200" y="1825473"/>
              <a:ext cx="10515602" cy="44184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99616">
                      <a:extLst>
                        <a:ext uri="{9D8B030D-6E8A-4147-A177-3AD203B41FA5}">
                          <a16:colId xmlns:a16="http://schemas.microsoft.com/office/drawing/2014/main" val="2837421097"/>
                        </a:ext>
                      </a:extLst>
                    </a:gridCol>
                    <a:gridCol w="1711293">
                      <a:extLst>
                        <a:ext uri="{9D8B030D-6E8A-4147-A177-3AD203B41FA5}">
                          <a16:colId xmlns:a16="http://schemas.microsoft.com/office/drawing/2014/main" val="3690051101"/>
                        </a:ext>
                      </a:extLst>
                    </a:gridCol>
                    <a:gridCol w="1699492">
                      <a:extLst>
                        <a:ext uri="{9D8B030D-6E8A-4147-A177-3AD203B41FA5}">
                          <a16:colId xmlns:a16="http://schemas.microsoft.com/office/drawing/2014/main" val="722735070"/>
                        </a:ext>
                      </a:extLst>
                    </a:gridCol>
                    <a:gridCol w="1699492">
                      <a:extLst>
                        <a:ext uri="{9D8B030D-6E8A-4147-A177-3AD203B41FA5}">
                          <a16:colId xmlns:a16="http://schemas.microsoft.com/office/drawing/2014/main" val="3857623974"/>
                        </a:ext>
                      </a:extLst>
                    </a:gridCol>
                    <a:gridCol w="1805709">
                      <a:extLst>
                        <a:ext uri="{9D8B030D-6E8A-4147-A177-3AD203B41FA5}">
                          <a16:colId xmlns:a16="http://schemas.microsoft.com/office/drawing/2014/main" val="202229896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Class: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c1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c2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c3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c4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95166479"/>
                      </a:ext>
                    </a:extLst>
                  </a:tr>
                  <a:tr h="37553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0676" t="-120968" r="-305338" b="-10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12903" t="-120968" r="-207527" b="-10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2903" t="-120968" r="-107527" b="-10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83446" t="-120968" r="-1351" b="-10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2564110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effectLst/>
                            </a:rPr>
                            <a:t>Prior probability</a:t>
                          </a:r>
                          <a:r>
                            <a:rPr lang="en-US" sz="24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: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0.4455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0.1683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0.2475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0.1386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296012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sz="24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effectLst/>
                            </a:rPr>
                            <a:t>Likelihood of t given c</a:t>
                          </a: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 sz="12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 sz="12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 sz="12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514859566"/>
                      </a:ext>
                    </a:extLst>
                  </a:tr>
                  <a:tr h="37553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Term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0676" t="-414516" r="-305338" b="-7290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12903" t="-414516" r="-207527" b="-7290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2903" t="-414516" r="-107527" b="-7290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83446" t="-414516" r="-1351" b="-7290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543503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</a:rPr>
                            <a:t>requir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0.0444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0.1429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5154579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</a:rPr>
                            <a:t>creat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0.0889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0.1176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0.1200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0.1429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9847886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new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0.0222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0.0588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41736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457200" marR="0" lvl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plan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0.0222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0.0000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0.0000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373478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36321891"/>
                      </a:ext>
                    </a:extLst>
                  </a:tr>
                  <a:tr h="37553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0676" t="-998387" r="-305338" b="-14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12903" t="-998387" r="-207527" b="-14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2903" t="-998387" r="-107527" b="-14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83446" t="-998387" r="-1351" b="-1451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18969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effectLst/>
                            </a:rPr>
                            <a:t>Posterior probability</a:t>
                          </a:r>
                          <a:r>
                            <a:rPr lang="en-US" sz="2400" dirty="0"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Calibri" panose="020F0502020204030204" pitchFamily="34" charset="0"/>
                            </a:rPr>
                            <a:t>:</a:t>
                          </a: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FF0000"/>
                              </a:solidFill>
                              <a:effectLst/>
                            </a:rPr>
                            <a:t>8.6664E-07</a:t>
                          </a:r>
                          <a:endParaRPr lang="en-US" sz="24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0</a:t>
                          </a:r>
                          <a:endParaRPr lang="en-US" sz="24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517319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9708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1981</Words>
  <Application>Microsoft Office PowerPoint</Application>
  <PresentationFormat>Widescreen</PresentationFormat>
  <Paragraphs>658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Minion Pro</vt:lpstr>
      <vt:lpstr>Times New Roman</vt:lpstr>
      <vt:lpstr>Office Theme</vt:lpstr>
      <vt:lpstr>Using Machine Learning to Predict Bloom's Taxonomy Level for Certification Exam Items</vt:lpstr>
      <vt:lpstr>Agenda</vt:lpstr>
      <vt:lpstr>Bloom’s taxonomy</vt:lpstr>
      <vt:lpstr>Should psychometricians care?</vt:lpstr>
      <vt:lpstr>Research questions</vt:lpstr>
      <vt:lpstr>Sample</vt:lpstr>
      <vt:lpstr>Feature extraction</vt:lpstr>
      <vt:lpstr>Naïve Bayesian Model</vt:lpstr>
      <vt:lpstr>Example: Predicting level for item 63</vt:lpstr>
      <vt:lpstr>Methodology</vt:lpstr>
      <vt:lpstr>RQ1: How well does the Naïve Bayesian classifier predict?</vt:lpstr>
      <vt:lpstr>RQ2: Good prediction for all levels?</vt:lpstr>
      <vt:lpstr>RQ3: How well does the NBC distinguish L1?</vt:lpstr>
      <vt:lpstr>RQ4: Does the classifier crossvalidate?</vt:lpstr>
      <vt:lpstr>RQ5: How does the NBC predict level?</vt:lpstr>
      <vt:lpstr>Discussion</vt:lpstr>
      <vt:lpstr>Future Directions</vt:lpstr>
      <vt:lpstr>Any questions?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Machine Learning to Predict Bloom's Taxonomy Level for Certification Exam Items</dc:title>
  <dc:creator>Alan Mead</dc:creator>
  <cp:lastModifiedBy>Alan Mead</cp:lastModifiedBy>
  <cp:revision>20</cp:revision>
  <cp:lastPrinted>2022-11-01T17:35:07Z</cp:lastPrinted>
  <dcterms:created xsi:type="dcterms:W3CDTF">2022-11-01T15:59:24Z</dcterms:created>
  <dcterms:modified xsi:type="dcterms:W3CDTF">2022-11-03T13:57:35Z</dcterms:modified>
</cp:coreProperties>
</file>