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71" r:id="rId5"/>
    <p:sldId id="266" r:id="rId6"/>
    <p:sldId id="269" r:id="rId7"/>
    <p:sldId id="267" r:id="rId8"/>
    <p:sldId id="272" r:id="rId9"/>
    <p:sldId id="270" r:id="rId10"/>
    <p:sldId id="260" r:id="rId11"/>
    <p:sldId id="261" r:id="rId12"/>
    <p:sldId id="268" r:id="rId13"/>
    <p:sldId id="263" r:id="rId14"/>
    <p:sldId id="264" r:id="rId15"/>
    <p:sldId id="273" r:id="rId16"/>
    <p:sldId id="274" r:id="rId17"/>
    <p:sldId id="275"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an C. Wright" initials="SCW" lastIdx="23" clrIdx="0">
    <p:extLst>
      <p:ext uri="{19B8F6BF-5375-455C-9EA6-DF929625EA0E}">
        <p15:presenceInfo xmlns:p15="http://schemas.microsoft.com/office/powerpoint/2012/main" userId="2cf17efccd9fdf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016" autoAdjust="0"/>
  </p:normalViewPr>
  <p:slideViewPr>
    <p:cSldViewPr snapToGrid="0">
      <p:cViewPr varScale="1">
        <p:scale>
          <a:sx n="94" d="100"/>
          <a:sy n="94" d="100"/>
        </p:scale>
        <p:origin x="21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61DC5-3B53-44FB-B26F-7CB78C588A96}" type="datetimeFigureOut">
              <a:rPr lang="en-US" smtClean="0"/>
              <a:t>11/1/2018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27DAD9-2030-40B2-8188-EF382DFFB6B3}" type="slidenum">
              <a:rPr lang="en-US" smtClean="0"/>
              <a:t>‹#›</a:t>
            </a:fld>
            <a:endParaRPr lang="en-US" dirty="0"/>
          </a:p>
        </p:txBody>
      </p:sp>
    </p:spTree>
    <p:extLst>
      <p:ext uri="{BB962C8B-B14F-4D97-AF65-F5344CB8AC3E}">
        <p14:creationId xmlns:p14="http://schemas.microsoft.com/office/powerpoint/2010/main" val="2751814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 of gamma change: </a:t>
            </a:r>
            <a:r>
              <a:rPr lang="en-US" dirty="0"/>
              <a:t>Employees responding to questionnaire about sexual harassment before and after undergoing sexual harassment training; they may expand the number of indicators that they associate with harassment post-training</a:t>
            </a:r>
          </a:p>
          <a:p>
            <a:endParaRPr lang="en-US" dirty="0"/>
          </a:p>
          <a:p>
            <a:r>
              <a:rPr lang="en-US" b="1" dirty="0"/>
              <a:t>Example of beta change: </a:t>
            </a:r>
            <a:r>
              <a:rPr lang="en-US" dirty="0"/>
              <a:t>Measuring self-efficacy in using a newly trained skill pre- and pos-training; trainees may shift what they understand to be “average” proficiency due to training</a:t>
            </a:r>
          </a:p>
          <a:p>
            <a:endParaRPr lang="en-US" dirty="0"/>
          </a:p>
          <a:p>
            <a:r>
              <a:rPr lang="en-US" dirty="0"/>
              <a:t>BRIEFLY: Mention that several methods have been devised over time to assess this, including the use of additional measures, factor rotation methods, and Confirmatory Factor Analysis (use as a segue into next slide)</a:t>
            </a:r>
          </a:p>
        </p:txBody>
      </p:sp>
      <p:sp>
        <p:nvSpPr>
          <p:cNvPr id="4" name="Slide Number Placeholder 3"/>
          <p:cNvSpPr>
            <a:spLocks noGrp="1"/>
          </p:cNvSpPr>
          <p:nvPr>
            <p:ph type="sldNum" sz="quarter" idx="5"/>
          </p:nvPr>
        </p:nvSpPr>
        <p:spPr/>
        <p:txBody>
          <a:bodyPr/>
          <a:lstStyle/>
          <a:p>
            <a:fld id="{8627DAD9-2030-40B2-8188-EF382DFFB6B3}" type="slidenum">
              <a:rPr lang="en-US" smtClean="0"/>
              <a:t>3</a:t>
            </a:fld>
            <a:endParaRPr lang="en-US" dirty="0"/>
          </a:p>
        </p:txBody>
      </p:sp>
    </p:spTree>
    <p:extLst>
      <p:ext uri="{BB962C8B-B14F-4D97-AF65-F5344CB8AC3E}">
        <p14:creationId xmlns:p14="http://schemas.microsoft.com/office/powerpoint/2010/main" val="2874244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27DAD9-2030-40B2-8188-EF382DFFB6B3}" type="slidenum">
              <a:rPr lang="en-US" smtClean="0"/>
              <a:t>7</a:t>
            </a:fld>
            <a:endParaRPr lang="en-US" dirty="0"/>
          </a:p>
        </p:txBody>
      </p:sp>
    </p:spTree>
    <p:extLst>
      <p:ext uri="{BB962C8B-B14F-4D97-AF65-F5344CB8AC3E}">
        <p14:creationId xmlns:p14="http://schemas.microsoft.com/office/powerpoint/2010/main" val="3538708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Keep my discussion here at a high level</a:t>
            </a:r>
          </a:p>
          <a:p>
            <a:endParaRPr lang="en-US" dirty="0">
              <a:solidFill>
                <a:srgbClr val="FF0000"/>
              </a:solidFill>
            </a:endParaRPr>
          </a:p>
          <a:p>
            <a:r>
              <a:rPr lang="en-US" dirty="0">
                <a:solidFill>
                  <a:srgbClr val="FF0000"/>
                </a:solidFill>
              </a:rPr>
              <a:t>As you finish discussing this, mention that this presents an opportunity to look at Beta change in a way that aligns more directly with the conceptual definition and does not share the same limitations as CFA</a:t>
            </a:r>
          </a:p>
          <a:p>
            <a:endParaRPr lang="en-US" dirty="0"/>
          </a:p>
        </p:txBody>
      </p:sp>
      <p:sp>
        <p:nvSpPr>
          <p:cNvPr id="4" name="Slide Number Placeholder 3"/>
          <p:cNvSpPr>
            <a:spLocks noGrp="1"/>
          </p:cNvSpPr>
          <p:nvPr>
            <p:ph type="sldNum" sz="quarter" idx="5"/>
          </p:nvPr>
        </p:nvSpPr>
        <p:spPr/>
        <p:txBody>
          <a:bodyPr/>
          <a:lstStyle/>
          <a:p>
            <a:fld id="{8627DAD9-2030-40B2-8188-EF382DFFB6B3}" type="slidenum">
              <a:rPr lang="en-US" smtClean="0"/>
              <a:t>8</a:t>
            </a:fld>
            <a:endParaRPr lang="en-US" dirty="0"/>
          </a:p>
        </p:txBody>
      </p:sp>
    </p:spTree>
    <p:extLst>
      <p:ext uri="{BB962C8B-B14F-4D97-AF65-F5344CB8AC3E}">
        <p14:creationId xmlns:p14="http://schemas.microsoft.com/office/powerpoint/2010/main" val="3385504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27DAD9-2030-40B2-8188-EF382DFFB6B3}" type="slidenum">
              <a:rPr lang="en-US" smtClean="0"/>
              <a:t>9</a:t>
            </a:fld>
            <a:endParaRPr lang="en-US" dirty="0"/>
          </a:p>
        </p:txBody>
      </p:sp>
    </p:spTree>
    <p:extLst>
      <p:ext uri="{BB962C8B-B14F-4D97-AF65-F5344CB8AC3E}">
        <p14:creationId xmlns:p14="http://schemas.microsoft.com/office/powerpoint/2010/main" val="639363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OCFA model parameters are conceptually equivalent to IRT</a:t>
            </a:r>
          </a:p>
          <a:p>
            <a:pPr lvl="1"/>
            <a:r>
              <a:rPr lang="en-US" dirty="0"/>
              <a:t>Factor loadings ≈ discrimination parameter (‘a’)</a:t>
            </a:r>
          </a:p>
          <a:p>
            <a:pPr lvl="1"/>
            <a:r>
              <a:rPr lang="en-US" dirty="0"/>
              <a:t>Item response thresholds ≈ difficulty/location parameters (‘b’)</a:t>
            </a:r>
          </a:p>
          <a:p>
            <a:endParaRPr lang="en-US" dirty="0"/>
          </a:p>
          <a:p>
            <a:endParaRPr lang="en-US" dirty="0"/>
          </a:p>
        </p:txBody>
      </p:sp>
      <p:sp>
        <p:nvSpPr>
          <p:cNvPr id="4" name="Slide Number Placeholder 3"/>
          <p:cNvSpPr>
            <a:spLocks noGrp="1"/>
          </p:cNvSpPr>
          <p:nvPr>
            <p:ph type="sldNum" sz="quarter" idx="5"/>
          </p:nvPr>
        </p:nvSpPr>
        <p:spPr/>
        <p:txBody>
          <a:bodyPr/>
          <a:lstStyle/>
          <a:p>
            <a:fld id="{8627DAD9-2030-40B2-8188-EF382DFFB6B3}" type="slidenum">
              <a:rPr lang="en-US" smtClean="0"/>
              <a:t>10</a:t>
            </a:fld>
            <a:endParaRPr lang="en-US" dirty="0"/>
          </a:p>
        </p:txBody>
      </p:sp>
    </p:spTree>
    <p:extLst>
      <p:ext uri="{BB962C8B-B14F-4D97-AF65-F5344CB8AC3E}">
        <p14:creationId xmlns:p14="http://schemas.microsoft.com/office/powerpoint/2010/main" val="5291215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that gamma change cannot be interpreted via a unidimensional GRM. There are likely opportunities to test via multidimensional models, but those introduce additional complications and details that go beyond today’s discussion</a:t>
            </a:r>
          </a:p>
        </p:txBody>
      </p:sp>
      <p:sp>
        <p:nvSpPr>
          <p:cNvPr id="4" name="Slide Number Placeholder 3"/>
          <p:cNvSpPr>
            <a:spLocks noGrp="1"/>
          </p:cNvSpPr>
          <p:nvPr>
            <p:ph type="sldNum" sz="quarter" idx="5"/>
          </p:nvPr>
        </p:nvSpPr>
        <p:spPr/>
        <p:txBody>
          <a:bodyPr/>
          <a:lstStyle/>
          <a:p>
            <a:fld id="{8627DAD9-2030-40B2-8188-EF382DFFB6B3}" type="slidenum">
              <a:rPr lang="en-US" smtClean="0"/>
              <a:t>11</a:t>
            </a:fld>
            <a:endParaRPr lang="en-US" dirty="0"/>
          </a:p>
        </p:txBody>
      </p:sp>
    </p:spTree>
    <p:extLst>
      <p:ext uri="{BB962C8B-B14F-4D97-AF65-F5344CB8AC3E}">
        <p14:creationId xmlns:p14="http://schemas.microsoft.com/office/powerpoint/2010/main" val="2605861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Mention that by plotting the curves in an IRT model, you can get some indication of the magnitude of beta change, which OCFA does not provide</a:t>
            </a:r>
          </a:p>
        </p:txBody>
      </p:sp>
      <p:sp>
        <p:nvSpPr>
          <p:cNvPr id="4" name="Slide Number Placeholder 3"/>
          <p:cNvSpPr>
            <a:spLocks noGrp="1"/>
          </p:cNvSpPr>
          <p:nvPr>
            <p:ph type="sldNum" sz="quarter" idx="5"/>
          </p:nvPr>
        </p:nvSpPr>
        <p:spPr/>
        <p:txBody>
          <a:bodyPr/>
          <a:lstStyle/>
          <a:p>
            <a:fld id="{8627DAD9-2030-40B2-8188-EF382DFFB6B3}" type="slidenum">
              <a:rPr lang="en-US" smtClean="0"/>
              <a:t>12</a:t>
            </a:fld>
            <a:endParaRPr lang="en-US" dirty="0"/>
          </a:p>
        </p:txBody>
      </p:sp>
    </p:spTree>
    <p:extLst>
      <p:ext uri="{BB962C8B-B14F-4D97-AF65-F5344CB8AC3E}">
        <p14:creationId xmlns:p14="http://schemas.microsoft.com/office/powerpoint/2010/main" val="1215330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measure primarily looks at individuals learning strategies and motivation to learn</a:t>
            </a:r>
          </a:p>
          <a:p>
            <a:endParaRPr lang="en-US" dirty="0"/>
          </a:p>
          <a:p>
            <a:r>
              <a:rPr lang="en-US" dirty="0"/>
              <a:t>Chisquare estimates here are based on mean and variance adjusted Weighted Least Squares (WLSMV) making direct comparison of chisquares complicated and requiring the difference test to account for the scaling applied</a:t>
            </a:r>
          </a:p>
        </p:txBody>
      </p:sp>
      <p:sp>
        <p:nvSpPr>
          <p:cNvPr id="4" name="Slide Number Placeholder 3"/>
          <p:cNvSpPr>
            <a:spLocks noGrp="1"/>
          </p:cNvSpPr>
          <p:nvPr>
            <p:ph type="sldNum" sz="quarter" idx="5"/>
          </p:nvPr>
        </p:nvSpPr>
        <p:spPr/>
        <p:txBody>
          <a:bodyPr/>
          <a:lstStyle/>
          <a:p>
            <a:fld id="{8627DAD9-2030-40B2-8188-EF382DFFB6B3}" type="slidenum">
              <a:rPr lang="en-US" smtClean="0"/>
              <a:t>13</a:t>
            </a:fld>
            <a:endParaRPr lang="en-US" dirty="0"/>
          </a:p>
        </p:txBody>
      </p:sp>
    </p:spTree>
    <p:extLst>
      <p:ext uri="{BB962C8B-B14F-4D97-AF65-F5344CB8AC3E}">
        <p14:creationId xmlns:p14="http://schemas.microsoft.com/office/powerpoint/2010/main" val="3586113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W_theta</a:t>
            </a:r>
            <a:r>
              <a:rPr lang="en-US" dirty="0"/>
              <a:t> weights the differences by the standard normal distribution</a:t>
            </a:r>
          </a:p>
          <a:p>
            <a:endParaRPr lang="en-US" dirty="0"/>
          </a:p>
          <a:p>
            <a:r>
              <a:rPr lang="en-US" dirty="0"/>
              <a:t>0.12 indicates that on a 5-point scale, difference is about 1/10 of a point – a small difference</a:t>
            </a:r>
          </a:p>
        </p:txBody>
      </p:sp>
      <p:sp>
        <p:nvSpPr>
          <p:cNvPr id="4" name="Slide Number Placeholder 3"/>
          <p:cNvSpPr>
            <a:spLocks noGrp="1"/>
          </p:cNvSpPr>
          <p:nvPr>
            <p:ph type="sldNum" sz="quarter" idx="5"/>
          </p:nvPr>
        </p:nvSpPr>
        <p:spPr/>
        <p:txBody>
          <a:bodyPr/>
          <a:lstStyle/>
          <a:p>
            <a:fld id="{8627DAD9-2030-40B2-8188-EF382DFFB6B3}" type="slidenum">
              <a:rPr lang="en-US" smtClean="0"/>
              <a:t>17</a:t>
            </a:fld>
            <a:endParaRPr lang="en-US" dirty="0"/>
          </a:p>
        </p:txBody>
      </p:sp>
    </p:spTree>
    <p:extLst>
      <p:ext uri="{BB962C8B-B14F-4D97-AF65-F5344CB8AC3E}">
        <p14:creationId xmlns:p14="http://schemas.microsoft.com/office/powerpoint/2010/main" val="2411074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A714C-C9F5-4615-A7F3-6333C07E84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8BB4C0-8C8F-4AF6-B7F4-1D00CC0A27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B74D31-88B4-40CF-874D-508328F16F7A}"/>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333F4DD5-EECF-4C21-9411-DF5ABEEFE3F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4D40A4-419F-4267-A98A-5DEA80FB0495}"/>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3326731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7081-FEE5-4848-98AB-F89C26E9D2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7CB32DC-9D8E-4C88-9A73-6DBFB27465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61802A-F299-44B7-BC5F-BE5F59B2D5C7}"/>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E4F90F18-E608-42E9-A48C-E47E5E5139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6AA13F-D7BB-4DFB-AFCF-E8F3242DB2CD}"/>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2082448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B3D337-C05A-4D91-B103-258BD27585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502BDC-A4FB-4757-8B7C-A86ECFB72DF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836F3-205A-4837-B8F1-05763F265D3D}"/>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0CD049C6-7B92-42D7-B0DD-EDD5A41BEF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749465-A0DD-4EC9-A133-CB328B403CD8}"/>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3078418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B5824-1E90-432B-B61E-9266DB78D3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B4B2C6-AA2E-4221-8584-21BE7AACDCD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B9EB4D-56CF-4F16-8313-8D80112C35A7}"/>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65F7D81A-E213-47F6-AF5E-B8947B7159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840020-DC49-4BEF-8EC4-4F31ABA9B40F}"/>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2301421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3C9FD-78A9-4B30-8C68-3EA37BC2F2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250101-2148-487D-B5C7-CCE1BE73B0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764E9D-AB8F-47A5-B714-0638F7DC7B4D}"/>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DAA50163-E618-4C3A-B160-523DCFE577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E8B486-3937-4BEB-B2D5-FFA74BC4B720}"/>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317054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4014C-2979-4185-9934-AE9A89C8DF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315A7D-B5AC-47FD-BA1F-4B04C2AA7AB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0B970E-082F-4201-BDCF-75D2262ECD0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1F3CBC-F87A-4024-910A-BD97C980536E}"/>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6" name="Footer Placeholder 5">
            <a:extLst>
              <a:ext uri="{FF2B5EF4-FFF2-40B4-BE49-F238E27FC236}">
                <a16:creationId xmlns:a16="http://schemas.microsoft.com/office/drawing/2014/main" id="{C4DDAE78-0C39-43B1-BE6F-546F404F9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059E9E0-E792-463B-B253-D0D4FD346742}"/>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411653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4B54F-C6CC-43BE-94D4-0CCFDFE201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F78913-82EF-4D6B-83B5-CC518A9C9F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AB34609-3CF2-4CF6-AC07-F7A2DB784F6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0E56D1-C90F-4BFB-B8EE-D9079C99D9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603EFC-E1A5-467E-84B0-79C9D06614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78365E-1836-48E9-9041-187CECE0988C}"/>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8" name="Footer Placeholder 7">
            <a:extLst>
              <a:ext uri="{FF2B5EF4-FFF2-40B4-BE49-F238E27FC236}">
                <a16:creationId xmlns:a16="http://schemas.microsoft.com/office/drawing/2014/main" id="{1B9AD963-4C2A-4A9A-86FA-FB250407319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8CF9496-E7BB-48D2-9ABB-B7CB2C240558}"/>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133487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B2A09-BA9C-47C0-8C64-727F0F8EF0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2CDBB81-7CD5-468A-8E04-758A39EF881F}"/>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4" name="Footer Placeholder 3">
            <a:extLst>
              <a:ext uri="{FF2B5EF4-FFF2-40B4-BE49-F238E27FC236}">
                <a16:creationId xmlns:a16="http://schemas.microsoft.com/office/drawing/2014/main" id="{EF65B36C-9E3A-4A30-8112-6F13527D0D8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4490059-BBE0-420F-B651-5AA1D4841278}"/>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373116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580771-B9B9-4F38-A514-E25CD9DEDAA5}"/>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3" name="Footer Placeholder 2">
            <a:extLst>
              <a:ext uri="{FF2B5EF4-FFF2-40B4-BE49-F238E27FC236}">
                <a16:creationId xmlns:a16="http://schemas.microsoft.com/office/drawing/2014/main" id="{90740AF4-F010-4BD9-9C75-1D6DF0AC147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E93755A-65D6-41E5-A343-CC7688F38905}"/>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3648744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DAB54-6324-44E2-884E-74646661F8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5D8BBB-62BD-469F-BA8D-A19EDA4597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B8BD9D-EFF5-4BA1-AB6F-DFD935CEF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D5DEDB0-8FF3-4575-AD8A-4467DE974BFC}"/>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6" name="Footer Placeholder 5">
            <a:extLst>
              <a:ext uri="{FF2B5EF4-FFF2-40B4-BE49-F238E27FC236}">
                <a16:creationId xmlns:a16="http://schemas.microsoft.com/office/drawing/2014/main" id="{2B97FAEE-01A6-4B92-91D3-753FB13B6C3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0FBE142-ED83-49E2-9D44-131E80F20FF5}"/>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1575535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14468-5301-46EE-898C-3355A70C7F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0E87452-DC66-4CB8-98A6-F8D8620C52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6B4F1E4-C1FB-4818-AACB-D0D559D830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40EE7F-D792-464C-9974-1703528D24A7}"/>
              </a:ext>
            </a:extLst>
          </p:cNvPr>
          <p:cNvSpPr>
            <a:spLocks noGrp="1"/>
          </p:cNvSpPr>
          <p:nvPr>
            <p:ph type="dt" sz="half" idx="10"/>
          </p:nvPr>
        </p:nvSpPr>
        <p:spPr/>
        <p:txBody>
          <a:bodyPr/>
          <a:lstStyle/>
          <a:p>
            <a:fld id="{DA18D862-EE0B-4334-9667-FF46CAE23483}" type="datetimeFigureOut">
              <a:rPr lang="en-US" smtClean="0"/>
              <a:t>11/1/2018</a:t>
            </a:fld>
            <a:endParaRPr lang="en-US" dirty="0"/>
          </a:p>
        </p:txBody>
      </p:sp>
      <p:sp>
        <p:nvSpPr>
          <p:cNvPr id="6" name="Footer Placeholder 5">
            <a:extLst>
              <a:ext uri="{FF2B5EF4-FFF2-40B4-BE49-F238E27FC236}">
                <a16:creationId xmlns:a16="http://schemas.microsoft.com/office/drawing/2014/main" id="{0192ACC2-0106-45C2-A03E-DC157AA6FCC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DE11037-3F02-4A64-BF78-7D65EAC430E1}"/>
              </a:ext>
            </a:extLst>
          </p:cNvPr>
          <p:cNvSpPr>
            <a:spLocks noGrp="1"/>
          </p:cNvSpPr>
          <p:nvPr>
            <p:ph type="sldNum" sz="quarter" idx="12"/>
          </p:nvPr>
        </p:nvSpPr>
        <p:spPr/>
        <p:txBody>
          <a:bodyPr/>
          <a:lstStyle/>
          <a:p>
            <a:fld id="{C031B66D-3585-4C1C-8D26-A2C6260B7C16}" type="slidenum">
              <a:rPr lang="en-US" smtClean="0"/>
              <a:t>‹#›</a:t>
            </a:fld>
            <a:endParaRPr lang="en-US" dirty="0"/>
          </a:p>
        </p:txBody>
      </p:sp>
    </p:spTree>
    <p:extLst>
      <p:ext uri="{BB962C8B-B14F-4D97-AF65-F5344CB8AC3E}">
        <p14:creationId xmlns:p14="http://schemas.microsoft.com/office/powerpoint/2010/main" val="1838937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9F94B5-530C-4A9F-8484-99301D80F9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3ACF4B-11FE-4E1B-BCDC-DFF69665E3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78F4C8-29F5-449B-953D-608D4E1952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18D862-EE0B-4334-9667-FF46CAE23483}" type="datetimeFigureOut">
              <a:rPr lang="en-US" smtClean="0"/>
              <a:t>11/1/2018</a:t>
            </a:fld>
            <a:endParaRPr lang="en-US" dirty="0"/>
          </a:p>
        </p:txBody>
      </p:sp>
      <p:sp>
        <p:nvSpPr>
          <p:cNvPr id="5" name="Footer Placeholder 4">
            <a:extLst>
              <a:ext uri="{FF2B5EF4-FFF2-40B4-BE49-F238E27FC236}">
                <a16:creationId xmlns:a16="http://schemas.microsoft.com/office/drawing/2014/main" id="{BEBE5C66-44FA-48AB-96F6-2013EB38ED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9EA26B1-8BB7-4823-8645-40776674D8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1B66D-3585-4C1C-8D26-A2C6260B7C16}" type="slidenum">
              <a:rPr lang="en-US" smtClean="0"/>
              <a:t>‹#›</a:t>
            </a:fld>
            <a:endParaRPr lang="en-US" dirty="0"/>
          </a:p>
        </p:txBody>
      </p:sp>
    </p:spTree>
    <p:extLst>
      <p:ext uri="{BB962C8B-B14F-4D97-AF65-F5344CB8AC3E}">
        <p14:creationId xmlns:p14="http://schemas.microsoft.com/office/powerpoint/2010/main" val="1309066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0CF60-D324-4B79-AA38-D71A730F9557}"/>
              </a:ext>
            </a:extLst>
          </p:cNvPr>
          <p:cNvSpPr>
            <a:spLocks noGrp="1"/>
          </p:cNvSpPr>
          <p:nvPr>
            <p:ph type="ctrTitle"/>
          </p:nvPr>
        </p:nvSpPr>
        <p:spPr>
          <a:xfrm>
            <a:off x="1524000" y="1044002"/>
            <a:ext cx="9144000" cy="2387600"/>
          </a:xfrm>
        </p:spPr>
        <p:txBody>
          <a:bodyPr>
            <a:normAutofit fontScale="90000"/>
          </a:bodyPr>
          <a:lstStyle/>
          <a:p>
            <a:r>
              <a:rPr lang="en-US" dirty="0"/>
              <a:t>Evaluating Alpha/Beta/Gamma Change with Ordinal Confirmatory Factor Analysis</a:t>
            </a:r>
          </a:p>
        </p:txBody>
      </p:sp>
      <p:sp>
        <p:nvSpPr>
          <p:cNvPr id="3" name="Subtitle 2">
            <a:extLst>
              <a:ext uri="{FF2B5EF4-FFF2-40B4-BE49-F238E27FC236}">
                <a16:creationId xmlns:a16="http://schemas.microsoft.com/office/drawing/2014/main" id="{1501C100-39AA-4B72-B422-54B407F6F448}"/>
              </a:ext>
            </a:extLst>
          </p:cNvPr>
          <p:cNvSpPr>
            <a:spLocks noGrp="1"/>
          </p:cNvSpPr>
          <p:nvPr>
            <p:ph type="subTitle" idx="1"/>
          </p:nvPr>
        </p:nvSpPr>
        <p:spPr>
          <a:xfrm>
            <a:off x="609600" y="3811052"/>
            <a:ext cx="4563291" cy="2572339"/>
          </a:xfrm>
        </p:spPr>
        <p:txBody>
          <a:bodyPr>
            <a:normAutofit/>
          </a:bodyPr>
          <a:lstStyle/>
          <a:p>
            <a:r>
              <a:rPr lang="en-US" dirty="0"/>
              <a:t>Sean C. Wright</a:t>
            </a:r>
          </a:p>
          <a:p>
            <a:r>
              <a:rPr lang="en-US" dirty="0"/>
              <a:t>Illinois Institute of Technology, APT</a:t>
            </a:r>
            <a:r>
              <a:rPr lang="en-US" i="1" dirty="0"/>
              <a:t>Metrics</a:t>
            </a:r>
            <a:endParaRPr lang="en-US" dirty="0"/>
          </a:p>
          <a:p>
            <a:endParaRPr lang="en-US" dirty="0"/>
          </a:p>
          <a:p>
            <a:endParaRPr lang="en-US" dirty="0"/>
          </a:p>
          <a:p>
            <a:endParaRPr lang="en-US" dirty="0"/>
          </a:p>
        </p:txBody>
      </p:sp>
      <p:sp>
        <p:nvSpPr>
          <p:cNvPr id="4" name="Subtitle 2">
            <a:extLst>
              <a:ext uri="{FF2B5EF4-FFF2-40B4-BE49-F238E27FC236}">
                <a16:creationId xmlns:a16="http://schemas.microsoft.com/office/drawing/2014/main" id="{5AEE0DB9-F730-4ED5-8910-CAEE22BC0A5F}"/>
              </a:ext>
            </a:extLst>
          </p:cNvPr>
          <p:cNvSpPr txBox="1">
            <a:spLocks/>
          </p:cNvSpPr>
          <p:nvPr/>
        </p:nvSpPr>
        <p:spPr>
          <a:xfrm>
            <a:off x="6104709" y="3811051"/>
            <a:ext cx="4563291" cy="2572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Scott B. Morris</a:t>
            </a:r>
          </a:p>
          <a:p>
            <a:r>
              <a:rPr lang="en-US" dirty="0"/>
              <a:t>Illinois Institute of Technology </a:t>
            </a:r>
          </a:p>
          <a:p>
            <a:endParaRPr lang="en-US" dirty="0"/>
          </a:p>
          <a:p>
            <a:endParaRPr lang="en-US" dirty="0"/>
          </a:p>
        </p:txBody>
      </p:sp>
      <p:sp>
        <p:nvSpPr>
          <p:cNvPr id="5" name="Subtitle 2">
            <a:extLst>
              <a:ext uri="{FF2B5EF4-FFF2-40B4-BE49-F238E27FC236}">
                <a16:creationId xmlns:a16="http://schemas.microsoft.com/office/drawing/2014/main" id="{A0B3E74D-1CAA-4399-9365-2FC7DF6067FE}"/>
              </a:ext>
            </a:extLst>
          </p:cNvPr>
          <p:cNvSpPr txBox="1">
            <a:spLocks/>
          </p:cNvSpPr>
          <p:nvPr/>
        </p:nvSpPr>
        <p:spPr>
          <a:xfrm>
            <a:off x="3357155" y="5097220"/>
            <a:ext cx="4563291" cy="257233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Daniel A. Gandara</a:t>
            </a:r>
          </a:p>
          <a:p>
            <a:r>
              <a:rPr lang="en-US" dirty="0"/>
              <a:t>Illinois Institute of Technology,</a:t>
            </a:r>
          </a:p>
          <a:p>
            <a:r>
              <a:rPr lang="en-US" dirty="0"/>
              <a:t>Indeed</a:t>
            </a:r>
          </a:p>
          <a:p>
            <a:endParaRPr lang="en-US" dirty="0"/>
          </a:p>
          <a:p>
            <a:endParaRPr lang="en-US" dirty="0"/>
          </a:p>
          <a:p>
            <a:endParaRPr lang="en-US" dirty="0"/>
          </a:p>
        </p:txBody>
      </p:sp>
    </p:spTree>
    <p:extLst>
      <p:ext uri="{BB962C8B-B14F-4D97-AF65-F5344CB8AC3E}">
        <p14:creationId xmlns:p14="http://schemas.microsoft.com/office/powerpoint/2010/main" val="1037665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D1C0-17F6-4974-81D4-E39419ECFCF3}"/>
              </a:ext>
            </a:extLst>
          </p:cNvPr>
          <p:cNvSpPr>
            <a:spLocks noGrp="1"/>
          </p:cNvSpPr>
          <p:nvPr>
            <p:ph type="title"/>
          </p:nvPr>
        </p:nvSpPr>
        <p:spPr/>
        <p:txBody>
          <a:bodyPr/>
          <a:lstStyle/>
          <a:p>
            <a:r>
              <a:rPr lang="en-US" dirty="0"/>
              <a:t>Proposed Methodology</a:t>
            </a:r>
          </a:p>
        </p:txBody>
      </p:sp>
      <p:sp>
        <p:nvSpPr>
          <p:cNvPr id="3" name="Content Placeholder 2">
            <a:extLst>
              <a:ext uri="{FF2B5EF4-FFF2-40B4-BE49-F238E27FC236}">
                <a16:creationId xmlns:a16="http://schemas.microsoft.com/office/drawing/2014/main" id="{53909128-9809-4A98-B81F-DA6379CED90D}"/>
              </a:ext>
            </a:extLst>
          </p:cNvPr>
          <p:cNvSpPr>
            <a:spLocks noGrp="1"/>
          </p:cNvSpPr>
          <p:nvPr>
            <p:ph idx="1"/>
          </p:nvPr>
        </p:nvSpPr>
        <p:spPr/>
        <p:txBody>
          <a:bodyPr/>
          <a:lstStyle/>
          <a:p>
            <a:r>
              <a:rPr lang="en-US" dirty="0"/>
              <a:t>Adapt ME/I analysis for use with Ordinal CFA (“OCFA”)</a:t>
            </a:r>
          </a:p>
          <a:p>
            <a:pPr lvl="1"/>
            <a:r>
              <a:rPr lang="en-US" dirty="0"/>
              <a:t>Likert-type data are more accurately defined as ordered categorical data</a:t>
            </a:r>
          </a:p>
          <a:p>
            <a:pPr lvl="1"/>
            <a:r>
              <a:rPr lang="en-US" dirty="0"/>
              <a:t>Allows for the assessment of equality in response category thresholds</a:t>
            </a:r>
          </a:p>
          <a:p>
            <a:pPr lvl="1"/>
            <a:endParaRPr lang="en-US" dirty="0"/>
          </a:p>
          <a:p>
            <a:r>
              <a:rPr lang="en-US" dirty="0"/>
              <a:t>Interpret OCFA results via IRT-based DIF analysis</a:t>
            </a:r>
          </a:p>
          <a:p>
            <a:pPr lvl="1"/>
            <a:r>
              <a:rPr lang="en-US" dirty="0"/>
              <a:t>Graded Response Model (GRM; Samejima, 1969) equivalent to a unidimensional OCFA model</a:t>
            </a:r>
          </a:p>
          <a:p>
            <a:pPr lvl="1"/>
            <a:r>
              <a:rPr lang="en-US" dirty="0"/>
              <a:t>OCFA parameters can be converted into IRT GRM parameters</a:t>
            </a:r>
          </a:p>
          <a:p>
            <a:pPr lvl="1"/>
            <a:r>
              <a:rPr lang="en-US" dirty="0"/>
              <a:t>Parameter estimates generated account for correlated residuals and factors over time as specified in OCFA model(s)</a:t>
            </a:r>
          </a:p>
          <a:p>
            <a:pPr lvl="1"/>
            <a:endParaRPr lang="en-US" dirty="0"/>
          </a:p>
        </p:txBody>
      </p:sp>
    </p:spTree>
    <p:extLst>
      <p:ext uri="{BB962C8B-B14F-4D97-AF65-F5344CB8AC3E}">
        <p14:creationId xmlns:p14="http://schemas.microsoft.com/office/powerpoint/2010/main" val="3582461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D1C0-17F6-4974-81D4-E39419ECFCF3}"/>
              </a:ext>
            </a:extLst>
          </p:cNvPr>
          <p:cNvSpPr>
            <a:spLocks noGrp="1"/>
          </p:cNvSpPr>
          <p:nvPr>
            <p:ph type="title"/>
          </p:nvPr>
        </p:nvSpPr>
        <p:spPr/>
        <p:txBody>
          <a:bodyPr/>
          <a:lstStyle/>
          <a:p>
            <a:r>
              <a:rPr lang="en-US" dirty="0"/>
              <a:t>Proposed Methodology</a:t>
            </a:r>
          </a:p>
        </p:txBody>
      </p:sp>
      <p:sp>
        <p:nvSpPr>
          <p:cNvPr id="3" name="Content Placeholder 2">
            <a:extLst>
              <a:ext uri="{FF2B5EF4-FFF2-40B4-BE49-F238E27FC236}">
                <a16:creationId xmlns:a16="http://schemas.microsoft.com/office/drawing/2014/main" id="{53909128-9809-4A98-B81F-DA6379CED90D}"/>
              </a:ext>
            </a:extLst>
          </p:cNvPr>
          <p:cNvSpPr>
            <a:spLocks noGrp="1"/>
          </p:cNvSpPr>
          <p:nvPr>
            <p:ph idx="1"/>
          </p:nvPr>
        </p:nvSpPr>
        <p:spPr/>
        <p:txBody>
          <a:bodyPr>
            <a:normAutofit fontScale="85000" lnSpcReduction="20000"/>
          </a:bodyPr>
          <a:lstStyle/>
          <a:p>
            <a:r>
              <a:rPr lang="en-US" dirty="0"/>
              <a:t>Step 1: Omnibus test (equal variance-covariance matrices)</a:t>
            </a:r>
          </a:p>
          <a:p>
            <a:r>
              <a:rPr lang="en-US" dirty="0"/>
              <a:t>Step 2: Configural baseline model (Gamma)</a:t>
            </a:r>
            <a:endParaRPr lang="en-US" baseline="30000" dirty="0"/>
          </a:p>
          <a:p>
            <a:pPr lvl="1"/>
            <a:r>
              <a:rPr lang="en-US" dirty="0"/>
              <a:t>Can a common factor structure be defined at both time points?</a:t>
            </a:r>
          </a:p>
          <a:p>
            <a:pPr lvl="1"/>
            <a:r>
              <a:rPr lang="en-US" dirty="0"/>
              <a:t>Assess model fit via standard indices (</a:t>
            </a:r>
            <a:r>
              <a:rPr lang="en-US" dirty="0">
                <a:sym typeface="Symbol" panose="05050102010706020507" pitchFamily="18" charset="2"/>
              </a:rPr>
              <a:t></a:t>
            </a:r>
            <a:r>
              <a:rPr lang="en-US" baseline="30000" dirty="0"/>
              <a:t>2</a:t>
            </a:r>
            <a:r>
              <a:rPr lang="en-US" dirty="0"/>
              <a:t>, CFI, RMSEA)</a:t>
            </a:r>
          </a:p>
          <a:p>
            <a:r>
              <a:rPr lang="en-US" dirty="0"/>
              <a:t>Step 3: Factor Covariance Invariance (Gamma)</a:t>
            </a:r>
          </a:p>
          <a:p>
            <a:pPr lvl="1"/>
            <a:r>
              <a:rPr lang="en-US" dirty="0"/>
              <a:t>Only applicable in multi-dimensional models</a:t>
            </a:r>
          </a:p>
          <a:p>
            <a:pPr lvl="1"/>
            <a:r>
              <a:rPr lang="en-US" dirty="0"/>
              <a:t>Assess model fit via significance of </a:t>
            </a:r>
            <a:r>
              <a:rPr lang="en-US" dirty="0">
                <a:sym typeface="Symbol" panose="05050102010706020507" pitchFamily="18" charset="2"/>
              </a:rPr>
              <a:t></a:t>
            </a:r>
            <a:r>
              <a:rPr lang="en-US" baseline="30000" dirty="0"/>
              <a:t>2</a:t>
            </a:r>
            <a:endParaRPr lang="en-US" dirty="0"/>
          </a:p>
          <a:p>
            <a:r>
              <a:rPr lang="en-US" dirty="0"/>
              <a:t>Step 4: Metric Invariance (Beta)</a:t>
            </a:r>
          </a:p>
          <a:p>
            <a:pPr lvl="1"/>
            <a:r>
              <a:rPr lang="en-US" dirty="0"/>
              <a:t>Are factor loadings equal across time?</a:t>
            </a:r>
          </a:p>
          <a:p>
            <a:pPr lvl="1"/>
            <a:r>
              <a:rPr lang="en-US" dirty="0"/>
              <a:t>Assess via significance of </a:t>
            </a:r>
            <a:r>
              <a:rPr lang="en-US" dirty="0">
                <a:sym typeface="Symbol" panose="05050102010706020507" pitchFamily="18" charset="2"/>
              </a:rPr>
              <a:t></a:t>
            </a:r>
            <a:r>
              <a:rPr lang="en-US" baseline="30000" dirty="0"/>
              <a:t>2 </a:t>
            </a:r>
            <a:endParaRPr lang="en-US" dirty="0"/>
          </a:p>
          <a:p>
            <a:r>
              <a:rPr lang="en-US" dirty="0"/>
              <a:t>Step 5: Threshold Invariance (Beta)</a:t>
            </a:r>
            <a:endParaRPr lang="en-US" baseline="30000" dirty="0"/>
          </a:p>
          <a:p>
            <a:pPr lvl="1"/>
            <a:r>
              <a:rPr lang="en-US" dirty="0"/>
              <a:t>Are response category thresholds the same across time?</a:t>
            </a:r>
          </a:p>
          <a:p>
            <a:pPr lvl="1"/>
            <a:r>
              <a:rPr lang="en-US" dirty="0"/>
              <a:t>Assess via significance of </a:t>
            </a:r>
            <a:r>
              <a:rPr lang="en-US" dirty="0">
                <a:sym typeface="Symbol" panose="05050102010706020507" pitchFamily="18" charset="2"/>
              </a:rPr>
              <a:t></a:t>
            </a:r>
            <a:r>
              <a:rPr lang="en-US" baseline="30000" dirty="0"/>
              <a:t>2 </a:t>
            </a:r>
            <a:endParaRPr lang="en-US" dirty="0"/>
          </a:p>
        </p:txBody>
      </p:sp>
    </p:spTree>
    <p:extLst>
      <p:ext uri="{BB962C8B-B14F-4D97-AF65-F5344CB8AC3E}">
        <p14:creationId xmlns:p14="http://schemas.microsoft.com/office/powerpoint/2010/main" val="626824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500"/>
                                        <p:tgtEl>
                                          <p:spTgt spid="3">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500"/>
                                        <p:tgtEl>
                                          <p:spTgt spid="3">
                                            <p:txEl>
                                              <p:pRg st="10" end="10"/>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fade">
                                      <p:cBhvr>
                                        <p:cTn id="48" dur="500"/>
                                        <p:tgtEl>
                                          <p:spTgt spid="3">
                                            <p:txEl>
                                              <p:pRg st="11" end="11"/>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animEffect transition="in" filter="fade">
                                      <p:cBhvr>
                                        <p:cTn id="5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CD1C0-17F6-4974-81D4-E39419ECFCF3}"/>
              </a:ext>
            </a:extLst>
          </p:cNvPr>
          <p:cNvSpPr>
            <a:spLocks noGrp="1"/>
          </p:cNvSpPr>
          <p:nvPr>
            <p:ph type="title"/>
          </p:nvPr>
        </p:nvSpPr>
        <p:spPr/>
        <p:txBody>
          <a:bodyPr/>
          <a:lstStyle/>
          <a:p>
            <a:r>
              <a:rPr lang="en-US" dirty="0"/>
              <a:t>Proposed Methodology</a:t>
            </a:r>
          </a:p>
        </p:txBody>
      </p:sp>
      <p:sp>
        <p:nvSpPr>
          <p:cNvPr id="3" name="Content Placeholder 2">
            <a:extLst>
              <a:ext uri="{FF2B5EF4-FFF2-40B4-BE49-F238E27FC236}">
                <a16:creationId xmlns:a16="http://schemas.microsoft.com/office/drawing/2014/main" id="{53909128-9809-4A98-B81F-DA6379CED90D}"/>
              </a:ext>
            </a:extLst>
          </p:cNvPr>
          <p:cNvSpPr>
            <a:spLocks noGrp="1"/>
          </p:cNvSpPr>
          <p:nvPr>
            <p:ph idx="1"/>
          </p:nvPr>
        </p:nvSpPr>
        <p:spPr/>
        <p:txBody>
          <a:bodyPr>
            <a:normAutofit/>
          </a:bodyPr>
          <a:lstStyle/>
          <a:p>
            <a:r>
              <a:rPr lang="en-US" dirty="0"/>
              <a:t>Plot Item Response Function</a:t>
            </a:r>
          </a:p>
          <a:p>
            <a:pPr lvl="1"/>
            <a:r>
              <a:rPr lang="en-US" dirty="0"/>
              <a:t>Boundary Response Function</a:t>
            </a:r>
          </a:p>
          <a:p>
            <a:pPr lvl="1"/>
            <a:r>
              <a:rPr lang="en-US" dirty="0"/>
              <a:t>Category Response Function</a:t>
            </a:r>
          </a:p>
          <a:p>
            <a:pPr lvl="1"/>
            <a:r>
              <a:rPr lang="en-US" dirty="0"/>
              <a:t>Expected Score Function</a:t>
            </a:r>
          </a:p>
          <a:p>
            <a:endParaRPr lang="en-US" dirty="0"/>
          </a:p>
          <a:p>
            <a:r>
              <a:rPr lang="en-US" dirty="0"/>
              <a:t>Evaluate magnitude and significance of DIF using IRT-based DIF statistics</a:t>
            </a:r>
          </a:p>
          <a:p>
            <a:pPr lvl="1"/>
            <a:r>
              <a:rPr lang="en-US" dirty="0"/>
              <a:t>DFIT</a:t>
            </a:r>
          </a:p>
          <a:p>
            <a:pPr lvl="1"/>
            <a:r>
              <a:rPr lang="en-US" dirty="0"/>
              <a:t>DIF effect size measures (Meade, 2010)</a:t>
            </a:r>
          </a:p>
          <a:p>
            <a:endParaRPr lang="en-US" dirty="0"/>
          </a:p>
          <a:p>
            <a:endParaRPr lang="en-US" dirty="0"/>
          </a:p>
        </p:txBody>
      </p:sp>
    </p:spTree>
    <p:extLst>
      <p:ext uri="{BB962C8B-B14F-4D97-AF65-F5344CB8AC3E}">
        <p14:creationId xmlns:p14="http://schemas.microsoft.com/office/powerpoint/2010/main" val="25658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1F7D1AAF-BE5B-4CD3-B5DF-894F543851D5}"/>
              </a:ext>
            </a:extLst>
          </p:cNvPr>
          <p:cNvSpPr txBox="1">
            <a:spLocks/>
          </p:cNvSpPr>
          <p:nvPr/>
        </p:nvSpPr>
        <p:spPr>
          <a:xfrm>
            <a:off x="838201"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Self-regulation subscale adapted from a measure developed by Pintrich &amp; DeGroot (1990)</a:t>
            </a:r>
          </a:p>
          <a:p>
            <a:pPr lvl="1"/>
            <a:r>
              <a:rPr lang="en-US" dirty="0"/>
              <a:t>10 of 12 original items evaluated (2 reverse coded items omitted)</a:t>
            </a:r>
          </a:p>
          <a:p>
            <a:pPr lvl="1"/>
            <a:r>
              <a:rPr lang="en-US" dirty="0"/>
              <a:t>5-point scale</a:t>
            </a:r>
          </a:p>
          <a:p>
            <a:pPr lvl="1"/>
            <a:r>
              <a:rPr lang="en-US" dirty="0"/>
              <a:t>Administered to college students over the course of an 18-week course</a:t>
            </a:r>
          </a:p>
          <a:p>
            <a:endParaRPr lang="en-US" dirty="0"/>
          </a:p>
          <a:p>
            <a:endParaRPr lang="en-US" dirty="0"/>
          </a:p>
        </p:txBody>
      </p:sp>
      <p:sp>
        <p:nvSpPr>
          <p:cNvPr id="2" name="Title 1">
            <a:extLst>
              <a:ext uri="{FF2B5EF4-FFF2-40B4-BE49-F238E27FC236}">
                <a16:creationId xmlns:a16="http://schemas.microsoft.com/office/drawing/2014/main" id="{25BDCDB9-5555-4F06-BD03-83D095A2308B}"/>
              </a:ext>
            </a:extLst>
          </p:cNvPr>
          <p:cNvSpPr>
            <a:spLocks noGrp="1"/>
          </p:cNvSpPr>
          <p:nvPr>
            <p:ph type="title"/>
          </p:nvPr>
        </p:nvSpPr>
        <p:spPr/>
        <p:txBody>
          <a:bodyPr/>
          <a:lstStyle/>
          <a:p>
            <a:r>
              <a:rPr lang="en-US" dirty="0"/>
              <a:t>Illustrated Example</a:t>
            </a:r>
          </a:p>
        </p:txBody>
      </p:sp>
      <p:graphicFrame>
        <p:nvGraphicFramePr>
          <p:cNvPr id="4" name="Content Placeholder 3">
            <a:extLst>
              <a:ext uri="{FF2B5EF4-FFF2-40B4-BE49-F238E27FC236}">
                <a16:creationId xmlns:a16="http://schemas.microsoft.com/office/drawing/2014/main" id="{2E6177B8-7121-4FDE-9F4A-BFF0BF4B9E57}"/>
              </a:ext>
            </a:extLst>
          </p:cNvPr>
          <p:cNvGraphicFramePr>
            <a:graphicFrameLocks noGrp="1"/>
          </p:cNvGraphicFramePr>
          <p:nvPr>
            <p:ph idx="1"/>
            <p:extLst>
              <p:ext uri="{D42A27DB-BD31-4B8C-83A1-F6EECF244321}">
                <p14:modId xmlns:p14="http://schemas.microsoft.com/office/powerpoint/2010/main" val="1960820546"/>
              </p:ext>
            </p:extLst>
          </p:nvPr>
        </p:nvGraphicFramePr>
        <p:xfrm>
          <a:off x="1671108" y="4368946"/>
          <a:ext cx="8849784" cy="1997455"/>
        </p:xfrm>
        <a:graphic>
          <a:graphicData uri="http://schemas.openxmlformats.org/drawingml/2006/table">
            <a:tbl>
              <a:tblPr firstRow="1" firstCol="1" bandRow="1">
                <a:tableStyleId>{5C22544A-7EE6-4342-B048-85BDC9FD1C3A}</a:tableStyleId>
              </a:tblPr>
              <a:tblGrid>
                <a:gridCol w="1759015">
                  <a:extLst>
                    <a:ext uri="{9D8B030D-6E8A-4147-A177-3AD203B41FA5}">
                      <a16:colId xmlns:a16="http://schemas.microsoft.com/office/drawing/2014/main" val="1606081624"/>
                    </a:ext>
                  </a:extLst>
                </a:gridCol>
                <a:gridCol w="882005">
                  <a:extLst>
                    <a:ext uri="{9D8B030D-6E8A-4147-A177-3AD203B41FA5}">
                      <a16:colId xmlns:a16="http://schemas.microsoft.com/office/drawing/2014/main" val="2880430107"/>
                    </a:ext>
                  </a:extLst>
                </a:gridCol>
                <a:gridCol w="524435">
                  <a:extLst>
                    <a:ext uri="{9D8B030D-6E8A-4147-A177-3AD203B41FA5}">
                      <a16:colId xmlns:a16="http://schemas.microsoft.com/office/drawing/2014/main" val="2687416330"/>
                    </a:ext>
                  </a:extLst>
                </a:gridCol>
                <a:gridCol w="750895">
                  <a:extLst>
                    <a:ext uri="{9D8B030D-6E8A-4147-A177-3AD203B41FA5}">
                      <a16:colId xmlns:a16="http://schemas.microsoft.com/office/drawing/2014/main" val="3784167771"/>
                    </a:ext>
                  </a:extLst>
                </a:gridCol>
                <a:gridCol w="539965">
                  <a:extLst>
                    <a:ext uri="{9D8B030D-6E8A-4147-A177-3AD203B41FA5}">
                      <a16:colId xmlns:a16="http://schemas.microsoft.com/office/drawing/2014/main" val="3688123442"/>
                    </a:ext>
                  </a:extLst>
                </a:gridCol>
                <a:gridCol w="746263">
                  <a:extLst>
                    <a:ext uri="{9D8B030D-6E8A-4147-A177-3AD203B41FA5}">
                      <a16:colId xmlns:a16="http://schemas.microsoft.com/office/drawing/2014/main" val="1968878227"/>
                    </a:ext>
                  </a:extLst>
                </a:gridCol>
                <a:gridCol w="695662">
                  <a:extLst>
                    <a:ext uri="{9D8B030D-6E8A-4147-A177-3AD203B41FA5}">
                      <a16:colId xmlns:a16="http://schemas.microsoft.com/office/drawing/2014/main" val="1337409872"/>
                    </a:ext>
                  </a:extLst>
                </a:gridCol>
                <a:gridCol w="841885">
                  <a:extLst>
                    <a:ext uri="{9D8B030D-6E8A-4147-A177-3AD203B41FA5}">
                      <a16:colId xmlns:a16="http://schemas.microsoft.com/office/drawing/2014/main" val="1683097154"/>
                    </a:ext>
                  </a:extLst>
                </a:gridCol>
                <a:gridCol w="1299169">
                  <a:extLst>
                    <a:ext uri="{9D8B030D-6E8A-4147-A177-3AD203B41FA5}">
                      <a16:colId xmlns:a16="http://schemas.microsoft.com/office/drawing/2014/main" val="476358786"/>
                    </a:ext>
                  </a:extLst>
                </a:gridCol>
                <a:gridCol w="810490">
                  <a:extLst>
                    <a:ext uri="{9D8B030D-6E8A-4147-A177-3AD203B41FA5}">
                      <a16:colId xmlns:a16="http://schemas.microsoft.com/office/drawing/2014/main" val="3147651670"/>
                    </a:ext>
                  </a:extLst>
                </a:gridCol>
              </a:tblGrid>
              <a:tr h="0">
                <a:tc>
                  <a:txBody>
                    <a:bodyPr/>
                    <a:lstStyle/>
                    <a:p>
                      <a:pPr marL="0" marR="0">
                        <a:lnSpc>
                          <a:spcPct val="200000"/>
                        </a:lnSpc>
                        <a:spcBef>
                          <a:spcPts val="0"/>
                        </a:spcBef>
                        <a:spcAft>
                          <a:spcPts val="0"/>
                        </a:spcAft>
                      </a:pPr>
                      <a:r>
                        <a:rPr lang="en-US" sz="1600" dirty="0">
                          <a:solidFill>
                            <a:schemeClr val="tx1"/>
                          </a:solidFill>
                          <a:effectLst/>
                        </a:rPr>
                        <a:t>Model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solidFill>
                            <a:schemeClr val="tx1"/>
                          </a:solidFill>
                          <a:effectLst/>
                          <a:sym typeface="Symbol" panose="05050102010706020507" pitchFamily="18" charset="2"/>
                        </a:rPr>
                        <a:t></a:t>
                      </a:r>
                      <a:r>
                        <a:rPr lang="en-US" sz="1600" baseline="30000" dirty="0">
                          <a:solidFill>
                            <a:schemeClr val="tx1"/>
                          </a:solidFill>
                          <a:effectLst/>
                        </a:rPr>
                        <a:t>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df</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sym typeface="Symbol" panose="05050102010706020507" pitchFamily="18" charset="2"/>
                        </a:rPr>
                        <a:t></a:t>
                      </a:r>
                      <a:r>
                        <a:rPr lang="en-US" sz="1600" baseline="30000" dirty="0">
                          <a:solidFill>
                            <a:schemeClr val="tx1"/>
                          </a:solidFill>
                          <a:effectLst/>
                        </a:rPr>
                        <a:t>2</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sym typeface="Symbol" panose="05050102010706020507" pitchFamily="18" charset="2"/>
                        </a:rPr>
                        <a:t></a:t>
                      </a:r>
                      <a:r>
                        <a:rPr lang="en-US" sz="1600" dirty="0">
                          <a:solidFill>
                            <a:schemeClr val="tx1"/>
                          </a:solidFill>
                          <a:effectLst/>
                        </a:rPr>
                        <a:t>df</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p</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CFI</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RMSEA</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(CI)</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tc>
                  <a:txBody>
                    <a:bodyPr/>
                    <a:lstStyle/>
                    <a:p>
                      <a:pPr marL="0" marR="0" algn="ctr">
                        <a:lnSpc>
                          <a:spcPct val="200000"/>
                        </a:lnSpc>
                        <a:spcBef>
                          <a:spcPts val="0"/>
                        </a:spcBef>
                        <a:spcAft>
                          <a:spcPts val="0"/>
                        </a:spcAft>
                      </a:pPr>
                      <a:r>
                        <a:rPr lang="en-US" sz="1600" dirty="0">
                          <a:solidFill>
                            <a:schemeClr val="tx1"/>
                          </a:solidFill>
                          <a:effectLst/>
                        </a:rPr>
                        <a:t>SRMR</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b"/>
                </a:tc>
                <a:extLst>
                  <a:ext uri="{0D108BD9-81ED-4DB2-BD59-A6C34878D82A}">
                    <a16:rowId xmlns:a16="http://schemas.microsoft.com/office/drawing/2014/main" val="199128772"/>
                  </a:ext>
                </a:extLst>
              </a:tr>
              <a:tr h="464596">
                <a:tc>
                  <a:txBody>
                    <a:bodyPr/>
                    <a:lstStyle/>
                    <a:p>
                      <a:pPr marL="0" marR="0">
                        <a:lnSpc>
                          <a:spcPct val="200000"/>
                        </a:lnSpc>
                        <a:spcBef>
                          <a:spcPts val="0"/>
                        </a:spcBef>
                        <a:spcAft>
                          <a:spcPts val="0"/>
                        </a:spcAft>
                      </a:pPr>
                      <a:r>
                        <a:rPr lang="en-US" sz="1600" dirty="0">
                          <a:solidFill>
                            <a:schemeClr val="tx1"/>
                          </a:solidFill>
                          <a:effectLst/>
                        </a:rPr>
                        <a:t>Configural Model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383.213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159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algn="ctr">
                        <a:lnSpc>
                          <a:spcPct val="107000"/>
                        </a:lnSpc>
                      </a:pPr>
                      <a:r>
                        <a:rPr lang="en-US" sz="1600" dirty="0">
                          <a:effectLst/>
                          <a:latin typeface="Calibri" panose="020F0502020204030204" pitchFamily="34" charset="0"/>
                          <a:cs typeface="Times New Roman" panose="02020603050405020304" pitchFamily="18" charset="0"/>
                        </a:rPr>
                        <a:t>--</a:t>
                      </a:r>
                    </a:p>
                  </a:txBody>
                  <a:tcPr marL="86579" marR="86579" marT="0" marB="0" anchor="ctr"/>
                </a:tc>
                <a:tc>
                  <a:txBody>
                    <a:bodyPr/>
                    <a:lstStyle/>
                    <a:p>
                      <a:pPr algn="ctr">
                        <a:lnSpc>
                          <a:spcPct val="107000"/>
                        </a:lnSpc>
                      </a:pPr>
                      <a:endParaRPr lang="en-US" sz="1600" dirty="0">
                        <a:effectLst/>
                        <a:latin typeface="Calibri" panose="020F0502020204030204" pitchFamily="34" charset="0"/>
                        <a:cs typeface="Times New Roman" panose="02020603050405020304" pitchFamily="18" charset="0"/>
                      </a:endParaRPr>
                    </a:p>
                  </a:txBody>
                  <a:tcPr marL="86579" marR="86579" marT="0" marB="0" anchor="ctr"/>
                </a:tc>
                <a:tc>
                  <a:txBody>
                    <a:bodyPr/>
                    <a:lstStyle/>
                    <a:p>
                      <a:pPr algn="ctr">
                        <a:lnSpc>
                          <a:spcPct val="107000"/>
                        </a:lnSpc>
                      </a:pPr>
                      <a:r>
                        <a:rPr lang="en-US" sz="1600" dirty="0">
                          <a:effectLst/>
                          <a:latin typeface="Calibri" panose="020F0502020204030204" pitchFamily="34" charset="0"/>
                          <a:cs typeface="Times New Roman" panose="02020603050405020304" pitchFamily="18" charset="0"/>
                        </a:rPr>
                        <a:t>--</a:t>
                      </a:r>
                    </a:p>
                  </a:txBody>
                  <a:tcPr marL="86579" marR="86579" marT="0" marB="0" anchor="ctr"/>
                </a:tc>
                <a:tc>
                  <a:txBody>
                    <a:bodyPr/>
                    <a:lstStyle/>
                    <a:p>
                      <a:pPr marL="0" marR="0" algn="ctr">
                        <a:lnSpc>
                          <a:spcPct val="200000"/>
                        </a:lnSpc>
                        <a:spcBef>
                          <a:spcPts val="0"/>
                        </a:spcBef>
                        <a:spcAft>
                          <a:spcPts val="0"/>
                        </a:spcAft>
                      </a:pPr>
                      <a:r>
                        <a:rPr lang="en-US" sz="1600" dirty="0">
                          <a:effectLst/>
                        </a:rPr>
                        <a:t>0.914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0.093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(0.081-0.105)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0.073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extLst>
                  <a:ext uri="{0D108BD9-81ED-4DB2-BD59-A6C34878D82A}">
                    <a16:rowId xmlns:a16="http://schemas.microsoft.com/office/drawing/2014/main" val="3815710721"/>
                  </a:ext>
                </a:extLst>
              </a:tr>
              <a:tr h="506139">
                <a:tc>
                  <a:txBody>
                    <a:bodyPr/>
                    <a:lstStyle/>
                    <a:p>
                      <a:pPr marL="0" marR="0">
                        <a:lnSpc>
                          <a:spcPct val="200000"/>
                        </a:lnSpc>
                        <a:spcBef>
                          <a:spcPts val="0"/>
                        </a:spcBef>
                        <a:spcAft>
                          <a:spcPts val="0"/>
                        </a:spcAft>
                      </a:pPr>
                      <a:r>
                        <a:rPr lang="en-US" sz="1600" dirty="0">
                          <a:solidFill>
                            <a:schemeClr val="tx1"/>
                          </a:solidFill>
                          <a:effectLst/>
                        </a:rPr>
                        <a:t>Metric Model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361.164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168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14.73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0.10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0.926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0.084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(0.072-0.096)</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0.078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extLst>
                  <a:ext uri="{0D108BD9-81ED-4DB2-BD59-A6C34878D82A}">
                    <a16:rowId xmlns:a16="http://schemas.microsoft.com/office/drawing/2014/main" val="215457896"/>
                  </a:ext>
                </a:extLst>
              </a:tr>
              <a:tr h="607366">
                <a:tc>
                  <a:txBody>
                    <a:bodyPr/>
                    <a:lstStyle/>
                    <a:p>
                      <a:pPr marL="0" marR="0">
                        <a:lnSpc>
                          <a:spcPct val="200000"/>
                        </a:lnSpc>
                        <a:spcBef>
                          <a:spcPts val="0"/>
                        </a:spcBef>
                        <a:spcAft>
                          <a:spcPts val="0"/>
                        </a:spcAft>
                      </a:pPr>
                      <a:r>
                        <a:rPr lang="en-US" sz="1600" dirty="0">
                          <a:solidFill>
                            <a:schemeClr val="tx1"/>
                          </a:solidFill>
                          <a:effectLst/>
                        </a:rPr>
                        <a:t>Equal Thresholds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451.329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201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129.71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33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&lt;.0001</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0.904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0.087</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(0.077-0.098)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tc>
                  <a:txBody>
                    <a:bodyPr/>
                    <a:lstStyle/>
                    <a:p>
                      <a:pPr marL="0" marR="0" algn="ctr">
                        <a:lnSpc>
                          <a:spcPct val="200000"/>
                        </a:lnSpc>
                        <a:spcBef>
                          <a:spcPts val="0"/>
                        </a:spcBef>
                        <a:spcAft>
                          <a:spcPts val="0"/>
                        </a:spcAft>
                      </a:pPr>
                      <a:r>
                        <a:rPr lang="en-US" sz="1600" dirty="0">
                          <a:effectLst/>
                        </a:rPr>
                        <a:t>0.080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86579" marR="86579" marT="0" marB="0" anchor="ctr"/>
                </a:tc>
                <a:extLst>
                  <a:ext uri="{0D108BD9-81ED-4DB2-BD59-A6C34878D82A}">
                    <a16:rowId xmlns:a16="http://schemas.microsoft.com/office/drawing/2014/main" val="291794132"/>
                  </a:ext>
                </a:extLst>
              </a:tr>
            </a:tbl>
          </a:graphicData>
        </a:graphic>
      </p:graphicFrame>
      <p:sp>
        <p:nvSpPr>
          <p:cNvPr id="5" name="Rectangle 1">
            <a:extLst>
              <a:ext uri="{FF2B5EF4-FFF2-40B4-BE49-F238E27FC236}">
                <a16:creationId xmlns:a16="http://schemas.microsoft.com/office/drawing/2014/main" id="{75E7AF57-689F-4CC8-B9D9-7D8AC59E5D59}"/>
              </a:ext>
            </a:extLst>
          </p:cNvPr>
          <p:cNvSpPr>
            <a:spLocks noChangeArrowheads="1"/>
          </p:cNvSpPr>
          <p:nvPr/>
        </p:nvSpPr>
        <p:spPr bwMode="auto">
          <a:xfrm>
            <a:off x="1671108" y="4064732"/>
            <a:ext cx="117627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Model fit statistics.</a:t>
            </a:r>
            <a:endParaRPr kumimoji="0" lang="en-US" altLang="en-US" sz="24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8439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DCDB9-5555-4F06-BD03-83D095A2308B}"/>
              </a:ext>
            </a:extLst>
          </p:cNvPr>
          <p:cNvSpPr>
            <a:spLocks noGrp="1"/>
          </p:cNvSpPr>
          <p:nvPr>
            <p:ph type="title"/>
          </p:nvPr>
        </p:nvSpPr>
        <p:spPr/>
        <p:txBody>
          <a:bodyPr/>
          <a:lstStyle/>
          <a:p>
            <a:r>
              <a:rPr lang="en-US" dirty="0"/>
              <a:t>Example: Boundary Response Function</a:t>
            </a:r>
          </a:p>
        </p:txBody>
      </p:sp>
      <p:pic>
        <p:nvPicPr>
          <p:cNvPr id="4" name="Picture 3">
            <a:extLst>
              <a:ext uri="{FF2B5EF4-FFF2-40B4-BE49-F238E27FC236}">
                <a16:creationId xmlns:a16="http://schemas.microsoft.com/office/drawing/2014/main" id="{6237B61C-7D28-479C-B5D6-CD70578ECBA2}"/>
              </a:ext>
            </a:extLst>
          </p:cNvPr>
          <p:cNvPicPr/>
          <p:nvPr/>
        </p:nvPicPr>
        <p:blipFill>
          <a:blip r:embed="rId2"/>
          <a:stretch>
            <a:fillRect/>
          </a:stretch>
        </p:blipFill>
        <p:spPr>
          <a:xfrm>
            <a:off x="617965" y="1352473"/>
            <a:ext cx="9310150" cy="5177869"/>
          </a:xfrm>
          <a:prstGeom prst="rect">
            <a:avLst/>
          </a:prstGeom>
        </p:spPr>
      </p:pic>
      <p:sp>
        <p:nvSpPr>
          <p:cNvPr id="3" name="Rectangle 2">
            <a:extLst>
              <a:ext uri="{FF2B5EF4-FFF2-40B4-BE49-F238E27FC236}">
                <a16:creationId xmlns:a16="http://schemas.microsoft.com/office/drawing/2014/main" id="{09DAE93B-5082-4707-9696-2B7A401A6100}"/>
              </a:ext>
            </a:extLst>
          </p:cNvPr>
          <p:cNvSpPr/>
          <p:nvPr/>
        </p:nvSpPr>
        <p:spPr>
          <a:xfrm>
            <a:off x="1900375" y="1690688"/>
            <a:ext cx="6760029" cy="646331"/>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I try to change the way I read in order to fit the material I’m reading and the writer’s style</a:t>
            </a:r>
            <a:r>
              <a:rPr lang="en-US" dirty="0">
                <a:latin typeface="Times New Roman" panose="02020603050405020304" pitchFamily="18" charset="0"/>
                <a:ea typeface="Calibri" panose="020F0502020204030204" pitchFamily="34" charset="0"/>
              </a:rPr>
              <a:t>.</a:t>
            </a:r>
            <a:endParaRPr lang="en-US" dirty="0"/>
          </a:p>
        </p:txBody>
      </p:sp>
      <p:cxnSp>
        <p:nvCxnSpPr>
          <p:cNvPr id="11" name="Straight Connector 10">
            <a:extLst>
              <a:ext uri="{FF2B5EF4-FFF2-40B4-BE49-F238E27FC236}">
                <a16:creationId xmlns:a16="http://schemas.microsoft.com/office/drawing/2014/main" id="{91D4D736-97AB-43AD-9CED-2F50CDD26706}"/>
              </a:ext>
            </a:extLst>
          </p:cNvPr>
          <p:cNvCxnSpPr>
            <a:cxnSpLocks/>
          </p:cNvCxnSpPr>
          <p:nvPr/>
        </p:nvCxnSpPr>
        <p:spPr>
          <a:xfrm>
            <a:off x="9745253" y="3422228"/>
            <a:ext cx="8791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4DCD2EF-9CA5-418B-85A3-266D0E9829F8}"/>
              </a:ext>
            </a:extLst>
          </p:cNvPr>
          <p:cNvSpPr txBox="1"/>
          <p:nvPr/>
        </p:nvSpPr>
        <p:spPr>
          <a:xfrm>
            <a:off x="10684048" y="3222173"/>
            <a:ext cx="889987" cy="400110"/>
          </a:xfrm>
          <a:prstGeom prst="rect">
            <a:avLst/>
          </a:prstGeom>
          <a:noFill/>
        </p:spPr>
        <p:txBody>
          <a:bodyPr wrap="none" rtlCol="0">
            <a:spAutoFit/>
          </a:bodyPr>
          <a:lstStyle/>
          <a:p>
            <a:r>
              <a:rPr lang="en-US" sz="2000" dirty="0"/>
              <a:t>Time 1</a:t>
            </a:r>
          </a:p>
        </p:txBody>
      </p:sp>
      <p:cxnSp>
        <p:nvCxnSpPr>
          <p:cNvPr id="13" name="Straight Connector 12">
            <a:extLst>
              <a:ext uri="{FF2B5EF4-FFF2-40B4-BE49-F238E27FC236}">
                <a16:creationId xmlns:a16="http://schemas.microsoft.com/office/drawing/2014/main" id="{06D5E550-F1D3-4287-BFEC-006E6DC07CF4}"/>
              </a:ext>
            </a:extLst>
          </p:cNvPr>
          <p:cNvCxnSpPr>
            <a:cxnSpLocks/>
          </p:cNvCxnSpPr>
          <p:nvPr/>
        </p:nvCxnSpPr>
        <p:spPr>
          <a:xfrm>
            <a:off x="9745253" y="3784136"/>
            <a:ext cx="879125"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8E3F0E4-04EF-4FB5-9D71-90118871FDE3}"/>
              </a:ext>
            </a:extLst>
          </p:cNvPr>
          <p:cNvSpPr txBox="1"/>
          <p:nvPr/>
        </p:nvSpPr>
        <p:spPr>
          <a:xfrm>
            <a:off x="10684048" y="3536217"/>
            <a:ext cx="889987" cy="400110"/>
          </a:xfrm>
          <a:prstGeom prst="rect">
            <a:avLst/>
          </a:prstGeom>
          <a:noFill/>
        </p:spPr>
        <p:txBody>
          <a:bodyPr wrap="none" rtlCol="0">
            <a:spAutoFit/>
          </a:bodyPr>
          <a:lstStyle/>
          <a:p>
            <a:r>
              <a:rPr lang="en-US" sz="2000" dirty="0"/>
              <a:t>Time 2</a:t>
            </a:r>
          </a:p>
        </p:txBody>
      </p:sp>
    </p:spTree>
    <p:extLst>
      <p:ext uri="{BB962C8B-B14F-4D97-AF65-F5344CB8AC3E}">
        <p14:creationId xmlns:p14="http://schemas.microsoft.com/office/powerpoint/2010/main" val="4198559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0A119-454C-4369-B5F4-C4CF68053E7E}"/>
              </a:ext>
            </a:extLst>
          </p:cNvPr>
          <p:cNvSpPr>
            <a:spLocks noGrp="1"/>
          </p:cNvSpPr>
          <p:nvPr>
            <p:ph type="title"/>
          </p:nvPr>
        </p:nvSpPr>
        <p:spPr/>
        <p:txBody>
          <a:bodyPr/>
          <a:lstStyle/>
          <a:p>
            <a:r>
              <a:rPr lang="en-US" dirty="0"/>
              <a:t>Example: Category Response Function</a:t>
            </a:r>
          </a:p>
        </p:txBody>
      </p:sp>
      <p:pic>
        <p:nvPicPr>
          <p:cNvPr id="5" name="Picture 4">
            <a:extLst>
              <a:ext uri="{FF2B5EF4-FFF2-40B4-BE49-F238E27FC236}">
                <a16:creationId xmlns:a16="http://schemas.microsoft.com/office/drawing/2014/main" id="{FC1F7999-637F-4117-A217-2DF06099128B}"/>
              </a:ext>
            </a:extLst>
          </p:cNvPr>
          <p:cNvPicPr>
            <a:picLocks noChangeAspect="1"/>
          </p:cNvPicPr>
          <p:nvPr/>
        </p:nvPicPr>
        <p:blipFill rotWithShape="1">
          <a:blip r:embed="rId2"/>
          <a:srcRect t="19255"/>
          <a:stretch/>
        </p:blipFill>
        <p:spPr>
          <a:xfrm>
            <a:off x="623887" y="2044913"/>
            <a:ext cx="9569482" cy="4813087"/>
          </a:xfrm>
          <a:prstGeom prst="rect">
            <a:avLst/>
          </a:prstGeom>
        </p:spPr>
      </p:pic>
      <p:sp>
        <p:nvSpPr>
          <p:cNvPr id="6" name="Rectangle 5">
            <a:extLst>
              <a:ext uri="{FF2B5EF4-FFF2-40B4-BE49-F238E27FC236}">
                <a16:creationId xmlns:a16="http://schemas.microsoft.com/office/drawing/2014/main" id="{B41B1216-3804-4344-8641-E2E07203F040}"/>
              </a:ext>
            </a:extLst>
          </p:cNvPr>
          <p:cNvSpPr/>
          <p:nvPr/>
        </p:nvSpPr>
        <p:spPr>
          <a:xfrm>
            <a:off x="2266135" y="1690688"/>
            <a:ext cx="6760029" cy="646331"/>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I try to change the way I read in order to fit the material I’m reading and the writer’s style</a:t>
            </a:r>
            <a:r>
              <a:rPr lang="en-US" dirty="0">
                <a:latin typeface="Times New Roman" panose="02020603050405020304" pitchFamily="18" charset="0"/>
                <a:ea typeface="Calibri" panose="020F0502020204030204" pitchFamily="34" charset="0"/>
              </a:rPr>
              <a:t>.</a:t>
            </a:r>
            <a:endParaRPr lang="en-US" dirty="0"/>
          </a:p>
        </p:txBody>
      </p:sp>
      <p:cxnSp>
        <p:nvCxnSpPr>
          <p:cNvPr id="7" name="Straight Connector 6">
            <a:extLst>
              <a:ext uri="{FF2B5EF4-FFF2-40B4-BE49-F238E27FC236}">
                <a16:creationId xmlns:a16="http://schemas.microsoft.com/office/drawing/2014/main" id="{A8A492EE-B8F9-4A74-9E36-D90BB5500698}"/>
              </a:ext>
            </a:extLst>
          </p:cNvPr>
          <p:cNvCxnSpPr>
            <a:cxnSpLocks/>
          </p:cNvCxnSpPr>
          <p:nvPr/>
        </p:nvCxnSpPr>
        <p:spPr>
          <a:xfrm>
            <a:off x="9739331" y="3421985"/>
            <a:ext cx="8791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AA6E294B-8927-4DFF-91E2-68BE4CE998FE}"/>
              </a:ext>
            </a:extLst>
          </p:cNvPr>
          <p:cNvSpPr txBox="1"/>
          <p:nvPr/>
        </p:nvSpPr>
        <p:spPr>
          <a:xfrm>
            <a:off x="10678126" y="3221930"/>
            <a:ext cx="889987" cy="400110"/>
          </a:xfrm>
          <a:prstGeom prst="rect">
            <a:avLst/>
          </a:prstGeom>
          <a:noFill/>
        </p:spPr>
        <p:txBody>
          <a:bodyPr wrap="none" rtlCol="0">
            <a:spAutoFit/>
          </a:bodyPr>
          <a:lstStyle/>
          <a:p>
            <a:r>
              <a:rPr lang="en-US" sz="2000" dirty="0"/>
              <a:t>Time 1</a:t>
            </a:r>
          </a:p>
        </p:txBody>
      </p:sp>
      <p:cxnSp>
        <p:nvCxnSpPr>
          <p:cNvPr id="9" name="Straight Connector 8">
            <a:extLst>
              <a:ext uri="{FF2B5EF4-FFF2-40B4-BE49-F238E27FC236}">
                <a16:creationId xmlns:a16="http://schemas.microsoft.com/office/drawing/2014/main" id="{8F042FC8-36E9-4581-AA9F-978249B9A349}"/>
              </a:ext>
            </a:extLst>
          </p:cNvPr>
          <p:cNvCxnSpPr>
            <a:cxnSpLocks/>
          </p:cNvCxnSpPr>
          <p:nvPr/>
        </p:nvCxnSpPr>
        <p:spPr>
          <a:xfrm>
            <a:off x="9739331" y="3783893"/>
            <a:ext cx="879125"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5AB528E-1CAA-415E-A94F-F1989C961F36}"/>
              </a:ext>
            </a:extLst>
          </p:cNvPr>
          <p:cNvSpPr txBox="1"/>
          <p:nvPr/>
        </p:nvSpPr>
        <p:spPr>
          <a:xfrm>
            <a:off x="10678126" y="3535974"/>
            <a:ext cx="889987" cy="400110"/>
          </a:xfrm>
          <a:prstGeom prst="rect">
            <a:avLst/>
          </a:prstGeom>
          <a:noFill/>
        </p:spPr>
        <p:txBody>
          <a:bodyPr wrap="none" rtlCol="0">
            <a:spAutoFit/>
          </a:bodyPr>
          <a:lstStyle/>
          <a:p>
            <a:r>
              <a:rPr lang="en-US" sz="2000" dirty="0"/>
              <a:t>Time 2</a:t>
            </a:r>
          </a:p>
        </p:txBody>
      </p:sp>
    </p:spTree>
    <p:extLst>
      <p:ext uri="{BB962C8B-B14F-4D97-AF65-F5344CB8AC3E}">
        <p14:creationId xmlns:p14="http://schemas.microsoft.com/office/powerpoint/2010/main" val="3196769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D9988-27B4-4DB8-B768-D74755E91FC8}"/>
              </a:ext>
            </a:extLst>
          </p:cNvPr>
          <p:cNvSpPr>
            <a:spLocks noGrp="1"/>
          </p:cNvSpPr>
          <p:nvPr>
            <p:ph type="title"/>
          </p:nvPr>
        </p:nvSpPr>
        <p:spPr/>
        <p:txBody>
          <a:bodyPr/>
          <a:lstStyle/>
          <a:p>
            <a:r>
              <a:rPr lang="en-US" dirty="0"/>
              <a:t>Example: Expected Score Function</a:t>
            </a:r>
          </a:p>
        </p:txBody>
      </p:sp>
      <p:pic>
        <p:nvPicPr>
          <p:cNvPr id="4" name="Content Placeholder 3">
            <a:extLst>
              <a:ext uri="{FF2B5EF4-FFF2-40B4-BE49-F238E27FC236}">
                <a16:creationId xmlns:a16="http://schemas.microsoft.com/office/drawing/2014/main" id="{43DCAF55-E8FA-48BE-9A7D-4CCBD9C17499}"/>
              </a:ext>
            </a:extLst>
          </p:cNvPr>
          <p:cNvPicPr>
            <a:picLocks noGrp="1" noChangeAspect="1"/>
          </p:cNvPicPr>
          <p:nvPr>
            <p:ph idx="1"/>
          </p:nvPr>
        </p:nvPicPr>
        <p:blipFill rotWithShape="1">
          <a:blip r:embed="rId2"/>
          <a:srcRect t="21915"/>
          <a:stretch/>
        </p:blipFill>
        <p:spPr>
          <a:xfrm>
            <a:off x="1535112" y="2153854"/>
            <a:ext cx="8715375" cy="4704146"/>
          </a:xfrm>
          <a:prstGeom prst="rect">
            <a:avLst/>
          </a:prstGeom>
        </p:spPr>
      </p:pic>
      <p:sp>
        <p:nvSpPr>
          <p:cNvPr id="5" name="Rectangle 4">
            <a:extLst>
              <a:ext uri="{FF2B5EF4-FFF2-40B4-BE49-F238E27FC236}">
                <a16:creationId xmlns:a16="http://schemas.microsoft.com/office/drawing/2014/main" id="{09849B68-1498-408F-8629-BAF4F80F069B}"/>
              </a:ext>
            </a:extLst>
          </p:cNvPr>
          <p:cNvSpPr/>
          <p:nvPr/>
        </p:nvSpPr>
        <p:spPr>
          <a:xfrm>
            <a:off x="2372497" y="1526573"/>
            <a:ext cx="6760029" cy="646331"/>
          </a:xfrm>
          <a:prstGeom prst="rect">
            <a:avLst/>
          </a:prstGeom>
        </p:spPr>
        <p:txBody>
          <a:bodyPr wrap="square">
            <a:spAutoFit/>
          </a:bodyPr>
          <a:lstStyle/>
          <a:p>
            <a:r>
              <a:rPr lang="en-US" i="1" dirty="0">
                <a:latin typeface="Times New Roman" panose="02020603050405020304" pitchFamily="18" charset="0"/>
                <a:ea typeface="Calibri" panose="020F0502020204030204" pitchFamily="34" charset="0"/>
              </a:rPr>
              <a:t>I try to change the way I read in order to fit the material I’m reading and the writer’s style</a:t>
            </a:r>
            <a:r>
              <a:rPr lang="en-US" dirty="0">
                <a:latin typeface="Times New Roman" panose="02020603050405020304" pitchFamily="18" charset="0"/>
                <a:ea typeface="Calibri" panose="020F0502020204030204" pitchFamily="34" charset="0"/>
              </a:rPr>
              <a:t>.</a:t>
            </a:r>
            <a:endParaRPr lang="en-US" dirty="0"/>
          </a:p>
        </p:txBody>
      </p:sp>
      <p:cxnSp>
        <p:nvCxnSpPr>
          <p:cNvPr id="6" name="Straight Connector 5">
            <a:extLst>
              <a:ext uri="{FF2B5EF4-FFF2-40B4-BE49-F238E27FC236}">
                <a16:creationId xmlns:a16="http://schemas.microsoft.com/office/drawing/2014/main" id="{C482E50B-1643-4A2C-9029-A0AB071AE704}"/>
              </a:ext>
            </a:extLst>
          </p:cNvPr>
          <p:cNvCxnSpPr>
            <a:cxnSpLocks/>
          </p:cNvCxnSpPr>
          <p:nvPr/>
        </p:nvCxnSpPr>
        <p:spPr>
          <a:xfrm>
            <a:off x="9779545" y="3429000"/>
            <a:ext cx="8791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D9C5542-1C11-4C87-87F9-C822A58A2CD3}"/>
              </a:ext>
            </a:extLst>
          </p:cNvPr>
          <p:cNvSpPr txBox="1"/>
          <p:nvPr/>
        </p:nvSpPr>
        <p:spPr>
          <a:xfrm>
            <a:off x="10718340" y="3228945"/>
            <a:ext cx="889987" cy="400110"/>
          </a:xfrm>
          <a:prstGeom prst="rect">
            <a:avLst/>
          </a:prstGeom>
          <a:noFill/>
        </p:spPr>
        <p:txBody>
          <a:bodyPr wrap="none" rtlCol="0">
            <a:spAutoFit/>
          </a:bodyPr>
          <a:lstStyle/>
          <a:p>
            <a:r>
              <a:rPr lang="en-US" sz="2000" dirty="0"/>
              <a:t>Time 1</a:t>
            </a:r>
          </a:p>
        </p:txBody>
      </p:sp>
      <p:cxnSp>
        <p:nvCxnSpPr>
          <p:cNvPr id="8" name="Straight Connector 7">
            <a:extLst>
              <a:ext uri="{FF2B5EF4-FFF2-40B4-BE49-F238E27FC236}">
                <a16:creationId xmlns:a16="http://schemas.microsoft.com/office/drawing/2014/main" id="{EEE274AA-BBA5-48F0-950C-71570D593879}"/>
              </a:ext>
            </a:extLst>
          </p:cNvPr>
          <p:cNvCxnSpPr>
            <a:cxnSpLocks/>
          </p:cNvCxnSpPr>
          <p:nvPr/>
        </p:nvCxnSpPr>
        <p:spPr>
          <a:xfrm>
            <a:off x="9779545" y="3790908"/>
            <a:ext cx="879125"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2036AFF-41AA-4560-BCD6-A72C23B725F0}"/>
              </a:ext>
            </a:extLst>
          </p:cNvPr>
          <p:cNvSpPr txBox="1"/>
          <p:nvPr/>
        </p:nvSpPr>
        <p:spPr>
          <a:xfrm>
            <a:off x="10718340" y="3542989"/>
            <a:ext cx="889987" cy="400110"/>
          </a:xfrm>
          <a:prstGeom prst="rect">
            <a:avLst/>
          </a:prstGeom>
          <a:noFill/>
        </p:spPr>
        <p:txBody>
          <a:bodyPr wrap="none" rtlCol="0">
            <a:spAutoFit/>
          </a:bodyPr>
          <a:lstStyle/>
          <a:p>
            <a:r>
              <a:rPr lang="en-US" sz="2000" dirty="0"/>
              <a:t>Time 2</a:t>
            </a:r>
          </a:p>
        </p:txBody>
      </p:sp>
    </p:spTree>
    <p:extLst>
      <p:ext uri="{BB962C8B-B14F-4D97-AF65-F5344CB8AC3E}">
        <p14:creationId xmlns:p14="http://schemas.microsoft.com/office/powerpoint/2010/main" val="3612516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688EF-E2F2-457F-B2C1-ACED44B6E190}"/>
              </a:ext>
            </a:extLst>
          </p:cNvPr>
          <p:cNvSpPr>
            <a:spLocks noGrp="1"/>
          </p:cNvSpPr>
          <p:nvPr>
            <p:ph type="title"/>
          </p:nvPr>
        </p:nvSpPr>
        <p:spPr/>
        <p:txBody>
          <a:bodyPr/>
          <a:lstStyle/>
          <a:p>
            <a:r>
              <a:rPr lang="en-US" dirty="0"/>
              <a:t>Effect Size</a:t>
            </a:r>
          </a:p>
        </p:txBody>
      </p:sp>
      <p:sp>
        <p:nvSpPr>
          <p:cNvPr id="3" name="Content Placeholder 2">
            <a:extLst>
              <a:ext uri="{FF2B5EF4-FFF2-40B4-BE49-F238E27FC236}">
                <a16:creationId xmlns:a16="http://schemas.microsoft.com/office/drawing/2014/main" id="{96E5AB80-4193-4714-9E8C-CBE75BE6C275}"/>
              </a:ext>
            </a:extLst>
          </p:cNvPr>
          <p:cNvSpPr>
            <a:spLocks noGrp="1"/>
          </p:cNvSpPr>
          <p:nvPr>
            <p:ph idx="1"/>
          </p:nvPr>
        </p:nvSpPr>
        <p:spPr/>
        <p:txBody>
          <a:bodyPr/>
          <a:lstStyle/>
          <a:p>
            <a:r>
              <a:rPr lang="en-US" dirty="0"/>
              <a:t>Meade (2010) Unsigned Item Difference in Normal Distribution</a:t>
            </a:r>
          </a:p>
          <a:p>
            <a:pPr lvl="1"/>
            <a:r>
              <a:rPr lang="en-US" dirty="0"/>
              <a:t>Average absolute difference between expected score</a:t>
            </a:r>
          </a:p>
          <a:p>
            <a:pPr lvl="1"/>
            <a:endParaRPr lang="en-US" dirty="0"/>
          </a:p>
          <a:p>
            <a:endParaRPr lang="en-US" dirty="0"/>
          </a:p>
          <a:p>
            <a:endParaRPr lang="en-US" dirty="0"/>
          </a:p>
          <a:p>
            <a:r>
              <a:rPr lang="en-US" dirty="0"/>
              <a:t>For Item 11, UIDN = 0.12</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EC1360A7-52C9-4391-9533-38780ADB7A0F}"/>
                  </a:ext>
                </a:extLst>
              </p:cNvPr>
              <p:cNvSpPr txBox="1"/>
              <p:nvPr/>
            </p:nvSpPr>
            <p:spPr>
              <a:xfrm>
                <a:off x="2000156" y="2906228"/>
                <a:ext cx="7679987" cy="104554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𝑈𝐼𝐷𝑁</m:t>
                      </m:r>
                      <m:r>
                        <a:rPr lang="en-US" sz="2800" b="0" i="1" smtClean="0">
                          <a:latin typeface="Cambria Math" panose="02040503050406030204" pitchFamily="18" charset="0"/>
                        </a:rPr>
                        <m:t>=</m:t>
                      </m:r>
                      <m:nary>
                        <m:naryPr>
                          <m:chr m:val="∑"/>
                          <m:supHide m:val="on"/>
                          <m:ctrlPr>
                            <a:rPr lang="en-US" sz="2800" b="0" i="1" smtClean="0">
                              <a:latin typeface="Cambria Math" panose="02040503050406030204" pitchFamily="18" charset="0"/>
                            </a:rPr>
                          </m:ctrlPr>
                        </m:naryPr>
                        <m:sub>
                          <m:r>
                            <m:rPr>
                              <m:brk m:alnAt="7"/>
                            </m:rPr>
                            <a:rPr lang="en-US" sz="2800" b="0" i="1" smtClean="0">
                              <a:latin typeface="Cambria Math" panose="02040503050406030204" pitchFamily="18" charset="0"/>
                              <a:ea typeface="Cambria Math" panose="02040503050406030204" pitchFamily="18" charset="0"/>
                            </a:rPr>
                            <m:t>𝜃</m:t>
                          </m:r>
                        </m:sub>
                        <m:sup/>
                        <m:e>
                          <m:d>
                            <m:dPr>
                              <m:ctrlPr>
                                <a:rPr lang="en-US" sz="2800" b="0" i="1" smtClean="0">
                                  <a:latin typeface="Cambria Math" panose="02040503050406030204" pitchFamily="18" charset="0"/>
                                </a:rPr>
                              </m:ctrlPr>
                            </m:dPr>
                            <m:e>
                              <m:d>
                                <m:dPr>
                                  <m:begChr m:val="|"/>
                                  <m:endChr m:val="|"/>
                                  <m:ctrlPr>
                                    <a:rPr lang="en-US" sz="2800" b="0" i="1" smtClean="0">
                                      <a:latin typeface="Cambria Math" panose="02040503050406030204" pitchFamily="18" charset="0"/>
                                    </a:rPr>
                                  </m:ctrlPr>
                                </m:dPr>
                                <m:e>
                                  <m:r>
                                    <a:rPr lang="en-US" sz="2800" b="0" i="1" smtClean="0">
                                      <a:latin typeface="Cambria Math" panose="02040503050406030204" pitchFamily="18" charset="0"/>
                                    </a:rPr>
                                    <m:t>𝐸𝑆</m:t>
                                  </m:r>
                                  <m:d>
                                    <m:dPr>
                                      <m:ctrlPr>
                                        <a:rPr lang="en-US" sz="2800" b="0" i="1" smtClean="0">
                                          <a:latin typeface="Cambria Math" panose="02040503050406030204" pitchFamily="18" charset="0"/>
                                        </a:rPr>
                                      </m:ctrlPr>
                                    </m:dPr>
                                    <m:e>
                                      <m:r>
                                        <a:rPr lang="en-US" sz="2800" b="0" i="1" smtClean="0">
                                          <a:latin typeface="Cambria Math" panose="02040503050406030204" pitchFamily="18" charset="0"/>
                                          <a:ea typeface="Cambria Math" panose="02040503050406030204" pitchFamily="18" charset="0"/>
                                        </a:rPr>
                                        <m:t>𝜃</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𝑇𝑖𝑚𝑒</m:t>
                                      </m:r>
                                      <m:r>
                                        <a:rPr lang="en-US" sz="2800" b="0" i="1" smtClean="0">
                                          <a:latin typeface="Cambria Math" panose="02040503050406030204" pitchFamily="18" charset="0"/>
                                          <a:ea typeface="Cambria Math" panose="02040503050406030204" pitchFamily="18" charset="0"/>
                                        </a:rPr>
                                        <m:t> 1</m:t>
                                      </m:r>
                                    </m:e>
                                  </m:d>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𝐸𝑆</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𝜃</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𝑇𝑖𝑚𝑒</m:t>
                                  </m:r>
                                  <m:r>
                                    <a:rPr lang="en-US" sz="2800" b="0" i="1" smtClean="0">
                                      <a:latin typeface="Cambria Math" panose="02040503050406030204" pitchFamily="18" charset="0"/>
                                      <a:ea typeface="Cambria Math" panose="02040503050406030204" pitchFamily="18" charset="0"/>
                                    </a:rPr>
                                    <m:t> 2)</m:t>
                                  </m:r>
                                </m:e>
                              </m:d>
                            </m:e>
                          </m:d>
                          <m:sSub>
                            <m:sSubPr>
                              <m:ctrlPr>
                                <a:rPr lang="en-US" sz="2800" b="0" i="1" smtClean="0">
                                  <a:latin typeface="Cambria Math" panose="02040503050406030204" pitchFamily="18" charset="0"/>
                                </a:rPr>
                              </m:ctrlPr>
                            </m:sSubPr>
                            <m:e>
                              <m:r>
                                <a:rPr lang="en-US" sz="2800" b="0" i="1" smtClean="0">
                                  <a:latin typeface="Cambria Math" panose="02040503050406030204" pitchFamily="18" charset="0"/>
                                </a:rPr>
                                <m:t>𝑤</m:t>
                              </m:r>
                            </m:e>
                            <m:sub>
                              <m:r>
                                <a:rPr lang="en-US" sz="2800" b="0" i="1" smtClean="0">
                                  <a:latin typeface="Cambria Math" panose="02040503050406030204" pitchFamily="18" charset="0"/>
                                  <a:ea typeface="Cambria Math" panose="02040503050406030204" pitchFamily="18" charset="0"/>
                                </a:rPr>
                                <m:t>𝜃</m:t>
                              </m:r>
                            </m:sub>
                          </m:sSub>
                        </m:e>
                      </m:nary>
                    </m:oMath>
                  </m:oMathPara>
                </a14:m>
                <a:endParaRPr lang="en-US" sz="2800" dirty="0"/>
              </a:p>
            </p:txBody>
          </p:sp>
        </mc:Choice>
        <mc:Fallback xmlns="">
          <p:sp>
            <p:nvSpPr>
              <p:cNvPr id="4" name="TextBox 3">
                <a:extLst>
                  <a:ext uri="{FF2B5EF4-FFF2-40B4-BE49-F238E27FC236}">
                    <a16:creationId xmlns:a16="http://schemas.microsoft.com/office/drawing/2014/main" id="{EC1360A7-52C9-4391-9533-38780ADB7A0F}"/>
                  </a:ext>
                </a:extLst>
              </p:cNvPr>
              <p:cNvSpPr txBox="1">
                <a:spLocks noRot="1" noChangeAspect="1" noMove="1" noResize="1" noEditPoints="1" noAdjustHandles="1" noChangeArrowheads="1" noChangeShapeType="1" noTextEdit="1"/>
              </p:cNvSpPr>
              <p:nvPr/>
            </p:nvSpPr>
            <p:spPr>
              <a:xfrm>
                <a:off x="2000156" y="2906228"/>
                <a:ext cx="7679987" cy="1045543"/>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221440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E2AEE-CAF7-474F-9BBC-D2047428FE41}"/>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E01BAEDB-B91E-4F29-BE49-740703F3C729}"/>
              </a:ext>
            </a:extLst>
          </p:cNvPr>
          <p:cNvSpPr>
            <a:spLocks noGrp="1"/>
          </p:cNvSpPr>
          <p:nvPr>
            <p:ph idx="1"/>
          </p:nvPr>
        </p:nvSpPr>
        <p:spPr/>
        <p:txBody>
          <a:bodyPr/>
          <a:lstStyle/>
          <a:p>
            <a:r>
              <a:rPr lang="en-US" dirty="0"/>
              <a:t>Perform analyses with a Monte Carlo simulation to assess power, identify potential limitations and constraints</a:t>
            </a:r>
          </a:p>
          <a:p>
            <a:endParaRPr lang="en-US" dirty="0"/>
          </a:p>
          <a:p>
            <a:r>
              <a:rPr lang="en-US" dirty="0"/>
              <a:t>Evaluate magnitude and significance of beta change using established DIF indices such as NCDIF</a:t>
            </a:r>
          </a:p>
          <a:p>
            <a:pPr marL="0" indent="0">
              <a:buNone/>
            </a:pPr>
            <a:endParaRPr lang="en-US" dirty="0"/>
          </a:p>
          <a:p>
            <a:r>
              <a:rPr lang="en-US" dirty="0"/>
              <a:t>Evaluate magnitude of beta change in the context of alternative effect size measures</a:t>
            </a:r>
          </a:p>
        </p:txBody>
      </p:sp>
    </p:spTree>
    <p:extLst>
      <p:ext uri="{BB962C8B-B14F-4D97-AF65-F5344CB8AC3E}">
        <p14:creationId xmlns:p14="http://schemas.microsoft.com/office/powerpoint/2010/main" val="63215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D4D2-CF12-4FC0-822E-B35FCFC2BD93}"/>
              </a:ext>
            </a:extLst>
          </p:cNvPr>
          <p:cNvSpPr>
            <a:spLocks noGrp="1"/>
          </p:cNvSpPr>
          <p:nvPr>
            <p:ph type="title"/>
          </p:nvPr>
        </p:nvSpPr>
        <p:spPr/>
        <p:txBody>
          <a:bodyPr/>
          <a:lstStyle/>
          <a:p>
            <a:r>
              <a:rPr lang="en-US" dirty="0"/>
              <a:t>Measurement Invariance</a:t>
            </a:r>
          </a:p>
        </p:txBody>
      </p:sp>
      <p:sp>
        <p:nvSpPr>
          <p:cNvPr id="3" name="Content Placeholder 2">
            <a:extLst>
              <a:ext uri="{FF2B5EF4-FFF2-40B4-BE49-F238E27FC236}">
                <a16:creationId xmlns:a16="http://schemas.microsoft.com/office/drawing/2014/main" id="{EE2A9975-9C5A-486B-A278-31E4F10E71FE}"/>
              </a:ext>
            </a:extLst>
          </p:cNvPr>
          <p:cNvSpPr>
            <a:spLocks noGrp="1"/>
          </p:cNvSpPr>
          <p:nvPr>
            <p:ph idx="1"/>
          </p:nvPr>
        </p:nvSpPr>
        <p:spPr>
          <a:xfrm>
            <a:off x="838200" y="1825625"/>
            <a:ext cx="10515600" cy="4351338"/>
          </a:xfrm>
        </p:spPr>
        <p:txBody>
          <a:bodyPr>
            <a:normAutofit fontScale="92500" lnSpcReduction="20000"/>
          </a:bodyPr>
          <a:lstStyle/>
          <a:p>
            <a:r>
              <a:rPr lang="en-US" dirty="0"/>
              <a:t>Assessing whether a measure is associated with the same construct in the same manner</a:t>
            </a:r>
          </a:p>
          <a:p>
            <a:pPr lvl="1"/>
            <a:r>
              <a:rPr lang="en-US" dirty="0"/>
              <a:t>Affects interpretation of measures across groups or time</a:t>
            </a:r>
          </a:p>
          <a:p>
            <a:pPr lvl="1"/>
            <a:r>
              <a:rPr lang="en-US" dirty="0"/>
              <a:t>Rule out that any differences observed are not due to measure</a:t>
            </a:r>
          </a:p>
          <a:p>
            <a:endParaRPr lang="en-US" sz="1700" dirty="0"/>
          </a:p>
          <a:p>
            <a:r>
              <a:rPr lang="en-US" dirty="0"/>
              <a:t>Any subjective measure (e.g., self-report) may function differently by group, condition, or a combination of both</a:t>
            </a:r>
          </a:p>
          <a:p>
            <a:pPr lvl="1"/>
            <a:r>
              <a:rPr lang="en-US" dirty="0"/>
              <a:t>Threat to the internal validity of the study</a:t>
            </a:r>
          </a:p>
          <a:p>
            <a:pPr lvl="1"/>
            <a:r>
              <a:rPr lang="en-US" dirty="0"/>
              <a:t>Rule out whether any observe effect is due to measurement artifacts</a:t>
            </a:r>
          </a:p>
          <a:p>
            <a:pPr lvl="1"/>
            <a:endParaRPr lang="en-US" sz="1700" dirty="0"/>
          </a:p>
          <a:p>
            <a:r>
              <a:rPr lang="en-US" dirty="0"/>
              <a:t>Common to establish in cross-sectional, multi-group studies</a:t>
            </a:r>
          </a:p>
          <a:p>
            <a:pPr lvl="1"/>
            <a:r>
              <a:rPr lang="en-US" dirty="0"/>
              <a:t>In research: consistency of measures; In practice: fairness of assessments</a:t>
            </a:r>
          </a:p>
          <a:p>
            <a:pPr lvl="1"/>
            <a:r>
              <a:rPr lang="en-US" dirty="0"/>
              <a:t>Less commonly established in longitudinal research</a:t>
            </a:r>
          </a:p>
          <a:p>
            <a:pPr lvl="1"/>
            <a:endParaRPr lang="en-US" dirty="0"/>
          </a:p>
        </p:txBody>
      </p:sp>
    </p:spTree>
    <p:extLst>
      <p:ext uri="{BB962C8B-B14F-4D97-AF65-F5344CB8AC3E}">
        <p14:creationId xmlns:p14="http://schemas.microsoft.com/office/powerpoint/2010/main" val="126738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500"/>
                                        <p:tgtEl>
                                          <p:spTgt spid="3">
                                            <p:txEl>
                                              <p:pRg st="5" end="5"/>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fade">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ED49-C8DF-4BAA-B130-95E78F76B172}"/>
              </a:ext>
            </a:extLst>
          </p:cNvPr>
          <p:cNvSpPr>
            <a:spLocks noGrp="1"/>
          </p:cNvSpPr>
          <p:nvPr>
            <p:ph type="title"/>
          </p:nvPr>
        </p:nvSpPr>
        <p:spPr/>
        <p:txBody>
          <a:bodyPr/>
          <a:lstStyle/>
          <a:p>
            <a:r>
              <a:rPr lang="en-US" dirty="0"/>
              <a:t>Alpha, Beta, and Gamma (“ABG”) Change</a:t>
            </a:r>
          </a:p>
        </p:txBody>
      </p:sp>
      <p:sp>
        <p:nvSpPr>
          <p:cNvPr id="3" name="Content Placeholder 2">
            <a:extLst>
              <a:ext uri="{FF2B5EF4-FFF2-40B4-BE49-F238E27FC236}">
                <a16:creationId xmlns:a16="http://schemas.microsoft.com/office/drawing/2014/main" id="{00656111-D7CF-4CBE-B921-60CD8433702F}"/>
              </a:ext>
            </a:extLst>
          </p:cNvPr>
          <p:cNvSpPr>
            <a:spLocks noGrp="1"/>
          </p:cNvSpPr>
          <p:nvPr>
            <p:ph idx="1"/>
          </p:nvPr>
        </p:nvSpPr>
        <p:spPr/>
        <p:txBody>
          <a:bodyPr/>
          <a:lstStyle/>
          <a:p>
            <a:r>
              <a:rPr lang="en-US" dirty="0"/>
              <a:t>Golembiewski, Billingsley, &amp; Yeager (1976) first argued for the need to test for longitudinal ME/I in organizational research</a:t>
            </a:r>
          </a:p>
          <a:p>
            <a:pPr lvl="1"/>
            <a:r>
              <a:rPr lang="en-US" dirty="0"/>
              <a:t>Alpha Change: </a:t>
            </a:r>
            <a:r>
              <a:rPr lang="en-US" i="1" dirty="0"/>
              <a:t>‘true’ </a:t>
            </a:r>
            <a:r>
              <a:rPr lang="en-US" dirty="0"/>
              <a:t>change</a:t>
            </a:r>
          </a:p>
          <a:p>
            <a:pPr lvl="1"/>
            <a:r>
              <a:rPr lang="en-US" dirty="0"/>
              <a:t>Beta Change: subjective recalibration of the response scale</a:t>
            </a:r>
          </a:p>
          <a:p>
            <a:pPr lvl="1"/>
            <a:r>
              <a:rPr lang="en-US" dirty="0"/>
              <a:t>Gamma Change: fundamental reconceptualization of measured construct(s)</a:t>
            </a:r>
          </a:p>
          <a:p>
            <a:pPr lvl="1"/>
            <a:endParaRPr lang="en-US" dirty="0"/>
          </a:p>
          <a:p>
            <a:r>
              <a:rPr lang="en-US" dirty="0"/>
              <a:t>Establishing a lack of beta and gamma change suggests alpha change</a:t>
            </a:r>
          </a:p>
          <a:p>
            <a:pPr lvl="1"/>
            <a:r>
              <a:rPr lang="en-US" dirty="0"/>
              <a:t>Can more confidently interpret any observed change</a:t>
            </a:r>
          </a:p>
          <a:p>
            <a:pPr lvl="1"/>
            <a:r>
              <a:rPr lang="en-US" dirty="0"/>
              <a:t>Differences over time are not due to changes in interpretations of measures</a:t>
            </a:r>
          </a:p>
        </p:txBody>
      </p:sp>
    </p:spTree>
    <p:extLst>
      <p:ext uri="{BB962C8B-B14F-4D97-AF65-F5344CB8AC3E}">
        <p14:creationId xmlns:p14="http://schemas.microsoft.com/office/powerpoint/2010/main" val="175600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2CDD4-F417-41A8-B2B5-39B818535A90}"/>
              </a:ext>
            </a:extLst>
          </p:cNvPr>
          <p:cNvSpPr>
            <a:spLocks noGrp="1"/>
          </p:cNvSpPr>
          <p:nvPr>
            <p:ph type="title"/>
          </p:nvPr>
        </p:nvSpPr>
        <p:spPr/>
        <p:txBody>
          <a:bodyPr/>
          <a:lstStyle/>
          <a:p>
            <a:r>
              <a:rPr lang="en-US" dirty="0"/>
              <a:t>Confirmatory Factor Analysis and ME/I</a:t>
            </a:r>
          </a:p>
        </p:txBody>
      </p:sp>
      <p:sp>
        <p:nvSpPr>
          <p:cNvPr id="3" name="Content Placeholder 2">
            <a:extLst>
              <a:ext uri="{FF2B5EF4-FFF2-40B4-BE49-F238E27FC236}">
                <a16:creationId xmlns:a16="http://schemas.microsoft.com/office/drawing/2014/main" id="{00962F62-0E0D-4BF9-BB67-DBD8BFF4D872}"/>
              </a:ext>
            </a:extLst>
          </p:cNvPr>
          <p:cNvSpPr>
            <a:spLocks noGrp="1"/>
          </p:cNvSpPr>
          <p:nvPr>
            <p:ph idx="1"/>
          </p:nvPr>
        </p:nvSpPr>
        <p:spPr/>
        <p:txBody>
          <a:bodyPr>
            <a:normAutofit lnSpcReduction="10000"/>
          </a:bodyPr>
          <a:lstStyle/>
          <a:p>
            <a:r>
              <a:rPr lang="en-US" dirty="0"/>
              <a:t>Define a model that links measured indicators to unmeasured latent factors and defines several parameters compared across groups/time:</a:t>
            </a:r>
          </a:p>
          <a:p>
            <a:pPr lvl="1"/>
            <a:r>
              <a:rPr lang="en-US" dirty="0"/>
              <a:t>pattern of factor loadings across items</a:t>
            </a:r>
          </a:p>
          <a:p>
            <a:pPr lvl="1"/>
            <a:r>
              <a:rPr lang="en-US" dirty="0"/>
              <a:t>magnitude of relationship between items and factors</a:t>
            </a:r>
          </a:p>
          <a:p>
            <a:pPr lvl="1"/>
            <a:r>
              <a:rPr lang="en-US" dirty="0"/>
              <a:t>variance and covariance of latent factors</a:t>
            </a:r>
          </a:p>
          <a:p>
            <a:pPr lvl="1"/>
            <a:r>
              <a:rPr lang="en-US" dirty="0"/>
              <a:t>means of latent factors</a:t>
            </a:r>
          </a:p>
          <a:p>
            <a:pPr lvl="1"/>
            <a:endParaRPr lang="en-US" dirty="0"/>
          </a:p>
          <a:p>
            <a:r>
              <a:rPr lang="en-US" dirty="0"/>
              <a:t>Constraints are placed on different sets of parameters and goodness of model fit is compared between more- and less-constrained models</a:t>
            </a:r>
          </a:p>
          <a:p>
            <a:pPr lvl="1"/>
            <a:r>
              <a:rPr lang="en-US" dirty="0"/>
              <a:t>Nested model comparisons in sequence</a:t>
            </a:r>
          </a:p>
          <a:p>
            <a:pPr lvl="1"/>
            <a:r>
              <a:rPr lang="en-US" dirty="0"/>
              <a:t>Change in model fit between models challenges assumption of ME/I</a:t>
            </a:r>
          </a:p>
        </p:txBody>
      </p:sp>
    </p:spTree>
    <p:extLst>
      <p:ext uri="{BB962C8B-B14F-4D97-AF65-F5344CB8AC3E}">
        <p14:creationId xmlns:p14="http://schemas.microsoft.com/office/powerpoint/2010/main" val="85563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ED49-C8DF-4BAA-B130-95E78F76B172}"/>
              </a:ext>
            </a:extLst>
          </p:cNvPr>
          <p:cNvSpPr>
            <a:spLocks noGrp="1"/>
          </p:cNvSpPr>
          <p:nvPr>
            <p:ph type="title"/>
          </p:nvPr>
        </p:nvSpPr>
        <p:spPr>
          <a:xfrm>
            <a:off x="838200" y="365125"/>
            <a:ext cx="10515600" cy="1325563"/>
          </a:xfrm>
        </p:spPr>
        <p:txBody>
          <a:bodyPr>
            <a:normAutofit/>
          </a:bodyPr>
          <a:lstStyle/>
          <a:p>
            <a:r>
              <a:rPr lang="en-US" sz="4000" dirty="0"/>
              <a:t>Gamma Change via CFA (Configural)</a:t>
            </a:r>
          </a:p>
        </p:txBody>
      </p:sp>
      <p:grpSp>
        <p:nvGrpSpPr>
          <p:cNvPr id="4" name="Group 84">
            <a:extLst>
              <a:ext uri="{FF2B5EF4-FFF2-40B4-BE49-F238E27FC236}">
                <a16:creationId xmlns:a16="http://schemas.microsoft.com/office/drawing/2014/main" id="{653A0CCC-70D2-49D0-9D4A-3C7F1E82A36D}"/>
              </a:ext>
            </a:extLst>
          </p:cNvPr>
          <p:cNvGrpSpPr>
            <a:grpSpLocks/>
          </p:cNvGrpSpPr>
          <p:nvPr/>
        </p:nvGrpSpPr>
        <p:grpSpPr bwMode="auto">
          <a:xfrm>
            <a:off x="6488647" y="2372873"/>
            <a:ext cx="3902918" cy="3363956"/>
            <a:chOff x="115" y="1377"/>
            <a:chExt cx="1462" cy="1254"/>
          </a:xfrm>
        </p:grpSpPr>
        <p:sp>
          <p:nvSpPr>
            <p:cNvPr id="5" name="Rectangle 9">
              <a:extLst>
                <a:ext uri="{FF2B5EF4-FFF2-40B4-BE49-F238E27FC236}">
                  <a16:creationId xmlns:a16="http://schemas.microsoft.com/office/drawing/2014/main" id="{B9323786-61A6-4182-A0AC-FA353B32603A}"/>
                </a:ext>
              </a:extLst>
            </p:cNvPr>
            <p:cNvSpPr>
              <a:spLocks noChangeArrowheads="1"/>
            </p:cNvSpPr>
            <p:nvPr/>
          </p:nvSpPr>
          <p:spPr bwMode="auto">
            <a:xfrm>
              <a:off x="115"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2400" b="0" dirty="0">
                <a:solidFill>
                  <a:srgbClr val="FF0000"/>
                </a:solidFill>
              </a:endParaRPr>
            </a:p>
          </p:txBody>
        </p:sp>
        <p:sp>
          <p:nvSpPr>
            <p:cNvPr id="6" name="Rectangle 10">
              <a:extLst>
                <a:ext uri="{FF2B5EF4-FFF2-40B4-BE49-F238E27FC236}">
                  <a16:creationId xmlns:a16="http://schemas.microsoft.com/office/drawing/2014/main" id="{7B9DADB1-053F-4498-848B-1A336C70760D}"/>
                </a:ext>
              </a:extLst>
            </p:cNvPr>
            <p:cNvSpPr>
              <a:spLocks noChangeArrowheads="1"/>
            </p:cNvSpPr>
            <p:nvPr/>
          </p:nvSpPr>
          <p:spPr bwMode="auto">
            <a:xfrm>
              <a:off x="481"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7" name="Rectangle 11">
              <a:extLst>
                <a:ext uri="{FF2B5EF4-FFF2-40B4-BE49-F238E27FC236}">
                  <a16:creationId xmlns:a16="http://schemas.microsoft.com/office/drawing/2014/main" id="{5A7CA63C-CFC6-4BFE-8131-C200F8A1A513}"/>
                </a:ext>
              </a:extLst>
            </p:cNvPr>
            <p:cNvSpPr>
              <a:spLocks noChangeArrowheads="1"/>
            </p:cNvSpPr>
            <p:nvPr/>
          </p:nvSpPr>
          <p:spPr bwMode="auto">
            <a:xfrm>
              <a:off x="817"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grpSp>
          <p:nvGrpSpPr>
            <p:cNvPr id="8" name="Group 83">
              <a:extLst>
                <a:ext uri="{FF2B5EF4-FFF2-40B4-BE49-F238E27FC236}">
                  <a16:creationId xmlns:a16="http://schemas.microsoft.com/office/drawing/2014/main" id="{F3FC3731-0417-4B10-940C-620794E68C1C}"/>
                </a:ext>
              </a:extLst>
            </p:cNvPr>
            <p:cNvGrpSpPr>
              <a:grpSpLocks/>
            </p:cNvGrpSpPr>
            <p:nvPr/>
          </p:nvGrpSpPr>
          <p:grpSpPr bwMode="auto">
            <a:xfrm>
              <a:off x="140" y="1377"/>
              <a:ext cx="1437" cy="1254"/>
              <a:chOff x="140" y="1377"/>
              <a:chExt cx="1437" cy="1254"/>
            </a:xfrm>
          </p:grpSpPr>
          <p:grpSp>
            <p:nvGrpSpPr>
              <p:cNvPr id="9" name="Group 5">
                <a:extLst>
                  <a:ext uri="{FF2B5EF4-FFF2-40B4-BE49-F238E27FC236}">
                    <a16:creationId xmlns:a16="http://schemas.microsoft.com/office/drawing/2014/main" id="{599ACE14-15FD-4240-921E-CFFA4C40727B}"/>
                  </a:ext>
                </a:extLst>
              </p:cNvPr>
              <p:cNvGrpSpPr>
                <a:grpSpLocks/>
              </p:cNvGrpSpPr>
              <p:nvPr/>
            </p:nvGrpSpPr>
            <p:grpSpPr bwMode="auto">
              <a:xfrm>
                <a:off x="483" y="2103"/>
                <a:ext cx="912" cy="528"/>
                <a:chOff x="720" y="960"/>
                <a:chExt cx="912" cy="528"/>
              </a:xfrm>
            </p:grpSpPr>
            <p:sp>
              <p:nvSpPr>
                <p:cNvPr id="22" name="Oval 6">
                  <a:extLst>
                    <a:ext uri="{FF2B5EF4-FFF2-40B4-BE49-F238E27FC236}">
                      <a16:creationId xmlns:a16="http://schemas.microsoft.com/office/drawing/2014/main" id="{2B731CC9-EC60-470F-B8F6-DB506DD57BA2}"/>
                    </a:ext>
                  </a:extLst>
                </p:cNvPr>
                <p:cNvSpPr>
                  <a:spLocks noChangeArrowheads="1"/>
                </p:cNvSpPr>
                <p:nvPr/>
              </p:nvSpPr>
              <p:spPr bwMode="auto">
                <a:xfrm>
                  <a:off x="720" y="960"/>
                  <a:ext cx="912"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23" name="Text Box 7">
                  <a:extLst>
                    <a:ext uri="{FF2B5EF4-FFF2-40B4-BE49-F238E27FC236}">
                      <a16:creationId xmlns:a16="http://schemas.microsoft.com/office/drawing/2014/main" id="{A2FACEFF-9518-4C49-8052-090E85A254C3}"/>
                    </a:ext>
                  </a:extLst>
                </p:cNvPr>
                <p:cNvSpPr txBox="1">
                  <a:spLocks noChangeArrowheads="1"/>
                </p:cNvSpPr>
                <p:nvPr/>
              </p:nvSpPr>
              <p:spPr bwMode="auto">
                <a:xfrm>
                  <a:off x="876" y="1152"/>
                  <a:ext cx="627" cy="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Meta-Cognition </a:t>
                  </a:r>
                  <a:r>
                    <a:rPr lang="en-US" sz="1600" b="0" baseline="-25000" dirty="0"/>
                    <a:t>1b</a:t>
                  </a:r>
                </a:p>
              </p:txBody>
            </p:sp>
          </p:grpSp>
          <p:sp>
            <p:nvSpPr>
              <p:cNvPr id="10" name="Line 12">
                <a:extLst>
                  <a:ext uri="{FF2B5EF4-FFF2-40B4-BE49-F238E27FC236}">
                    <a16:creationId xmlns:a16="http://schemas.microsoft.com/office/drawing/2014/main" id="{3E7AAF2A-D36A-4F18-8C97-C9BA32114B99}"/>
                  </a:ext>
                </a:extLst>
              </p:cNvPr>
              <p:cNvSpPr>
                <a:spLocks noChangeShapeType="1"/>
              </p:cNvSpPr>
              <p:nvPr/>
            </p:nvSpPr>
            <p:spPr bwMode="auto">
              <a:xfrm flipH="1" flipV="1">
                <a:off x="216" y="1914"/>
                <a:ext cx="323" cy="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2" name="Line 14">
                <a:extLst>
                  <a:ext uri="{FF2B5EF4-FFF2-40B4-BE49-F238E27FC236}">
                    <a16:creationId xmlns:a16="http://schemas.microsoft.com/office/drawing/2014/main" id="{84340F25-5458-4A51-84E3-223B336EEB27}"/>
                  </a:ext>
                </a:extLst>
              </p:cNvPr>
              <p:cNvSpPr>
                <a:spLocks noChangeShapeType="1"/>
              </p:cNvSpPr>
              <p:nvPr/>
            </p:nvSpPr>
            <p:spPr bwMode="auto">
              <a:xfrm flipV="1">
                <a:off x="1349" y="1914"/>
                <a:ext cx="228" cy="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3" name="Text Box 15">
                <a:extLst>
                  <a:ext uri="{FF2B5EF4-FFF2-40B4-BE49-F238E27FC236}">
                    <a16:creationId xmlns:a16="http://schemas.microsoft.com/office/drawing/2014/main" id="{987F4A1A-C5C2-4021-BE0D-E5992B6533B1}"/>
                  </a:ext>
                </a:extLst>
              </p:cNvPr>
              <p:cNvSpPr txBox="1">
                <a:spLocks noChangeArrowheads="1"/>
              </p:cNvSpPr>
              <p:nvPr/>
            </p:nvSpPr>
            <p:spPr bwMode="auto">
              <a:xfrm>
                <a:off x="140" y="1756"/>
                <a:ext cx="262"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400" b="0" dirty="0"/>
                  <a:t>X</a:t>
                </a:r>
                <a:r>
                  <a:rPr lang="en-US" sz="1400" b="0" baseline="-25000" dirty="0"/>
                  <a:t>1b</a:t>
                </a:r>
              </a:p>
            </p:txBody>
          </p:sp>
          <p:sp>
            <p:nvSpPr>
              <p:cNvPr id="14" name="Text Box 16">
                <a:extLst>
                  <a:ext uri="{FF2B5EF4-FFF2-40B4-BE49-F238E27FC236}">
                    <a16:creationId xmlns:a16="http://schemas.microsoft.com/office/drawing/2014/main" id="{6B788C8A-72AC-4123-AF86-3D6A2611C99E}"/>
                  </a:ext>
                </a:extLst>
              </p:cNvPr>
              <p:cNvSpPr txBox="1">
                <a:spLocks noChangeArrowheads="1"/>
              </p:cNvSpPr>
              <p:nvPr/>
            </p:nvSpPr>
            <p:spPr bwMode="auto">
              <a:xfrm>
                <a:off x="510" y="1744"/>
                <a:ext cx="150"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2b</a:t>
                </a:r>
              </a:p>
            </p:txBody>
          </p:sp>
          <p:sp>
            <p:nvSpPr>
              <p:cNvPr id="15" name="Text Box 17">
                <a:extLst>
                  <a:ext uri="{FF2B5EF4-FFF2-40B4-BE49-F238E27FC236}">
                    <a16:creationId xmlns:a16="http://schemas.microsoft.com/office/drawing/2014/main" id="{6E686F3A-7B98-4568-A4B9-71D572BF08D0}"/>
                  </a:ext>
                </a:extLst>
              </p:cNvPr>
              <p:cNvSpPr txBox="1">
                <a:spLocks noChangeArrowheads="1"/>
              </p:cNvSpPr>
              <p:nvPr/>
            </p:nvSpPr>
            <p:spPr bwMode="auto">
              <a:xfrm>
                <a:off x="846" y="1744"/>
                <a:ext cx="150"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3b</a:t>
                </a:r>
              </a:p>
            </p:txBody>
          </p:sp>
          <p:sp>
            <p:nvSpPr>
              <p:cNvPr id="16" name="Text Box 18">
                <a:extLst>
                  <a:ext uri="{FF2B5EF4-FFF2-40B4-BE49-F238E27FC236}">
                    <a16:creationId xmlns:a16="http://schemas.microsoft.com/office/drawing/2014/main" id="{11E614A3-E2D3-4E5E-AE8D-83CBEBBE6C6F}"/>
                  </a:ext>
                </a:extLst>
              </p:cNvPr>
              <p:cNvSpPr txBox="1">
                <a:spLocks noChangeArrowheads="1"/>
              </p:cNvSpPr>
              <p:nvPr/>
            </p:nvSpPr>
            <p:spPr bwMode="auto">
              <a:xfrm>
                <a:off x="170"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1</a:t>
                </a:r>
              </a:p>
            </p:txBody>
          </p:sp>
          <p:sp>
            <p:nvSpPr>
              <p:cNvPr id="17" name="Text Box 19">
                <a:extLst>
                  <a:ext uri="{FF2B5EF4-FFF2-40B4-BE49-F238E27FC236}">
                    <a16:creationId xmlns:a16="http://schemas.microsoft.com/office/drawing/2014/main" id="{6D086011-3F62-4A2E-AE1D-59D269DC7C9C}"/>
                  </a:ext>
                </a:extLst>
              </p:cNvPr>
              <p:cNvSpPr txBox="1">
                <a:spLocks noChangeArrowheads="1"/>
              </p:cNvSpPr>
              <p:nvPr/>
            </p:nvSpPr>
            <p:spPr bwMode="auto">
              <a:xfrm>
                <a:off x="506"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2</a:t>
                </a:r>
              </a:p>
            </p:txBody>
          </p:sp>
          <p:sp>
            <p:nvSpPr>
              <p:cNvPr id="18" name="Text Box 20">
                <a:extLst>
                  <a:ext uri="{FF2B5EF4-FFF2-40B4-BE49-F238E27FC236}">
                    <a16:creationId xmlns:a16="http://schemas.microsoft.com/office/drawing/2014/main" id="{882ABAB9-FD44-4BD0-AA0F-5D77C81B3B93}"/>
                  </a:ext>
                </a:extLst>
              </p:cNvPr>
              <p:cNvSpPr txBox="1">
                <a:spLocks noChangeArrowheads="1"/>
              </p:cNvSpPr>
              <p:nvPr/>
            </p:nvSpPr>
            <p:spPr bwMode="auto">
              <a:xfrm>
                <a:off x="842"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3</a:t>
                </a:r>
              </a:p>
            </p:txBody>
          </p:sp>
          <p:sp>
            <p:nvSpPr>
              <p:cNvPr id="19" name="Line 21">
                <a:extLst>
                  <a:ext uri="{FF2B5EF4-FFF2-40B4-BE49-F238E27FC236}">
                    <a16:creationId xmlns:a16="http://schemas.microsoft.com/office/drawing/2014/main" id="{060059B4-2B75-4712-B1EE-1353417CB01A}"/>
                  </a:ext>
                </a:extLst>
              </p:cNvPr>
              <p:cNvSpPr>
                <a:spLocks noChangeShapeType="1"/>
              </p:cNvSpPr>
              <p:nvPr/>
            </p:nvSpPr>
            <p:spPr bwMode="auto">
              <a:xfrm flipV="1">
                <a:off x="579"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20" name="Line 22">
                <a:extLst>
                  <a:ext uri="{FF2B5EF4-FFF2-40B4-BE49-F238E27FC236}">
                    <a16:creationId xmlns:a16="http://schemas.microsoft.com/office/drawing/2014/main" id="{82E85C76-B7D0-44CE-82C1-8AF77AA46FE2}"/>
                  </a:ext>
                </a:extLst>
              </p:cNvPr>
              <p:cNvSpPr>
                <a:spLocks noChangeShapeType="1"/>
              </p:cNvSpPr>
              <p:nvPr/>
            </p:nvSpPr>
            <p:spPr bwMode="auto">
              <a:xfrm flipV="1">
                <a:off x="915"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21" name="Line 23">
                <a:extLst>
                  <a:ext uri="{FF2B5EF4-FFF2-40B4-BE49-F238E27FC236}">
                    <a16:creationId xmlns:a16="http://schemas.microsoft.com/office/drawing/2014/main" id="{4583D174-8590-433A-8A64-7F1F469B2CB8}"/>
                  </a:ext>
                </a:extLst>
              </p:cNvPr>
              <p:cNvSpPr>
                <a:spLocks noChangeShapeType="1"/>
              </p:cNvSpPr>
              <p:nvPr/>
            </p:nvSpPr>
            <p:spPr bwMode="auto">
              <a:xfrm flipV="1">
                <a:off x="1251" y="1536"/>
                <a:ext cx="0" cy="18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grpSp>
      </p:grpSp>
      <p:sp>
        <p:nvSpPr>
          <p:cNvPr id="46" name="Text Box 4">
            <a:extLst>
              <a:ext uri="{FF2B5EF4-FFF2-40B4-BE49-F238E27FC236}">
                <a16:creationId xmlns:a16="http://schemas.microsoft.com/office/drawing/2014/main" id="{FA90FCDD-D95C-4E20-BBF7-1900C1F9E15F}"/>
              </a:ext>
            </a:extLst>
          </p:cNvPr>
          <p:cNvSpPr txBox="1">
            <a:spLocks noChangeArrowheads="1"/>
          </p:cNvSpPr>
          <p:nvPr/>
        </p:nvSpPr>
        <p:spPr bwMode="auto">
          <a:xfrm>
            <a:off x="8094473" y="5838636"/>
            <a:ext cx="1731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2400" dirty="0"/>
              <a:t>Time</a:t>
            </a:r>
            <a:r>
              <a:rPr lang="en-US" sz="2400" b="0" dirty="0"/>
              <a:t> 2</a:t>
            </a:r>
          </a:p>
        </p:txBody>
      </p:sp>
      <p:sp>
        <p:nvSpPr>
          <p:cNvPr id="48" name="Line 21">
            <a:extLst>
              <a:ext uri="{FF2B5EF4-FFF2-40B4-BE49-F238E27FC236}">
                <a16:creationId xmlns:a16="http://schemas.microsoft.com/office/drawing/2014/main" id="{279B2A1B-0E8F-4560-8D76-4A9E4C14CCEF}"/>
              </a:ext>
            </a:extLst>
          </p:cNvPr>
          <p:cNvSpPr>
            <a:spLocks noChangeShapeType="1"/>
          </p:cNvSpPr>
          <p:nvPr/>
        </p:nvSpPr>
        <p:spPr bwMode="auto">
          <a:xfrm flipV="1">
            <a:off x="6791158" y="2751567"/>
            <a:ext cx="0" cy="51505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49" name="Rectangle 11">
            <a:extLst>
              <a:ext uri="{FF2B5EF4-FFF2-40B4-BE49-F238E27FC236}">
                <a16:creationId xmlns:a16="http://schemas.microsoft.com/office/drawing/2014/main" id="{DFDA56F9-90A6-4B43-ABD2-55E1545B3A84}"/>
              </a:ext>
            </a:extLst>
          </p:cNvPr>
          <p:cNvSpPr>
            <a:spLocks noChangeArrowheads="1"/>
          </p:cNvSpPr>
          <p:nvPr/>
        </p:nvSpPr>
        <p:spPr bwMode="auto">
          <a:xfrm>
            <a:off x="9283691" y="3290315"/>
            <a:ext cx="512558" cy="51505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50" name="Text Box 17">
            <a:extLst>
              <a:ext uri="{FF2B5EF4-FFF2-40B4-BE49-F238E27FC236}">
                <a16:creationId xmlns:a16="http://schemas.microsoft.com/office/drawing/2014/main" id="{2E271E17-D86D-4C44-907B-64B1FCFA2FEC}"/>
              </a:ext>
            </a:extLst>
          </p:cNvPr>
          <p:cNvSpPr txBox="1">
            <a:spLocks noChangeArrowheads="1"/>
          </p:cNvSpPr>
          <p:nvPr/>
        </p:nvSpPr>
        <p:spPr bwMode="auto">
          <a:xfrm>
            <a:off x="9361109" y="3357379"/>
            <a:ext cx="4010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aseline="-25000" dirty="0"/>
              <a:t>4b</a:t>
            </a:r>
            <a:endParaRPr lang="en-US" sz="1400" b="0" baseline="-25000" dirty="0"/>
          </a:p>
        </p:txBody>
      </p:sp>
      <p:sp>
        <p:nvSpPr>
          <p:cNvPr id="51" name="Rectangle 11">
            <a:extLst>
              <a:ext uri="{FF2B5EF4-FFF2-40B4-BE49-F238E27FC236}">
                <a16:creationId xmlns:a16="http://schemas.microsoft.com/office/drawing/2014/main" id="{0CE39CD6-0DE2-4878-83F5-3E5CE44E7586}"/>
              </a:ext>
            </a:extLst>
          </p:cNvPr>
          <p:cNvSpPr>
            <a:spLocks noChangeArrowheads="1"/>
          </p:cNvSpPr>
          <p:nvPr/>
        </p:nvSpPr>
        <p:spPr bwMode="auto">
          <a:xfrm>
            <a:off x="10161973" y="3293767"/>
            <a:ext cx="512558" cy="51505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52" name="Text Box 17">
            <a:extLst>
              <a:ext uri="{FF2B5EF4-FFF2-40B4-BE49-F238E27FC236}">
                <a16:creationId xmlns:a16="http://schemas.microsoft.com/office/drawing/2014/main" id="{C6848C44-F512-4BB3-B094-7F405EE7BD37}"/>
              </a:ext>
            </a:extLst>
          </p:cNvPr>
          <p:cNvSpPr txBox="1">
            <a:spLocks noChangeArrowheads="1"/>
          </p:cNvSpPr>
          <p:nvPr/>
        </p:nvSpPr>
        <p:spPr bwMode="auto">
          <a:xfrm>
            <a:off x="10239391" y="3360831"/>
            <a:ext cx="4010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5b</a:t>
            </a:r>
          </a:p>
        </p:txBody>
      </p:sp>
      <p:sp>
        <p:nvSpPr>
          <p:cNvPr id="53" name="Line 23">
            <a:extLst>
              <a:ext uri="{FF2B5EF4-FFF2-40B4-BE49-F238E27FC236}">
                <a16:creationId xmlns:a16="http://schemas.microsoft.com/office/drawing/2014/main" id="{9E857E8E-ED6B-4587-9849-F5DAF022914F}"/>
              </a:ext>
            </a:extLst>
          </p:cNvPr>
          <p:cNvSpPr>
            <a:spLocks noChangeShapeType="1"/>
          </p:cNvSpPr>
          <p:nvPr/>
        </p:nvSpPr>
        <p:spPr bwMode="auto">
          <a:xfrm flipV="1">
            <a:off x="10396495" y="2775710"/>
            <a:ext cx="0" cy="49091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54" name="Text Box 19">
            <a:extLst>
              <a:ext uri="{FF2B5EF4-FFF2-40B4-BE49-F238E27FC236}">
                <a16:creationId xmlns:a16="http://schemas.microsoft.com/office/drawing/2014/main" id="{DA9FD50B-64A8-47BA-883B-037011E8EBA6}"/>
              </a:ext>
            </a:extLst>
          </p:cNvPr>
          <p:cNvSpPr txBox="1">
            <a:spLocks noChangeArrowheads="1"/>
          </p:cNvSpPr>
          <p:nvPr/>
        </p:nvSpPr>
        <p:spPr bwMode="auto">
          <a:xfrm>
            <a:off x="9326404" y="237287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aseline="-25000" dirty="0"/>
              <a:t>4</a:t>
            </a:r>
            <a:endParaRPr lang="en-US" sz="1600" b="0" baseline="-25000" dirty="0"/>
          </a:p>
        </p:txBody>
      </p:sp>
      <p:sp>
        <p:nvSpPr>
          <p:cNvPr id="55" name="Text Box 20">
            <a:extLst>
              <a:ext uri="{FF2B5EF4-FFF2-40B4-BE49-F238E27FC236}">
                <a16:creationId xmlns:a16="http://schemas.microsoft.com/office/drawing/2014/main" id="{53FE291C-A6D2-4322-AFE1-06AD1A7C37C0}"/>
              </a:ext>
            </a:extLst>
          </p:cNvPr>
          <p:cNvSpPr txBox="1">
            <a:spLocks noChangeArrowheads="1"/>
          </p:cNvSpPr>
          <p:nvPr/>
        </p:nvSpPr>
        <p:spPr bwMode="auto">
          <a:xfrm>
            <a:off x="10223381" y="237287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5</a:t>
            </a:r>
          </a:p>
        </p:txBody>
      </p:sp>
      <p:grpSp>
        <p:nvGrpSpPr>
          <p:cNvPr id="114" name="Group 84">
            <a:extLst>
              <a:ext uri="{FF2B5EF4-FFF2-40B4-BE49-F238E27FC236}">
                <a16:creationId xmlns:a16="http://schemas.microsoft.com/office/drawing/2014/main" id="{3F930A1A-A3E5-46AF-B3C0-DB65F549F10A}"/>
              </a:ext>
            </a:extLst>
          </p:cNvPr>
          <p:cNvGrpSpPr>
            <a:grpSpLocks/>
          </p:cNvGrpSpPr>
          <p:nvPr/>
        </p:nvGrpSpPr>
        <p:grpSpPr bwMode="auto">
          <a:xfrm>
            <a:off x="948090" y="2372873"/>
            <a:ext cx="3417055" cy="3363956"/>
            <a:chOff x="115" y="1377"/>
            <a:chExt cx="1280" cy="1254"/>
          </a:xfrm>
        </p:grpSpPr>
        <p:sp>
          <p:nvSpPr>
            <p:cNvPr id="115" name="Rectangle 9">
              <a:extLst>
                <a:ext uri="{FF2B5EF4-FFF2-40B4-BE49-F238E27FC236}">
                  <a16:creationId xmlns:a16="http://schemas.microsoft.com/office/drawing/2014/main" id="{9C2A8B60-36BC-4F49-87C9-4C88FA59E704}"/>
                </a:ext>
              </a:extLst>
            </p:cNvPr>
            <p:cNvSpPr>
              <a:spLocks noChangeArrowheads="1"/>
            </p:cNvSpPr>
            <p:nvPr/>
          </p:nvSpPr>
          <p:spPr bwMode="auto">
            <a:xfrm>
              <a:off x="115"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2400" b="0" dirty="0">
                <a:solidFill>
                  <a:srgbClr val="FF0000"/>
                </a:solidFill>
              </a:endParaRPr>
            </a:p>
          </p:txBody>
        </p:sp>
        <p:sp>
          <p:nvSpPr>
            <p:cNvPr id="116" name="Rectangle 10">
              <a:extLst>
                <a:ext uri="{FF2B5EF4-FFF2-40B4-BE49-F238E27FC236}">
                  <a16:creationId xmlns:a16="http://schemas.microsoft.com/office/drawing/2014/main" id="{BAC34E56-1F2C-461F-901C-11E6CE2C81A5}"/>
                </a:ext>
              </a:extLst>
            </p:cNvPr>
            <p:cNvSpPr>
              <a:spLocks noChangeArrowheads="1"/>
            </p:cNvSpPr>
            <p:nvPr/>
          </p:nvSpPr>
          <p:spPr bwMode="auto">
            <a:xfrm>
              <a:off x="481"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17" name="Rectangle 11">
              <a:extLst>
                <a:ext uri="{FF2B5EF4-FFF2-40B4-BE49-F238E27FC236}">
                  <a16:creationId xmlns:a16="http://schemas.microsoft.com/office/drawing/2014/main" id="{85EFBDAB-9721-4D61-B23C-DFD1EE3FAADB}"/>
                </a:ext>
              </a:extLst>
            </p:cNvPr>
            <p:cNvSpPr>
              <a:spLocks noChangeArrowheads="1"/>
            </p:cNvSpPr>
            <p:nvPr/>
          </p:nvSpPr>
          <p:spPr bwMode="auto">
            <a:xfrm>
              <a:off x="817" y="1719"/>
              <a:ext cx="192" cy="192"/>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grpSp>
          <p:nvGrpSpPr>
            <p:cNvPr id="118" name="Group 83">
              <a:extLst>
                <a:ext uri="{FF2B5EF4-FFF2-40B4-BE49-F238E27FC236}">
                  <a16:creationId xmlns:a16="http://schemas.microsoft.com/office/drawing/2014/main" id="{9C0A4507-8847-448D-AF3D-7EDB9C11B978}"/>
                </a:ext>
              </a:extLst>
            </p:cNvPr>
            <p:cNvGrpSpPr>
              <a:grpSpLocks/>
            </p:cNvGrpSpPr>
            <p:nvPr/>
          </p:nvGrpSpPr>
          <p:grpSpPr bwMode="auto">
            <a:xfrm>
              <a:off x="140" y="1377"/>
              <a:ext cx="1255" cy="1254"/>
              <a:chOff x="140" y="1377"/>
              <a:chExt cx="1255" cy="1254"/>
            </a:xfrm>
          </p:grpSpPr>
          <p:grpSp>
            <p:nvGrpSpPr>
              <p:cNvPr id="119" name="Group 5">
                <a:extLst>
                  <a:ext uri="{FF2B5EF4-FFF2-40B4-BE49-F238E27FC236}">
                    <a16:creationId xmlns:a16="http://schemas.microsoft.com/office/drawing/2014/main" id="{FA734B30-449B-4955-98C1-AFB5DBB572A2}"/>
                  </a:ext>
                </a:extLst>
              </p:cNvPr>
              <p:cNvGrpSpPr>
                <a:grpSpLocks/>
              </p:cNvGrpSpPr>
              <p:nvPr/>
            </p:nvGrpSpPr>
            <p:grpSpPr bwMode="auto">
              <a:xfrm>
                <a:off x="483" y="2103"/>
                <a:ext cx="912" cy="528"/>
                <a:chOff x="720" y="960"/>
                <a:chExt cx="912" cy="528"/>
              </a:xfrm>
            </p:grpSpPr>
            <p:sp>
              <p:nvSpPr>
                <p:cNvPr id="132" name="Oval 6">
                  <a:extLst>
                    <a:ext uri="{FF2B5EF4-FFF2-40B4-BE49-F238E27FC236}">
                      <a16:creationId xmlns:a16="http://schemas.microsoft.com/office/drawing/2014/main" id="{B494146A-EC4E-4276-8C37-27BC433D082E}"/>
                    </a:ext>
                  </a:extLst>
                </p:cNvPr>
                <p:cNvSpPr>
                  <a:spLocks noChangeArrowheads="1"/>
                </p:cNvSpPr>
                <p:nvPr/>
              </p:nvSpPr>
              <p:spPr bwMode="auto">
                <a:xfrm>
                  <a:off x="720" y="960"/>
                  <a:ext cx="912"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33" name="Text Box 7">
                  <a:extLst>
                    <a:ext uri="{FF2B5EF4-FFF2-40B4-BE49-F238E27FC236}">
                      <a16:creationId xmlns:a16="http://schemas.microsoft.com/office/drawing/2014/main" id="{A8FA8B22-0BF7-4543-80DA-FABB668E8104}"/>
                    </a:ext>
                  </a:extLst>
                </p:cNvPr>
                <p:cNvSpPr txBox="1">
                  <a:spLocks noChangeArrowheads="1"/>
                </p:cNvSpPr>
                <p:nvPr/>
              </p:nvSpPr>
              <p:spPr bwMode="auto">
                <a:xfrm>
                  <a:off x="876" y="1152"/>
                  <a:ext cx="625" cy="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Meta-Cognition </a:t>
                  </a:r>
                  <a:r>
                    <a:rPr lang="en-US" sz="1600" b="0" baseline="-25000" dirty="0"/>
                    <a:t>1a</a:t>
                  </a:r>
                </a:p>
              </p:txBody>
            </p:sp>
          </p:grpSp>
          <p:sp>
            <p:nvSpPr>
              <p:cNvPr id="120" name="Line 12">
                <a:extLst>
                  <a:ext uri="{FF2B5EF4-FFF2-40B4-BE49-F238E27FC236}">
                    <a16:creationId xmlns:a16="http://schemas.microsoft.com/office/drawing/2014/main" id="{F8EDB0C7-E4FF-44AE-A475-5F21ECF5592C}"/>
                  </a:ext>
                </a:extLst>
              </p:cNvPr>
              <p:cNvSpPr>
                <a:spLocks noChangeShapeType="1"/>
              </p:cNvSpPr>
              <p:nvPr/>
            </p:nvSpPr>
            <p:spPr bwMode="auto">
              <a:xfrm flipH="1" flipV="1">
                <a:off x="579" y="1911"/>
                <a:ext cx="96"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21" name="Line 13">
                <a:extLst>
                  <a:ext uri="{FF2B5EF4-FFF2-40B4-BE49-F238E27FC236}">
                    <a16:creationId xmlns:a16="http://schemas.microsoft.com/office/drawing/2014/main" id="{A6BAD8DD-0D93-4813-A843-03B77F08638A}"/>
                  </a:ext>
                </a:extLst>
              </p:cNvPr>
              <p:cNvSpPr>
                <a:spLocks noChangeShapeType="1"/>
              </p:cNvSpPr>
              <p:nvPr/>
            </p:nvSpPr>
            <p:spPr bwMode="auto">
              <a:xfrm flipV="1">
                <a:off x="915" y="1911"/>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22" name="Line 14">
                <a:extLst>
                  <a:ext uri="{FF2B5EF4-FFF2-40B4-BE49-F238E27FC236}">
                    <a16:creationId xmlns:a16="http://schemas.microsoft.com/office/drawing/2014/main" id="{3FD34DBD-DE22-4BFB-97B3-CDE685F8C5C1}"/>
                  </a:ext>
                </a:extLst>
              </p:cNvPr>
              <p:cNvSpPr>
                <a:spLocks noChangeShapeType="1"/>
              </p:cNvSpPr>
              <p:nvPr/>
            </p:nvSpPr>
            <p:spPr bwMode="auto">
              <a:xfrm flipV="1">
                <a:off x="1164" y="1911"/>
                <a:ext cx="87" cy="2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23" name="Text Box 15">
                <a:extLst>
                  <a:ext uri="{FF2B5EF4-FFF2-40B4-BE49-F238E27FC236}">
                    <a16:creationId xmlns:a16="http://schemas.microsoft.com/office/drawing/2014/main" id="{F2BCDC12-630F-42D6-AA6F-EB11AEFE464D}"/>
                  </a:ext>
                </a:extLst>
              </p:cNvPr>
              <p:cNvSpPr txBox="1">
                <a:spLocks noChangeArrowheads="1"/>
              </p:cNvSpPr>
              <p:nvPr/>
            </p:nvSpPr>
            <p:spPr bwMode="auto">
              <a:xfrm>
                <a:off x="140" y="1756"/>
                <a:ext cx="262"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400" b="0" dirty="0"/>
                  <a:t>X</a:t>
                </a:r>
                <a:r>
                  <a:rPr lang="en-US" sz="1400" b="0" baseline="-25000" dirty="0"/>
                  <a:t>1a</a:t>
                </a:r>
              </a:p>
            </p:txBody>
          </p:sp>
          <p:sp>
            <p:nvSpPr>
              <p:cNvPr id="124" name="Text Box 16">
                <a:extLst>
                  <a:ext uri="{FF2B5EF4-FFF2-40B4-BE49-F238E27FC236}">
                    <a16:creationId xmlns:a16="http://schemas.microsoft.com/office/drawing/2014/main" id="{8914B3CF-8B28-46F5-80EA-B7511599C159}"/>
                  </a:ext>
                </a:extLst>
              </p:cNvPr>
              <p:cNvSpPr txBox="1">
                <a:spLocks noChangeArrowheads="1"/>
              </p:cNvSpPr>
              <p:nvPr/>
            </p:nvSpPr>
            <p:spPr bwMode="auto">
              <a:xfrm>
                <a:off x="510" y="1744"/>
                <a:ext cx="148"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2a</a:t>
                </a:r>
              </a:p>
            </p:txBody>
          </p:sp>
          <p:sp>
            <p:nvSpPr>
              <p:cNvPr id="125" name="Text Box 17">
                <a:extLst>
                  <a:ext uri="{FF2B5EF4-FFF2-40B4-BE49-F238E27FC236}">
                    <a16:creationId xmlns:a16="http://schemas.microsoft.com/office/drawing/2014/main" id="{A27DF34F-FCAA-49A1-92DA-353B7E4ACE99}"/>
                  </a:ext>
                </a:extLst>
              </p:cNvPr>
              <p:cNvSpPr txBox="1">
                <a:spLocks noChangeArrowheads="1"/>
              </p:cNvSpPr>
              <p:nvPr/>
            </p:nvSpPr>
            <p:spPr bwMode="auto">
              <a:xfrm>
                <a:off x="846" y="1744"/>
                <a:ext cx="148" cy="1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3a</a:t>
                </a:r>
              </a:p>
            </p:txBody>
          </p:sp>
          <p:sp>
            <p:nvSpPr>
              <p:cNvPr id="126" name="Text Box 18">
                <a:extLst>
                  <a:ext uri="{FF2B5EF4-FFF2-40B4-BE49-F238E27FC236}">
                    <a16:creationId xmlns:a16="http://schemas.microsoft.com/office/drawing/2014/main" id="{73A4DD06-FBFB-47FB-B8BE-CC2A420C2B19}"/>
                  </a:ext>
                </a:extLst>
              </p:cNvPr>
              <p:cNvSpPr txBox="1">
                <a:spLocks noChangeArrowheads="1"/>
              </p:cNvSpPr>
              <p:nvPr/>
            </p:nvSpPr>
            <p:spPr bwMode="auto">
              <a:xfrm>
                <a:off x="170"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1</a:t>
                </a:r>
              </a:p>
            </p:txBody>
          </p:sp>
          <p:sp>
            <p:nvSpPr>
              <p:cNvPr id="127" name="Text Box 19">
                <a:extLst>
                  <a:ext uri="{FF2B5EF4-FFF2-40B4-BE49-F238E27FC236}">
                    <a16:creationId xmlns:a16="http://schemas.microsoft.com/office/drawing/2014/main" id="{5127AF11-D4D5-40E9-9ED2-3381E11D2956}"/>
                  </a:ext>
                </a:extLst>
              </p:cNvPr>
              <p:cNvSpPr txBox="1">
                <a:spLocks noChangeArrowheads="1"/>
              </p:cNvSpPr>
              <p:nvPr/>
            </p:nvSpPr>
            <p:spPr bwMode="auto">
              <a:xfrm>
                <a:off x="506"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2</a:t>
                </a:r>
              </a:p>
            </p:txBody>
          </p:sp>
          <p:sp>
            <p:nvSpPr>
              <p:cNvPr id="128" name="Text Box 20">
                <a:extLst>
                  <a:ext uri="{FF2B5EF4-FFF2-40B4-BE49-F238E27FC236}">
                    <a16:creationId xmlns:a16="http://schemas.microsoft.com/office/drawing/2014/main" id="{3D8F7424-24F2-4449-80A4-75FBE1A2F5CD}"/>
                  </a:ext>
                </a:extLst>
              </p:cNvPr>
              <p:cNvSpPr txBox="1">
                <a:spLocks noChangeArrowheads="1"/>
              </p:cNvSpPr>
              <p:nvPr/>
            </p:nvSpPr>
            <p:spPr bwMode="auto">
              <a:xfrm>
                <a:off x="842" y="1377"/>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3</a:t>
                </a:r>
              </a:p>
            </p:txBody>
          </p:sp>
          <p:sp>
            <p:nvSpPr>
              <p:cNvPr id="129" name="Line 21">
                <a:extLst>
                  <a:ext uri="{FF2B5EF4-FFF2-40B4-BE49-F238E27FC236}">
                    <a16:creationId xmlns:a16="http://schemas.microsoft.com/office/drawing/2014/main" id="{638D9632-2852-44AA-8A14-A971EE221C5D}"/>
                  </a:ext>
                </a:extLst>
              </p:cNvPr>
              <p:cNvSpPr>
                <a:spLocks noChangeShapeType="1"/>
              </p:cNvSpPr>
              <p:nvPr/>
            </p:nvSpPr>
            <p:spPr bwMode="auto">
              <a:xfrm flipV="1">
                <a:off x="579"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30" name="Line 22">
                <a:extLst>
                  <a:ext uri="{FF2B5EF4-FFF2-40B4-BE49-F238E27FC236}">
                    <a16:creationId xmlns:a16="http://schemas.microsoft.com/office/drawing/2014/main" id="{243FED72-8F32-4867-A10F-E5FFFCBDDB47}"/>
                  </a:ext>
                </a:extLst>
              </p:cNvPr>
              <p:cNvSpPr>
                <a:spLocks noChangeShapeType="1"/>
              </p:cNvSpPr>
              <p:nvPr/>
            </p:nvSpPr>
            <p:spPr bwMode="auto">
              <a:xfrm flipV="1">
                <a:off x="915"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31" name="Line 23">
                <a:extLst>
                  <a:ext uri="{FF2B5EF4-FFF2-40B4-BE49-F238E27FC236}">
                    <a16:creationId xmlns:a16="http://schemas.microsoft.com/office/drawing/2014/main" id="{2F0492D3-B8E5-4E40-A7F2-988511451C9C}"/>
                  </a:ext>
                </a:extLst>
              </p:cNvPr>
              <p:cNvSpPr>
                <a:spLocks noChangeShapeType="1"/>
              </p:cNvSpPr>
              <p:nvPr/>
            </p:nvSpPr>
            <p:spPr bwMode="auto">
              <a:xfrm flipV="1">
                <a:off x="1251" y="1536"/>
                <a:ext cx="0" cy="18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grpSp>
      </p:grpSp>
      <p:sp>
        <p:nvSpPr>
          <p:cNvPr id="134" name="Text Box 4">
            <a:extLst>
              <a:ext uri="{FF2B5EF4-FFF2-40B4-BE49-F238E27FC236}">
                <a16:creationId xmlns:a16="http://schemas.microsoft.com/office/drawing/2014/main" id="{FDA31CC0-7E6B-40D8-A30F-10CB48BEA45B}"/>
              </a:ext>
            </a:extLst>
          </p:cNvPr>
          <p:cNvSpPr txBox="1">
            <a:spLocks noChangeArrowheads="1"/>
          </p:cNvSpPr>
          <p:nvPr/>
        </p:nvSpPr>
        <p:spPr bwMode="auto">
          <a:xfrm>
            <a:off x="2553916" y="5838636"/>
            <a:ext cx="173114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2400" dirty="0"/>
              <a:t>Time</a:t>
            </a:r>
            <a:r>
              <a:rPr lang="en-US" sz="2400" b="0" dirty="0"/>
              <a:t> 1</a:t>
            </a:r>
          </a:p>
        </p:txBody>
      </p:sp>
      <p:sp>
        <p:nvSpPr>
          <p:cNvPr id="135" name="Line 21">
            <a:extLst>
              <a:ext uri="{FF2B5EF4-FFF2-40B4-BE49-F238E27FC236}">
                <a16:creationId xmlns:a16="http://schemas.microsoft.com/office/drawing/2014/main" id="{0ACBA172-EBD3-440A-A5C8-3B3F7D13E4BE}"/>
              </a:ext>
            </a:extLst>
          </p:cNvPr>
          <p:cNvSpPr>
            <a:spLocks noChangeShapeType="1"/>
          </p:cNvSpPr>
          <p:nvPr/>
        </p:nvSpPr>
        <p:spPr bwMode="auto">
          <a:xfrm flipV="1">
            <a:off x="1250601" y="2751567"/>
            <a:ext cx="0" cy="515055"/>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36" name="Rectangle 11">
            <a:extLst>
              <a:ext uri="{FF2B5EF4-FFF2-40B4-BE49-F238E27FC236}">
                <a16:creationId xmlns:a16="http://schemas.microsoft.com/office/drawing/2014/main" id="{A3CB1681-62D4-4A7C-A77F-C2355525949F}"/>
              </a:ext>
            </a:extLst>
          </p:cNvPr>
          <p:cNvSpPr>
            <a:spLocks noChangeArrowheads="1"/>
          </p:cNvSpPr>
          <p:nvPr/>
        </p:nvSpPr>
        <p:spPr bwMode="auto">
          <a:xfrm>
            <a:off x="3743134" y="3290315"/>
            <a:ext cx="512558" cy="51505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37" name="Text Box 17">
            <a:extLst>
              <a:ext uri="{FF2B5EF4-FFF2-40B4-BE49-F238E27FC236}">
                <a16:creationId xmlns:a16="http://schemas.microsoft.com/office/drawing/2014/main" id="{CF5C75B5-E4A1-46FF-B4BA-31250BB7198D}"/>
              </a:ext>
            </a:extLst>
          </p:cNvPr>
          <p:cNvSpPr txBox="1">
            <a:spLocks noChangeArrowheads="1"/>
          </p:cNvSpPr>
          <p:nvPr/>
        </p:nvSpPr>
        <p:spPr bwMode="auto">
          <a:xfrm>
            <a:off x="3820552" y="3357379"/>
            <a:ext cx="396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aseline="-25000" dirty="0"/>
              <a:t>4a</a:t>
            </a:r>
            <a:endParaRPr lang="en-US" sz="1400" b="0" baseline="-25000" dirty="0"/>
          </a:p>
        </p:txBody>
      </p:sp>
      <p:sp>
        <p:nvSpPr>
          <p:cNvPr id="138" name="Rectangle 11">
            <a:extLst>
              <a:ext uri="{FF2B5EF4-FFF2-40B4-BE49-F238E27FC236}">
                <a16:creationId xmlns:a16="http://schemas.microsoft.com/office/drawing/2014/main" id="{677D1CDB-2A92-4932-8840-5FE5F6EDBAF0}"/>
              </a:ext>
            </a:extLst>
          </p:cNvPr>
          <p:cNvSpPr>
            <a:spLocks noChangeArrowheads="1"/>
          </p:cNvSpPr>
          <p:nvPr/>
        </p:nvSpPr>
        <p:spPr bwMode="auto">
          <a:xfrm>
            <a:off x="4621416" y="3293767"/>
            <a:ext cx="512558" cy="515055"/>
          </a:xfrm>
          <a:prstGeom prst="rect">
            <a:avLst/>
          </a:prstGeom>
          <a:noFill/>
          <a:ln w="158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39" name="Text Box 17">
            <a:extLst>
              <a:ext uri="{FF2B5EF4-FFF2-40B4-BE49-F238E27FC236}">
                <a16:creationId xmlns:a16="http://schemas.microsoft.com/office/drawing/2014/main" id="{E7EA43FF-C3CF-41D3-8ACD-871FC9C3BAC6}"/>
              </a:ext>
            </a:extLst>
          </p:cNvPr>
          <p:cNvSpPr txBox="1">
            <a:spLocks noChangeArrowheads="1"/>
          </p:cNvSpPr>
          <p:nvPr/>
        </p:nvSpPr>
        <p:spPr bwMode="auto">
          <a:xfrm>
            <a:off x="4698834" y="3360831"/>
            <a:ext cx="396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5a</a:t>
            </a:r>
          </a:p>
        </p:txBody>
      </p:sp>
      <p:sp>
        <p:nvSpPr>
          <p:cNvPr id="140" name="Line 23">
            <a:extLst>
              <a:ext uri="{FF2B5EF4-FFF2-40B4-BE49-F238E27FC236}">
                <a16:creationId xmlns:a16="http://schemas.microsoft.com/office/drawing/2014/main" id="{479FD420-DB37-4665-95EF-9F8BE51FC773}"/>
              </a:ext>
            </a:extLst>
          </p:cNvPr>
          <p:cNvSpPr>
            <a:spLocks noChangeShapeType="1"/>
          </p:cNvSpPr>
          <p:nvPr/>
        </p:nvSpPr>
        <p:spPr bwMode="auto">
          <a:xfrm flipV="1">
            <a:off x="4855938" y="2775710"/>
            <a:ext cx="0" cy="49091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41" name="Text Box 19">
            <a:extLst>
              <a:ext uri="{FF2B5EF4-FFF2-40B4-BE49-F238E27FC236}">
                <a16:creationId xmlns:a16="http://schemas.microsoft.com/office/drawing/2014/main" id="{AE854CE6-BD02-4123-9059-E95AA1FE2AC2}"/>
              </a:ext>
            </a:extLst>
          </p:cNvPr>
          <p:cNvSpPr txBox="1">
            <a:spLocks noChangeArrowheads="1"/>
          </p:cNvSpPr>
          <p:nvPr/>
        </p:nvSpPr>
        <p:spPr bwMode="auto">
          <a:xfrm>
            <a:off x="3785847" y="237287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aseline="-25000" dirty="0"/>
              <a:t>4</a:t>
            </a:r>
            <a:endParaRPr lang="en-US" sz="1600" b="0" baseline="-25000" dirty="0"/>
          </a:p>
        </p:txBody>
      </p:sp>
      <p:sp>
        <p:nvSpPr>
          <p:cNvPr id="142" name="Text Box 20">
            <a:extLst>
              <a:ext uri="{FF2B5EF4-FFF2-40B4-BE49-F238E27FC236}">
                <a16:creationId xmlns:a16="http://schemas.microsoft.com/office/drawing/2014/main" id="{BF296FB3-8067-436E-A773-EC3FF45B7EA2}"/>
              </a:ext>
            </a:extLst>
          </p:cNvPr>
          <p:cNvSpPr txBox="1">
            <a:spLocks noChangeArrowheads="1"/>
          </p:cNvSpPr>
          <p:nvPr/>
        </p:nvSpPr>
        <p:spPr bwMode="auto">
          <a:xfrm>
            <a:off x="4682824" y="237287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5</a:t>
            </a:r>
          </a:p>
        </p:txBody>
      </p:sp>
      <mc:AlternateContent xmlns:mc="http://schemas.openxmlformats.org/markup-compatibility/2006" xmlns:a14="http://schemas.microsoft.com/office/drawing/2010/main">
        <mc:Choice Requires="a14">
          <p:sp>
            <p:nvSpPr>
              <p:cNvPr id="144" name="Content Placeholder 2">
                <a:extLst>
                  <a:ext uri="{FF2B5EF4-FFF2-40B4-BE49-F238E27FC236}">
                    <a16:creationId xmlns:a16="http://schemas.microsoft.com/office/drawing/2014/main" id="{D945ACC7-85C1-40C4-8A33-AC4B2272BF21}"/>
                  </a:ext>
                </a:extLst>
              </p:cNvPr>
              <p:cNvSpPr>
                <a:spLocks noGrp="1"/>
              </p:cNvSpPr>
              <p:nvPr>
                <p:ph idx="1"/>
              </p:nvPr>
            </p:nvSpPr>
            <p:spPr>
              <a:xfrm>
                <a:off x="838200" y="1607902"/>
                <a:ext cx="10515600" cy="4351338"/>
              </a:xfrm>
            </p:spPr>
            <p:txBody>
              <a:bodyPr/>
              <a:lstStyle/>
              <a:p>
                <a:r>
                  <a:rPr lang="en-US" dirty="0"/>
                  <a:t>Lack of common pattern of factor loadings over time (</a:t>
                </a:r>
                <a14:m>
                  <m:oMath xmlns:m="http://schemas.openxmlformats.org/officeDocument/2006/math">
                    <m:sSup>
                      <m:sSupPr>
                        <m:ctrlPr>
                          <a:rPr lang="en-US" i="1">
                            <a:latin typeface="Cambria Math" panose="02040503050406030204" pitchFamily="18" charset="0"/>
                          </a:rPr>
                        </m:ctrlPr>
                      </m:sSupPr>
                      <m:e>
                        <m:r>
                          <a:rPr lang="en-US" i="1">
                            <a:latin typeface="Cambria Math"/>
                          </a:rPr>
                          <m:t>𝛿</m:t>
                        </m:r>
                      </m:e>
                      <m:sup>
                        <m:r>
                          <a:rPr lang="en-US" i="1">
                            <a:latin typeface="Cambria Math"/>
                          </a:rPr>
                          <m:t>𝑔</m:t>
                        </m:r>
                      </m:sup>
                    </m:sSup>
                    <m:r>
                      <a:rPr lang="en-US" i="1" smtClean="0">
                        <a:latin typeface="Cambria Math"/>
                      </a:rPr>
                      <m:t>≠</m:t>
                    </m:r>
                    <m:r>
                      <a:rPr lang="en-US" i="1">
                        <a:latin typeface="Cambria Math"/>
                      </a:rPr>
                      <m:t> </m:t>
                    </m:r>
                    <m:sSup>
                      <m:sSupPr>
                        <m:ctrlPr>
                          <a:rPr lang="en-US" i="1">
                            <a:latin typeface="Cambria Math" panose="02040503050406030204" pitchFamily="18" charset="0"/>
                          </a:rPr>
                        </m:ctrlPr>
                      </m:sSupPr>
                      <m:e>
                        <m:r>
                          <a:rPr lang="en-US" i="1">
                            <a:latin typeface="Cambria Math"/>
                          </a:rPr>
                          <m:t>𝛿</m:t>
                        </m:r>
                      </m:e>
                      <m:sup>
                        <m:r>
                          <a:rPr lang="en-US" i="1">
                            <a:latin typeface="Cambria Math"/>
                          </a:rPr>
                          <m:t>𝑔</m:t>
                        </m:r>
                        <m:r>
                          <a:rPr lang="en-US" i="1">
                            <a:latin typeface="Cambria Math"/>
                          </a:rPr>
                          <m:t>′</m:t>
                        </m:r>
                      </m:sup>
                    </m:sSup>
                  </m:oMath>
                </a14:m>
                <a:r>
                  <a:rPr lang="en-US" dirty="0"/>
                  <a:t>) </a:t>
                </a:r>
              </a:p>
            </p:txBody>
          </p:sp>
        </mc:Choice>
        <mc:Fallback xmlns="">
          <p:sp>
            <p:nvSpPr>
              <p:cNvPr id="144" name="Content Placeholder 2">
                <a:extLst>
                  <a:ext uri="{FF2B5EF4-FFF2-40B4-BE49-F238E27FC236}">
                    <a16:creationId xmlns:a16="http://schemas.microsoft.com/office/drawing/2014/main" id="{D945ACC7-85C1-40C4-8A33-AC4B2272BF21}"/>
                  </a:ext>
                </a:extLst>
              </p:cNvPr>
              <p:cNvSpPr>
                <a:spLocks noGrp="1" noRot="1" noChangeAspect="1" noMove="1" noResize="1" noEditPoints="1" noAdjustHandles="1" noChangeArrowheads="1" noChangeShapeType="1" noTextEdit="1"/>
              </p:cNvSpPr>
              <p:nvPr>
                <p:ph idx="1"/>
              </p:nvPr>
            </p:nvSpPr>
            <p:spPr>
              <a:xfrm>
                <a:off x="838200" y="1607902"/>
                <a:ext cx="10515600" cy="4351338"/>
              </a:xfrm>
              <a:blipFill>
                <a:blip r:embed="rId2"/>
                <a:stretch>
                  <a:fillRect l="-1043" t="-2381"/>
                </a:stretch>
              </a:blipFill>
            </p:spPr>
            <p:txBody>
              <a:bodyPr/>
              <a:lstStyle/>
              <a:p>
                <a:r>
                  <a:rPr lang="en-US">
                    <a:noFill/>
                  </a:rPr>
                  <a:t> </a:t>
                </a:r>
              </a:p>
            </p:txBody>
          </p:sp>
        </mc:Fallback>
      </mc:AlternateContent>
    </p:spTree>
    <p:extLst>
      <p:ext uri="{BB962C8B-B14F-4D97-AF65-F5344CB8AC3E}">
        <p14:creationId xmlns:p14="http://schemas.microsoft.com/office/powerpoint/2010/main" val="931923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1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ED49-C8DF-4BAA-B130-95E78F76B172}"/>
              </a:ext>
            </a:extLst>
          </p:cNvPr>
          <p:cNvSpPr>
            <a:spLocks noGrp="1"/>
          </p:cNvSpPr>
          <p:nvPr>
            <p:ph type="title"/>
          </p:nvPr>
        </p:nvSpPr>
        <p:spPr>
          <a:xfrm>
            <a:off x="838200" y="365125"/>
            <a:ext cx="10515600" cy="1325563"/>
          </a:xfrm>
        </p:spPr>
        <p:txBody>
          <a:bodyPr>
            <a:normAutofit/>
          </a:bodyPr>
          <a:lstStyle/>
          <a:p>
            <a:r>
              <a:rPr lang="en-US" sz="4000" dirty="0"/>
              <a:t>Gamma Change via CFA (Latent Covariance)</a:t>
            </a:r>
          </a:p>
        </p:txBody>
      </p:sp>
      <p:grpSp>
        <p:nvGrpSpPr>
          <p:cNvPr id="60" name="Group 84">
            <a:extLst>
              <a:ext uri="{FF2B5EF4-FFF2-40B4-BE49-F238E27FC236}">
                <a16:creationId xmlns:a16="http://schemas.microsoft.com/office/drawing/2014/main" id="{14FF9770-3B20-4270-A3C2-B7EDBBB75873}"/>
              </a:ext>
            </a:extLst>
          </p:cNvPr>
          <p:cNvGrpSpPr>
            <a:grpSpLocks/>
          </p:cNvGrpSpPr>
          <p:nvPr/>
        </p:nvGrpSpPr>
        <p:grpSpPr bwMode="auto">
          <a:xfrm>
            <a:off x="6481466" y="2275765"/>
            <a:ext cx="4223429" cy="2919232"/>
            <a:chOff x="-110" y="1335"/>
            <a:chExt cx="1875" cy="1296"/>
          </a:xfrm>
        </p:grpSpPr>
        <p:sp>
          <p:nvSpPr>
            <p:cNvPr id="61" name="Rectangle 9">
              <a:extLst>
                <a:ext uri="{FF2B5EF4-FFF2-40B4-BE49-F238E27FC236}">
                  <a16:creationId xmlns:a16="http://schemas.microsoft.com/office/drawing/2014/main" id="{76AE97B7-44C3-4DB7-810B-2A872B5932A5}"/>
                </a:ext>
              </a:extLst>
            </p:cNvPr>
            <p:cNvSpPr>
              <a:spLocks noChangeArrowheads="1"/>
            </p:cNvSpPr>
            <p:nvPr/>
          </p:nvSpPr>
          <p:spPr bwMode="auto">
            <a:xfrm>
              <a:off x="27" y="1731"/>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2400" b="0" dirty="0">
                <a:solidFill>
                  <a:srgbClr val="FF0000"/>
                </a:solidFill>
              </a:endParaRPr>
            </a:p>
          </p:txBody>
        </p:sp>
        <p:sp>
          <p:nvSpPr>
            <p:cNvPr id="62" name="Rectangle 10">
              <a:extLst>
                <a:ext uri="{FF2B5EF4-FFF2-40B4-BE49-F238E27FC236}">
                  <a16:creationId xmlns:a16="http://schemas.microsoft.com/office/drawing/2014/main" id="{5D468866-3245-4E91-917D-240700E4F581}"/>
                </a:ext>
              </a:extLst>
            </p:cNvPr>
            <p:cNvSpPr>
              <a:spLocks noChangeArrowheads="1"/>
            </p:cNvSpPr>
            <p:nvPr/>
          </p:nvSpPr>
          <p:spPr bwMode="auto">
            <a:xfrm>
              <a:off x="411" y="1731"/>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63" name="Rectangle 11">
              <a:extLst>
                <a:ext uri="{FF2B5EF4-FFF2-40B4-BE49-F238E27FC236}">
                  <a16:creationId xmlns:a16="http://schemas.microsoft.com/office/drawing/2014/main" id="{E47BEADA-6FAB-406B-99D6-ADE50B2E9B60}"/>
                </a:ext>
              </a:extLst>
            </p:cNvPr>
            <p:cNvSpPr>
              <a:spLocks noChangeArrowheads="1"/>
            </p:cNvSpPr>
            <p:nvPr/>
          </p:nvSpPr>
          <p:spPr bwMode="auto">
            <a:xfrm>
              <a:off x="1558" y="1719"/>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grpSp>
          <p:nvGrpSpPr>
            <p:cNvPr id="64" name="Group 83">
              <a:extLst>
                <a:ext uri="{FF2B5EF4-FFF2-40B4-BE49-F238E27FC236}">
                  <a16:creationId xmlns:a16="http://schemas.microsoft.com/office/drawing/2014/main" id="{8A28F6DA-B1A2-4D67-9BBF-294A7D09B1B9}"/>
                </a:ext>
              </a:extLst>
            </p:cNvPr>
            <p:cNvGrpSpPr>
              <a:grpSpLocks/>
            </p:cNvGrpSpPr>
            <p:nvPr/>
          </p:nvGrpSpPr>
          <p:grpSpPr bwMode="auto">
            <a:xfrm>
              <a:off x="-110" y="1335"/>
              <a:ext cx="1875" cy="1296"/>
              <a:chOff x="-110" y="1335"/>
              <a:chExt cx="1875" cy="1296"/>
            </a:xfrm>
          </p:grpSpPr>
          <p:grpSp>
            <p:nvGrpSpPr>
              <p:cNvPr id="65" name="Group 5">
                <a:extLst>
                  <a:ext uri="{FF2B5EF4-FFF2-40B4-BE49-F238E27FC236}">
                    <a16:creationId xmlns:a16="http://schemas.microsoft.com/office/drawing/2014/main" id="{AB814553-9464-450B-9E09-D210B099F291}"/>
                  </a:ext>
                </a:extLst>
              </p:cNvPr>
              <p:cNvGrpSpPr>
                <a:grpSpLocks/>
              </p:cNvGrpSpPr>
              <p:nvPr/>
            </p:nvGrpSpPr>
            <p:grpSpPr bwMode="auto">
              <a:xfrm>
                <a:off x="-110" y="2103"/>
                <a:ext cx="912" cy="528"/>
                <a:chOff x="127" y="960"/>
                <a:chExt cx="912" cy="528"/>
              </a:xfrm>
            </p:grpSpPr>
            <p:sp>
              <p:nvSpPr>
                <p:cNvPr id="78" name="Oval 6">
                  <a:extLst>
                    <a:ext uri="{FF2B5EF4-FFF2-40B4-BE49-F238E27FC236}">
                      <a16:creationId xmlns:a16="http://schemas.microsoft.com/office/drawing/2014/main" id="{B358209A-35B7-4463-9474-C420C68AE1C6}"/>
                    </a:ext>
                  </a:extLst>
                </p:cNvPr>
                <p:cNvSpPr>
                  <a:spLocks noChangeArrowheads="1"/>
                </p:cNvSpPr>
                <p:nvPr/>
              </p:nvSpPr>
              <p:spPr bwMode="auto">
                <a:xfrm>
                  <a:off x="127" y="960"/>
                  <a:ext cx="912"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79" name="Text Box 7">
                  <a:extLst>
                    <a:ext uri="{FF2B5EF4-FFF2-40B4-BE49-F238E27FC236}">
                      <a16:creationId xmlns:a16="http://schemas.microsoft.com/office/drawing/2014/main" id="{4C1809A3-45F2-4751-A6B6-C98C537C53C7}"/>
                    </a:ext>
                  </a:extLst>
                </p:cNvPr>
                <p:cNvSpPr txBox="1">
                  <a:spLocks noChangeArrowheads="1"/>
                </p:cNvSpPr>
                <p:nvPr/>
              </p:nvSpPr>
              <p:spPr bwMode="auto">
                <a:xfrm>
                  <a:off x="227" y="1132"/>
                  <a:ext cx="744" cy="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Meta-Cognition</a:t>
                  </a:r>
                  <a:r>
                    <a:rPr lang="en-US" sz="1600" b="0" baseline="-25000" dirty="0"/>
                    <a:t>1b</a:t>
                  </a:r>
                </a:p>
              </p:txBody>
            </p:sp>
          </p:grpSp>
          <p:sp>
            <p:nvSpPr>
              <p:cNvPr id="66" name="Line 12">
                <a:extLst>
                  <a:ext uri="{FF2B5EF4-FFF2-40B4-BE49-F238E27FC236}">
                    <a16:creationId xmlns:a16="http://schemas.microsoft.com/office/drawing/2014/main" id="{E665EEBC-88B2-4543-A2E8-44E6C7394988}"/>
                  </a:ext>
                </a:extLst>
              </p:cNvPr>
              <p:cNvSpPr>
                <a:spLocks noChangeShapeType="1"/>
              </p:cNvSpPr>
              <p:nvPr/>
            </p:nvSpPr>
            <p:spPr bwMode="auto">
              <a:xfrm flipH="1" flipV="1">
                <a:off x="134" y="1922"/>
                <a:ext cx="63"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67" name="Line 13">
                <a:extLst>
                  <a:ext uri="{FF2B5EF4-FFF2-40B4-BE49-F238E27FC236}">
                    <a16:creationId xmlns:a16="http://schemas.microsoft.com/office/drawing/2014/main" id="{A45B0C5A-838E-4036-9F71-5DB41A1D71CA}"/>
                  </a:ext>
                </a:extLst>
              </p:cNvPr>
              <p:cNvSpPr>
                <a:spLocks noChangeShapeType="1"/>
              </p:cNvSpPr>
              <p:nvPr/>
            </p:nvSpPr>
            <p:spPr bwMode="auto">
              <a:xfrm flipV="1">
                <a:off x="525" y="1926"/>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68" name="Line 14">
                <a:extLst>
                  <a:ext uri="{FF2B5EF4-FFF2-40B4-BE49-F238E27FC236}">
                    <a16:creationId xmlns:a16="http://schemas.microsoft.com/office/drawing/2014/main" id="{40EDE4D5-7A2C-492B-985B-29DD743AB10F}"/>
                  </a:ext>
                </a:extLst>
              </p:cNvPr>
              <p:cNvSpPr>
                <a:spLocks noChangeShapeType="1"/>
              </p:cNvSpPr>
              <p:nvPr/>
            </p:nvSpPr>
            <p:spPr bwMode="auto">
              <a:xfrm flipV="1">
                <a:off x="1558" y="1910"/>
                <a:ext cx="78" cy="19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69" name="Text Box 15">
                <a:extLst>
                  <a:ext uri="{FF2B5EF4-FFF2-40B4-BE49-F238E27FC236}">
                    <a16:creationId xmlns:a16="http://schemas.microsoft.com/office/drawing/2014/main" id="{932418D1-84B1-47B5-A138-E9606EBE2CB2}"/>
                  </a:ext>
                </a:extLst>
              </p:cNvPr>
              <p:cNvSpPr txBox="1">
                <a:spLocks noChangeArrowheads="1"/>
              </p:cNvSpPr>
              <p:nvPr/>
            </p:nvSpPr>
            <p:spPr bwMode="auto">
              <a:xfrm>
                <a:off x="51" y="1744"/>
                <a:ext cx="262"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400" b="0" dirty="0"/>
                  <a:t>X</a:t>
                </a:r>
                <a:r>
                  <a:rPr lang="en-US" sz="1400" b="0" baseline="-25000" dirty="0"/>
                  <a:t>1b</a:t>
                </a:r>
              </a:p>
            </p:txBody>
          </p:sp>
          <p:sp>
            <p:nvSpPr>
              <p:cNvPr id="70" name="Text Box 16">
                <a:extLst>
                  <a:ext uri="{FF2B5EF4-FFF2-40B4-BE49-F238E27FC236}">
                    <a16:creationId xmlns:a16="http://schemas.microsoft.com/office/drawing/2014/main" id="{A06A0258-40B1-4DF8-8FFC-3E513A3F8107}"/>
                  </a:ext>
                </a:extLst>
              </p:cNvPr>
              <p:cNvSpPr txBox="1">
                <a:spLocks noChangeArrowheads="1"/>
              </p:cNvSpPr>
              <p:nvPr/>
            </p:nvSpPr>
            <p:spPr bwMode="auto">
              <a:xfrm>
                <a:off x="426" y="1743"/>
                <a:ext cx="227"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400" b="0" dirty="0"/>
                  <a:t>X</a:t>
                </a:r>
                <a:r>
                  <a:rPr lang="en-US" sz="1400" b="0" baseline="-25000" dirty="0"/>
                  <a:t>2b</a:t>
                </a:r>
              </a:p>
            </p:txBody>
          </p:sp>
          <p:sp>
            <p:nvSpPr>
              <p:cNvPr id="71" name="Text Box 17">
                <a:extLst>
                  <a:ext uri="{FF2B5EF4-FFF2-40B4-BE49-F238E27FC236}">
                    <a16:creationId xmlns:a16="http://schemas.microsoft.com/office/drawing/2014/main" id="{72D0EB47-BC80-4902-AB66-DAC93D9B066F}"/>
                  </a:ext>
                </a:extLst>
              </p:cNvPr>
              <p:cNvSpPr txBox="1">
                <a:spLocks noChangeArrowheads="1"/>
              </p:cNvSpPr>
              <p:nvPr/>
            </p:nvSpPr>
            <p:spPr bwMode="auto">
              <a:xfrm>
                <a:off x="1558" y="1731"/>
                <a:ext cx="178"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3b</a:t>
                </a:r>
              </a:p>
            </p:txBody>
          </p:sp>
          <p:sp>
            <p:nvSpPr>
              <p:cNvPr id="72" name="Text Box 18">
                <a:extLst>
                  <a:ext uri="{FF2B5EF4-FFF2-40B4-BE49-F238E27FC236}">
                    <a16:creationId xmlns:a16="http://schemas.microsoft.com/office/drawing/2014/main" id="{5091DA9D-53D9-472E-8389-BB0AC45F69C1}"/>
                  </a:ext>
                </a:extLst>
              </p:cNvPr>
              <p:cNvSpPr txBox="1">
                <a:spLocks noChangeArrowheads="1"/>
              </p:cNvSpPr>
              <p:nvPr/>
            </p:nvSpPr>
            <p:spPr bwMode="auto">
              <a:xfrm>
                <a:off x="28" y="1335"/>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1</a:t>
                </a:r>
              </a:p>
            </p:txBody>
          </p:sp>
          <p:sp>
            <p:nvSpPr>
              <p:cNvPr id="73" name="Text Box 19">
                <a:extLst>
                  <a:ext uri="{FF2B5EF4-FFF2-40B4-BE49-F238E27FC236}">
                    <a16:creationId xmlns:a16="http://schemas.microsoft.com/office/drawing/2014/main" id="{FBD9D295-77DE-4799-A35D-EF8D8058E748}"/>
                  </a:ext>
                </a:extLst>
              </p:cNvPr>
              <p:cNvSpPr txBox="1">
                <a:spLocks noChangeArrowheads="1"/>
              </p:cNvSpPr>
              <p:nvPr/>
            </p:nvSpPr>
            <p:spPr bwMode="auto">
              <a:xfrm>
                <a:off x="402" y="1335"/>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2</a:t>
                </a:r>
              </a:p>
            </p:txBody>
          </p:sp>
          <p:sp>
            <p:nvSpPr>
              <p:cNvPr id="74" name="Text Box 20">
                <a:extLst>
                  <a:ext uri="{FF2B5EF4-FFF2-40B4-BE49-F238E27FC236}">
                    <a16:creationId xmlns:a16="http://schemas.microsoft.com/office/drawing/2014/main" id="{0EC7285D-EB7E-470A-9735-00CB90ABBBE3}"/>
                  </a:ext>
                </a:extLst>
              </p:cNvPr>
              <p:cNvSpPr txBox="1">
                <a:spLocks noChangeArrowheads="1"/>
              </p:cNvSpPr>
              <p:nvPr/>
            </p:nvSpPr>
            <p:spPr bwMode="auto">
              <a:xfrm>
                <a:off x="1555" y="1335"/>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3</a:t>
                </a:r>
              </a:p>
            </p:txBody>
          </p:sp>
          <p:sp>
            <p:nvSpPr>
              <p:cNvPr id="75" name="Line 21">
                <a:extLst>
                  <a:ext uri="{FF2B5EF4-FFF2-40B4-BE49-F238E27FC236}">
                    <a16:creationId xmlns:a16="http://schemas.microsoft.com/office/drawing/2014/main" id="{1234CB1E-6DE3-4970-A93D-1A61A9FEFDF0}"/>
                  </a:ext>
                </a:extLst>
              </p:cNvPr>
              <p:cNvSpPr>
                <a:spLocks noChangeShapeType="1"/>
              </p:cNvSpPr>
              <p:nvPr/>
            </p:nvSpPr>
            <p:spPr bwMode="auto">
              <a:xfrm flipV="1">
                <a:off x="124"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76" name="Line 22">
                <a:extLst>
                  <a:ext uri="{FF2B5EF4-FFF2-40B4-BE49-F238E27FC236}">
                    <a16:creationId xmlns:a16="http://schemas.microsoft.com/office/drawing/2014/main" id="{FD4A43C6-A85E-468B-9830-1778D2D60196}"/>
                  </a:ext>
                </a:extLst>
              </p:cNvPr>
              <p:cNvSpPr>
                <a:spLocks noChangeShapeType="1"/>
              </p:cNvSpPr>
              <p:nvPr/>
            </p:nvSpPr>
            <p:spPr bwMode="auto">
              <a:xfrm flipV="1">
                <a:off x="498"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77" name="Line 23">
                <a:extLst>
                  <a:ext uri="{FF2B5EF4-FFF2-40B4-BE49-F238E27FC236}">
                    <a16:creationId xmlns:a16="http://schemas.microsoft.com/office/drawing/2014/main" id="{4ADB424B-839C-4191-85D9-1B72D0986F93}"/>
                  </a:ext>
                </a:extLst>
              </p:cNvPr>
              <p:cNvSpPr>
                <a:spLocks noChangeShapeType="1"/>
              </p:cNvSpPr>
              <p:nvPr/>
            </p:nvSpPr>
            <p:spPr bwMode="auto">
              <a:xfrm flipV="1">
                <a:off x="1651" y="1536"/>
                <a:ext cx="0" cy="18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grpSp>
      </p:grpSp>
      <p:sp>
        <p:nvSpPr>
          <p:cNvPr id="80" name="Text Box 4">
            <a:extLst>
              <a:ext uri="{FF2B5EF4-FFF2-40B4-BE49-F238E27FC236}">
                <a16:creationId xmlns:a16="http://schemas.microsoft.com/office/drawing/2014/main" id="{031966E2-CAAB-4817-A56B-6AD7F4E84D4B}"/>
              </a:ext>
            </a:extLst>
          </p:cNvPr>
          <p:cNvSpPr txBox="1">
            <a:spLocks noChangeArrowheads="1"/>
          </p:cNvSpPr>
          <p:nvPr/>
        </p:nvSpPr>
        <p:spPr bwMode="auto">
          <a:xfrm>
            <a:off x="8348468" y="5891984"/>
            <a:ext cx="10687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2400" dirty="0"/>
              <a:t>Time</a:t>
            </a:r>
            <a:r>
              <a:rPr lang="en-US" sz="2400" b="0" dirty="0"/>
              <a:t> 2</a:t>
            </a:r>
          </a:p>
        </p:txBody>
      </p:sp>
      <p:sp>
        <p:nvSpPr>
          <p:cNvPr id="82" name="Oval 6">
            <a:extLst>
              <a:ext uri="{FF2B5EF4-FFF2-40B4-BE49-F238E27FC236}">
                <a16:creationId xmlns:a16="http://schemas.microsoft.com/office/drawing/2014/main" id="{A867094B-CD91-45EF-838C-A6BD67AA4E9A}"/>
              </a:ext>
            </a:extLst>
          </p:cNvPr>
          <p:cNvSpPr>
            <a:spLocks noChangeArrowheads="1"/>
          </p:cNvSpPr>
          <p:nvPr/>
        </p:nvSpPr>
        <p:spPr bwMode="auto">
          <a:xfrm>
            <a:off x="9217278" y="4005681"/>
            <a:ext cx="2054275" cy="118931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83" name="Text Box 7">
            <a:extLst>
              <a:ext uri="{FF2B5EF4-FFF2-40B4-BE49-F238E27FC236}">
                <a16:creationId xmlns:a16="http://schemas.microsoft.com/office/drawing/2014/main" id="{68702087-D778-44E9-817E-DF7CE5B5AF40}"/>
              </a:ext>
            </a:extLst>
          </p:cNvPr>
          <p:cNvSpPr txBox="1">
            <a:spLocks noChangeArrowheads="1"/>
          </p:cNvSpPr>
          <p:nvPr/>
        </p:nvSpPr>
        <p:spPr bwMode="auto">
          <a:xfrm>
            <a:off x="9524470" y="4390167"/>
            <a:ext cx="19725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600" b="0" dirty="0"/>
              <a:t>Self-Regulation</a:t>
            </a:r>
            <a:r>
              <a:rPr lang="en-US" sz="1600" baseline="-25000" dirty="0"/>
              <a:t>2b</a:t>
            </a:r>
            <a:endParaRPr lang="en-US" sz="1600" b="0" baseline="-25000" dirty="0"/>
          </a:p>
        </p:txBody>
      </p:sp>
      <p:cxnSp>
        <p:nvCxnSpPr>
          <p:cNvPr id="26" name="Connector: Curved 25">
            <a:extLst>
              <a:ext uri="{FF2B5EF4-FFF2-40B4-BE49-F238E27FC236}">
                <a16:creationId xmlns:a16="http://schemas.microsoft.com/office/drawing/2014/main" id="{5EA7A033-0C46-4CF0-8E06-182AED64D85F}"/>
              </a:ext>
            </a:extLst>
          </p:cNvPr>
          <p:cNvCxnSpPr>
            <a:cxnSpLocks/>
            <a:stCxn id="78" idx="5"/>
            <a:endCxn id="82" idx="3"/>
          </p:cNvCxnSpPr>
          <p:nvPr/>
        </p:nvCxnSpPr>
        <p:spPr>
          <a:xfrm rot="16200000" flipH="1">
            <a:off x="8876510" y="4379216"/>
            <a:ext cx="12700" cy="1283220"/>
          </a:xfrm>
          <a:prstGeom prst="curvedConnector3">
            <a:avLst>
              <a:gd name="adj1" fmla="val 3171425"/>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0" name="Rectangle 11">
            <a:extLst>
              <a:ext uri="{FF2B5EF4-FFF2-40B4-BE49-F238E27FC236}">
                <a16:creationId xmlns:a16="http://schemas.microsoft.com/office/drawing/2014/main" id="{414C0490-7346-4C86-9CEA-9798C499838C}"/>
              </a:ext>
            </a:extLst>
          </p:cNvPr>
          <p:cNvSpPr>
            <a:spLocks noChangeArrowheads="1"/>
          </p:cNvSpPr>
          <p:nvPr/>
        </p:nvSpPr>
        <p:spPr bwMode="auto">
          <a:xfrm>
            <a:off x="11146639" y="3137781"/>
            <a:ext cx="432479" cy="432479"/>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91" name="Line 14">
            <a:extLst>
              <a:ext uri="{FF2B5EF4-FFF2-40B4-BE49-F238E27FC236}">
                <a16:creationId xmlns:a16="http://schemas.microsoft.com/office/drawing/2014/main" id="{FEDC6E35-9503-4CE0-B314-BEBD34E01580}"/>
              </a:ext>
            </a:extLst>
          </p:cNvPr>
          <p:cNvSpPr>
            <a:spLocks noChangeShapeType="1"/>
          </p:cNvSpPr>
          <p:nvPr/>
        </p:nvSpPr>
        <p:spPr bwMode="auto">
          <a:xfrm flipV="1">
            <a:off x="10862568" y="3570258"/>
            <a:ext cx="482035" cy="53309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92" name="Text Box 17">
            <a:extLst>
              <a:ext uri="{FF2B5EF4-FFF2-40B4-BE49-F238E27FC236}">
                <a16:creationId xmlns:a16="http://schemas.microsoft.com/office/drawing/2014/main" id="{1E2CD599-8AD6-4D9A-A212-2C874158A94B}"/>
              </a:ext>
            </a:extLst>
          </p:cNvPr>
          <p:cNvSpPr txBox="1">
            <a:spLocks noChangeArrowheads="1"/>
          </p:cNvSpPr>
          <p:nvPr/>
        </p:nvSpPr>
        <p:spPr bwMode="auto">
          <a:xfrm>
            <a:off x="11146639" y="3164811"/>
            <a:ext cx="40107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4b</a:t>
            </a:r>
          </a:p>
        </p:txBody>
      </p:sp>
      <p:sp>
        <p:nvSpPr>
          <p:cNvPr id="93" name="Text Box 20">
            <a:extLst>
              <a:ext uri="{FF2B5EF4-FFF2-40B4-BE49-F238E27FC236}">
                <a16:creationId xmlns:a16="http://schemas.microsoft.com/office/drawing/2014/main" id="{8BE1CAA2-0D6E-43FA-A5A8-BD46E9FEB1DF}"/>
              </a:ext>
            </a:extLst>
          </p:cNvPr>
          <p:cNvSpPr txBox="1">
            <a:spLocks noChangeArrowheads="1"/>
          </p:cNvSpPr>
          <p:nvPr/>
        </p:nvSpPr>
        <p:spPr bwMode="auto">
          <a:xfrm>
            <a:off x="11128363" y="227282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4</a:t>
            </a:r>
          </a:p>
        </p:txBody>
      </p:sp>
      <p:sp>
        <p:nvSpPr>
          <p:cNvPr id="94" name="Line 23">
            <a:extLst>
              <a:ext uri="{FF2B5EF4-FFF2-40B4-BE49-F238E27FC236}">
                <a16:creationId xmlns:a16="http://schemas.microsoft.com/office/drawing/2014/main" id="{AB56B44F-6371-4319-8E55-B1F199395856}"/>
              </a:ext>
            </a:extLst>
          </p:cNvPr>
          <p:cNvSpPr>
            <a:spLocks noChangeShapeType="1"/>
          </p:cNvSpPr>
          <p:nvPr/>
        </p:nvSpPr>
        <p:spPr bwMode="auto">
          <a:xfrm flipV="1">
            <a:off x="11344603" y="2725574"/>
            <a:ext cx="0" cy="412206"/>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01" name="Text Box 16">
            <a:extLst>
              <a:ext uri="{FF2B5EF4-FFF2-40B4-BE49-F238E27FC236}">
                <a16:creationId xmlns:a16="http://schemas.microsoft.com/office/drawing/2014/main" id="{B0034912-7037-416C-BC07-043DD6B82036}"/>
              </a:ext>
            </a:extLst>
          </p:cNvPr>
          <p:cNvSpPr txBox="1">
            <a:spLocks noChangeArrowheads="1"/>
          </p:cNvSpPr>
          <p:nvPr/>
        </p:nvSpPr>
        <p:spPr bwMode="auto">
          <a:xfrm>
            <a:off x="8143416" y="5498780"/>
            <a:ext cx="156634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400" b="0" dirty="0"/>
              <a:t>Cov(1</a:t>
            </a:r>
            <a:r>
              <a:rPr lang="en-US" sz="1400" baseline="-25000" dirty="0"/>
              <a:t>b</a:t>
            </a:r>
            <a:r>
              <a:rPr lang="en-US" sz="1400" b="0" dirty="0"/>
              <a:t> , 2</a:t>
            </a:r>
            <a:r>
              <a:rPr lang="en-US" sz="1400" baseline="-25000" dirty="0"/>
              <a:t>b</a:t>
            </a:r>
            <a:r>
              <a:rPr lang="en-US" sz="1400" b="0" dirty="0"/>
              <a:t>) = 0.3</a:t>
            </a:r>
            <a:endParaRPr lang="en-US" sz="1400" b="0" baseline="-25000" dirty="0"/>
          </a:p>
        </p:txBody>
      </p:sp>
      <p:grpSp>
        <p:nvGrpSpPr>
          <p:cNvPr id="102" name="Group 84">
            <a:extLst>
              <a:ext uri="{FF2B5EF4-FFF2-40B4-BE49-F238E27FC236}">
                <a16:creationId xmlns:a16="http://schemas.microsoft.com/office/drawing/2014/main" id="{97BFF079-B9C5-437D-A5DC-DE57F6598DD9}"/>
              </a:ext>
            </a:extLst>
          </p:cNvPr>
          <p:cNvGrpSpPr>
            <a:grpSpLocks/>
          </p:cNvGrpSpPr>
          <p:nvPr/>
        </p:nvGrpSpPr>
        <p:grpSpPr bwMode="auto">
          <a:xfrm>
            <a:off x="637690" y="2278707"/>
            <a:ext cx="4225682" cy="2919232"/>
            <a:chOff x="-110" y="1335"/>
            <a:chExt cx="1876" cy="1296"/>
          </a:xfrm>
        </p:grpSpPr>
        <p:sp>
          <p:nvSpPr>
            <p:cNvPr id="103" name="Rectangle 9">
              <a:extLst>
                <a:ext uri="{FF2B5EF4-FFF2-40B4-BE49-F238E27FC236}">
                  <a16:creationId xmlns:a16="http://schemas.microsoft.com/office/drawing/2014/main" id="{1B09B9DB-C1C6-4B92-90D0-5DF0FFED6BDA}"/>
                </a:ext>
              </a:extLst>
            </p:cNvPr>
            <p:cNvSpPr>
              <a:spLocks noChangeArrowheads="1"/>
            </p:cNvSpPr>
            <p:nvPr/>
          </p:nvSpPr>
          <p:spPr bwMode="auto">
            <a:xfrm>
              <a:off x="27" y="1731"/>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2400" b="0" dirty="0">
                <a:solidFill>
                  <a:srgbClr val="FF0000"/>
                </a:solidFill>
              </a:endParaRPr>
            </a:p>
          </p:txBody>
        </p:sp>
        <p:sp>
          <p:nvSpPr>
            <p:cNvPr id="104" name="Rectangle 10">
              <a:extLst>
                <a:ext uri="{FF2B5EF4-FFF2-40B4-BE49-F238E27FC236}">
                  <a16:creationId xmlns:a16="http://schemas.microsoft.com/office/drawing/2014/main" id="{0A9E68D8-63F7-41CF-BE52-0BDA5128842F}"/>
                </a:ext>
              </a:extLst>
            </p:cNvPr>
            <p:cNvSpPr>
              <a:spLocks noChangeArrowheads="1"/>
            </p:cNvSpPr>
            <p:nvPr/>
          </p:nvSpPr>
          <p:spPr bwMode="auto">
            <a:xfrm>
              <a:off x="411" y="1731"/>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05" name="Rectangle 11">
              <a:extLst>
                <a:ext uri="{FF2B5EF4-FFF2-40B4-BE49-F238E27FC236}">
                  <a16:creationId xmlns:a16="http://schemas.microsoft.com/office/drawing/2014/main" id="{52825CE6-CBB0-439B-B3C1-89F9264FE30B}"/>
                </a:ext>
              </a:extLst>
            </p:cNvPr>
            <p:cNvSpPr>
              <a:spLocks noChangeArrowheads="1"/>
            </p:cNvSpPr>
            <p:nvPr/>
          </p:nvSpPr>
          <p:spPr bwMode="auto">
            <a:xfrm>
              <a:off x="1558" y="1719"/>
              <a:ext cx="192" cy="192"/>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grpSp>
          <p:nvGrpSpPr>
            <p:cNvPr id="106" name="Group 83">
              <a:extLst>
                <a:ext uri="{FF2B5EF4-FFF2-40B4-BE49-F238E27FC236}">
                  <a16:creationId xmlns:a16="http://schemas.microsoft.com/office/drawing/2014/main" id="{ACAB154F-F7CA-4741-ACE2-CAF0F8216395}"/>
                </a:ext>
              </a:extLst>
            </p:cNvPr>
            <p:cNvGrpSpPr>
              <a:grpSpLocks/>
            </p:cNvGrpSpPr>
            <p:nvPr/>
          </p:nvGrpSpPr>
          <p:grpSpPr bwMode="auto">
            <a:xfrm>
              <a:off x="-110" y="1335"/>
              <a:ext cx="1876" cy="1296"/>
              <a:chOff x="-110" y="1335"/>
              <a:chExt cx="1876" cy="1296"/>
            </a:xfrm>
          </p:grpSpPr>
          <p:grpSp>
            <p:nvGrpSpPr>
              <p:cNvPr id="107" name="Group 5">
                <a:extLst>
                  <a:ext uri="{FF2B5EF4-FFF2-40B4-BE49-F238E27FC236}">
                    <a16:creationId xmlns:a16="http://schemas.microsoft.com/office/drawing/2014/main" id="{BCB8392E-DD7E-4B4B-9FAE-5A2597E379CF}"/>
                  </a:ext>
                </a:extLst>
              </p:cNvPr>
              <p:cNvGrpSpPr>
                <a:grpSpLocks/>
              </p:cNvGrpSpPr>
              <p:nvPr/>
            </p:nvGrpSpPr>
            <p:grpSpPr bwMode="auto">
              <a:xfrm>
                <a:off x="-110" y="2103"/>
                <a:ext cx="912" cy="528"/>
                <a:chOff x="127" y="960"/>
                <a:chExt cx="912" cy="528"/>
              </a:xfrm>
            </p:grpSpPr>
            <p:sp>
              <p:nvSpPr>
                <p:cNvPr id="149" name="Oval 6">
                  <a:extLst>
                    <a:ext uri="{FF2B5EF4-FFF2-40B4-BE49-F238E27FC236}">
                      <a16:creationId xmlns:a16="http://schemas.microsoft.com/office/drawing/2014/main" id="{393701FA-DD23-4436-A639-768345D3648D}"/>
                    </a:ext>
                  </a:extLst>
                </p:cNvPr>
                <p:cNvSpPr>
                  <a:spLocks noChangeArrowheads="1"/>
                </p:cNvSpPr>
                <p:nvPr/>
              </p:nvSpPr>
              <p:spPr bwMode="auto">
                <a:xfrm>
                  <a:off x="127" y="960"/>
                  <a:ext cx="912" cy="52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50" name="Text Box 7">
                  <a:extLst>
                    <a:ext uri="{FF2B5EF4-FFF2-40B4-BE49-F238E27FC236}">
                      <a16:creationId xmlns:a16="http://schemas.microsoft.com/office/drawing/2014/main" id="{BB624082-C1F5-435B-86E2-0AB73E512D3B}"/>
                    </a:ext>
                  </a:extLst>
                </p:cNvPr>
                <p:cNvSpPr txBox="1">
                  <a:spLocks noChangeArrowheads="1"/>
                </p:cNvSpPr>
                <p:nvPr/>
              </p:nvSpPr>
              <p:spPr bwMode="auto">
                <a:xfrm>
                  <a:off x="227" y="1132"/>
                  <a:ext cx="741" cy="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Meta-Cognition</a:t>
                  </a:r>
                  <a:r>
                    <a:rPr lang="en-US" sz="1600" b="0" baseline="-25000" dirty="0"/>
                    <a:t>1a</a:t>
                  </a:r>
                </a:p>
              </p:txBody>
            </p:sp>
          </p:grpSp>
          <p:sp>
            <p:nvSpPr>
              <p:cNvPr id="108" name="Line 12">
                <a:extLst>
                  <a:ext uri="{FF2B5EF4-FFF2-40B4-BE49-F238E27FC236}">
                    <a16:creationId xmlns:a16="http://schemas.microsoft.com/office/drawing/2014/main" id="{1D5F54B6-4AD7-4A4C-B9D2-C623D723119D}"/>
                  </a:ext>
                </a:extLst>
              </p:cNvPr>
              <p:cNvSpPr>
                <a:spLocks noChangeShapeType="1"/>
              </p:cNvSpPr>
              <p:nvPr/>
            </p:nvSpPr>
            <p:spPr bwMode="auto">
              <a:xfrm flipH="1" flipV="1">
                <a:off x="134" y="1922"/>
                <a:ext cx="63"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09" name="Line 13">
                <a:extLst>
                  <a:ext uri="{FF2B5EF4-FFF2-40B4-BE49-F238E27FC236}">
                    <a16:creationId xmlns:a16="http://schemas.microsoft.com/office/drawing/2014/main" id="{6E374E17-D8CE-4950-A84F-B72A474513A4}"/>
                  </a:ext>
                </a:extLst>
              </p:cNvPr>
              <p:cNvSpPr>
                <a:spLocks noChangeShapeType="1"/>
              </p:cNvSpPr>
              <p:nvPr/>
            </p:nvSpPr>
            <p:spPr bwMode="auto">
              <a:xfrm flipV="1">
                <a:off x="525" y="1926"/>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10" name="Line 14">
                <a:extLst>
                  <a:ext uri="{FF2B5EF4-FFF2-40B4-BE49-F238E27FC236}">
                    <a16:creationId xmlns:a16="http://schemas.microsoft.com/office/drawing/2014/main" id="{D70AC647-FF06-4A29-A924-5A9E02E8B032}"/>
                  </a:ext>
                </a:extLst>
              </p:cNvPr>
              <p:cNvSpPr>
                <a:spLocks noChangeShapeType="1"/>
              </p:cNvSpPr>
              <p:nvPr/>
            </p:nvSpPr>
            <p:spPr bwMode="auto">
              <a:xfrm flipV="1">
                <a:off x="1558" y="1910"/>
                <a:ext cx="78" cy="19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11" name="Text Box 15">
                <a:extLst>
                  <a:ext uri="{FF2B5EF4-FFF2-40B4-BE49-F238E27FC236}">
                    <a16:creationId xmlns:a16="http://schemas.microsoft.com/office/drawing/2014/main" id="{3E3D8F0D-C363-4690-959B-956F6317B911}"/>
                  </a:ext>
                </a:extLst>
              </p:cNvPr>
              <p:cNvSpPr txBox="1">
                <a:spLocks noChangeArrowheads="1"/>
              </p:cNvSpPr>
              <p:nvPr/>
            </p:nvSpPr>
            <p:spPr bwMode="auto">
              <a:xfrm>
                <a:off x="51" y="1744"/>
                <a:ext cx="262"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400" b="0" dirty="0"/>
                  <a:t>X</a:t>
                </a:r>
                <a:r>
                  <a:rPr lang="en-US" sz="1400" b="0" baseline="-25000" dirty="0"/>
                  <a:t>1a</a:t>
                </a:r>
              </a:p>
            </p:txBody>
          </p:sp>
          <p:sp>
            <p:nvSpPr>
              <p:cNvPr id="112" name="Text Box 16">
                <a:extLst>
                  <a:ext uri="{FF2B5EF4-FFF2-40B4-BE49-F238E27FC236}">
                    <a16:creationId xmlns:a16="http://schemas.microsoft.com/office/drawing/2014/main" id="{1528FF10-32FE-496C-BA9A-C3B37A322371}"/>
                  </a:ext>
                </a:extLst>
              </p:cNvPr>
              <p:cNvSpPr txBox="1">
                <a:spLocks noChangeArrowheads="1"/>
              </p:cNvSpPr>
              <p:nvPr/>
            </p:nvSpPr>
            <p:spPr bwMode="auto">
              <a:xfrm>
                <a:off x="426" y="1743"/>
                <a:ext cx="227"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400" b="0" dirty="0"/>
                  <a:t>X</a:t>
                </a:r>
                <a:r>
                  <a:rPr lang="en-US" sz="1400" b="0" baseline="-25000" dirty="0"/>
                  <a:t>2a</a:t>
                </a:r>
              </a:p>
            </p:txBody>
          </p:sp>
          <p:sp>
            <p:nvSpPr>
              <p:cNvPr id="113" name="Text Box 17">
                <a:extLst>
                  <a:ext uri="{FF2B5EF4-FFF2-40B4-BE49-F238E27FC236}">
                    <a16:creationId xmlns:a16="http://schemas.microsoft.com/office/drawing/2014/main" id="{9812B552-0920-4F69-AA03-20A78B886550}"/>
                  </a:ext>
                </a:extLst>
              </p:cNvPr>
              <p:cNvSpPr txBox="1">
                <a:spLocks noChangeArrowheads="1"/>
              </p:cNvSpPr>
              <p:nvPr/>
            </p:nvSpPr>
            <p:spPr bwMode="auto">
              <a:xfrm>
                <a:off x="1558" y="1731"/>
                <a:ext cx="176" cy="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3a</a:t>
                </a:r>
              </a:p>
            </p:txBody>
          </p:sp>
          <p:sp>
            <p:nvSpPr>
              <p:cNvPr id="143" name="Text Box 18">
                <a:extLst>
                  <a:ext uri="{FF2B5EF4-FFF2-40B4-BE49-F238E27FC236}">
                    <a16:creationId xmlns:a16="http://schemas.microsoft.com/office/drawing/2014/main" id="{C40181C9-02B2-47A6-A00A-229BEAFA7094}"/>
                  </a:ext>
                </a:extLst>
              </p:cNvPr>
              <p:cNvSpPr txBox="1">
                <a:spLocks noChangeArrowheads="1"/>
              </p:cNvSpPr>
              <p:nvPr/>
            </p:nvSpPr>
            <p:spPr bwMode="auto">
              <a:xfrm>
                <a:off x="24" y="1336"/>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1</a:t>
                </a:r>
              </a:p>
            </p:txBody>
          </p:sp>
          <p:sp>
            <p:nvSpPr>
              <p:cNvPr id="144" name="Text Box 19">
                <a:extLst>
                  <a:ext uri="{FF2B5EF4-FFF2-40B4-BE49-F238E27FC236}">
                    <a16:creationId xmlns:a16="http://schemas.microsoft.com/office/drawing/2014/main" id="{EA1BB834-3451-4DB7-BFAB-EDE65D3ADCAB}"/>
                  </a:ext>
                </a:extLst>
              </p:cNvPr>
              <p:cNvSpPr txBox="1">
                <a:spLocks noChangeArrowheads="1"/>
              </p:cNvSpPr>
              <p:nvPr/>
            </p:nvSpPr>
            <p:spPr bwMode="auto">
              <a:xfrm>
                <a:off x="402" y="1335"/>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2</a:t>
                </a:r>
              </a:p>
            </p:txBody>
          </p:sp>
          <p:sp>
            <p:nvSpPr>
              <p:cNvPr id="145" name="Text Box 20">
                <a:extLst>
                  <a:ext uri="{FF2B5EF4-FFF2-40B4-BE49-F238E27FC236}">
                    <a16:creationId xmlns:a16="http://schemas.microsoft.com/office/drawing/2014/main" id="{E21A3D20-B9FE-449D-86C9-ADDA0D95F084}"/>
                  </a:ext>
                </a:extLst>
              </p:cNvPr>
              <p:cNvSpPr txBox="1">
                <a:spLocks noChangeArrowheads="1"/>
              </p:cNvSpPr>
              <p:nvPr/>
            </p:nvSpPr>
            <p:spPr bwMode="auto">
              <a:xfrm>
                <a:off x="1556" y="1335"/>
                <a:ext cx="2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3</a:t>
                </a:r>
              </a:p>
            </p:txBody>
          </p:sp>
          <p:sp>
            <p:nvSpPr>
              <p:cNvPr id="146" name="Line 21">
                <a:extLst>
                  <a:ext uri="{FF2B5EF4-FFF2-40B4-BE49-F238E27FC236}">
                    <a16:creationId xmlns:a16="http://schemas.microsoft.com/office/drawing/2014/main" id="{302B666B-69C6-49C6-BF46-677BCD121CD5}"/>
                  </a:ext>
                </a:extLst>
              </p:cNvPr>
              <p:cNvSpPr>
                <a:spLocks noChangeShapeType="1"/>
              </p:cNvSpPr>
              <p:nvPr/>
            </p:nvSpPr>
            <p:spPr bwMode="auto">
              <a:xfrm flipV="1">
                <a:off x="120" y="1528"/>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47" name="Line 22">
                <a:extLst>
                  <a:ext uri="{FF2B5EF4-FFF2-40B4-BE49-F238E27FC236}">
                    <a16:creationId xmlns:a16="http://schemas.microsoft.com/office/drawing/2014/main" id="{FDC1E2B9-B95C-4B3F-90B9-FED0569F4F2A}"/>
                  </a:ext>
                </a:extLst>
              </p:cNvPr>
              <p:cNvSpPr>
                <a:spLocks noChangeShapeType="1"/>
              </p:cNvSpPr>
              <p:nvPr/>
            </p:nvSpPr>
            <p:spPr bwMode="auto">
              <a:xfrm flipV="1">
                <a:off x="498" y="1527"/>
                <a:ext cx="0" cy="192"/>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48" name="Line 23">
                <a:extLst>
                  <a:ext uri="{FF2B5EF4-FFF2-40B4-BE49-F238E27FC236}">
                    <a16:creationId xmlns:a16="http://schemas.microsoft.com/office/drawing/2014/main" id="{B19B040B-F2C6-4674-B4AE-8BFC9B21A247}"/>
                  </a:ext>
                </a:extLst>
              </p:cNvPr>
              <p:cNvSpPr>
                <a:spLocks noChangeShapeType="1"/>
              </p:cNvSpPr>
              <p:nvPr/>
            </p:nvSpPr>
            <p:spPr bwMode="auto">
              <a:xfrm flipV="1">
                <a:off x="1652" y="1536"/>
                <a:ext cx="0" cy="183"/>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grpSp>
      </p:grpSp>
      <p:sp>
        <p:nvSpPr>
          <p:cNvPr id="151" name="Text Box 4">
            <a:extLst>
              <a:ext uri="{FF2B5EF4-FFF2-40B4-BE49-F238E27FC236}">
                <a16:creationId xmlns:a16="http://schemas.microsoft.com/office/drawing/2014/main" id="{251010DA-150A-45CD-BF55-8AF765073ECD}"/>
              </a:ext>
            </a:extLst>
          </p:cNvPr>
          <p:cNvSpPr txBox="1">
            <a:spLocks noChangeArrowheads="1"/>
          </p:cNvSpPr>
          <p:nvPr/>
        </p:nvSpPr>
        <p:spPr bwMode="auto">
          <a:xfrm>
            <a:off x="2504692" y="5894926"/>
            <a:ext cx="10687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2400" dirty="0"/>
              <a:t>Time</a:t>
            </a:r>
            <a:r>
              <a:rPr lang="en-US" sz="2400" b="0" dirty="0"/>
              <a:t> 1</a:t>
            </a:r>
          </a:p>
        </p:txBody>
      </p:sp>
      <p:sp>
        <p:nvSpPr>
          <p:cNvPr id="152" name="Oval 6">
            <a:extLst>
              <a:ext uri="{FF2B5EF4-FFF2-40B4-BE49-F238E27FC236}">
                <a16:creationId xmlns:a16="http://schemas.microsoft.com/office/drawing/2014/main" id="{DEC604B6-5CF9-4EFB-9C60-2EF4A87588DB}"/>
              </a:ext>
            </a:extLst>
          </p:cNvPr>
          <p:cNvSpPr>
            <a:spLocks noChangeArrowheads="1"/>
          </p:cNvSpPr>
          <p:nvPr/>
        </p:nvSpPr>
        <p:spPr bwMode="auto">
          <a:xfrm>
            <a:off x="3373502" y="4008623"/>
            <a:ext cx="2054275" cy="1189316"/>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53" name="Text Box 7">
            <a:extLst>
              <a:ext uri="{FF2B5EF4-FFF2-40B4-BE49-F238E27FC236}">
                <a16:creationId xmlns:a16="http://schemas.microsoft.com/office/drawing/2014/main" id="{581BB2A0-3835-4813-BD22-99580C8EDC3E}"/>
              </a:ext>
            </a:extLst>
          </p:cNvPr>
          <p:cNvSpPr txBox="1">
            <a:spLocks noChangeArrowheads="1"/>
          </p:cNvSpPr>
          <p:nvPr/>
        </p:nvSpPr>
        <p:spPr bwMode="auto">
          <a:xfrm>
            <a:off x="3635295" y="4394445"/>
            <a:ext cx="197253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600" b="0" dirty="0"/>
              <a:t>Self-Regulation</a:t>
            </a:r>
            <a:r>
              <a:rPr lang="en-US" sz="1600" baseline="-25000" dirty="0"/>
              <a:t>2</a:t>
            </a:r>
            <a:r>
              <a:rPr lang="en-US" sz="1600" b="0" baseline="-25000" dirty="0"/>
              <a:t>a</a:t>
            </a:r>
          </a:p>
        </p:txBody>
      </p:sp>
      <p:cxnSp>
        <p:nvCxnSpPr>
          <p:cNvPr id="154" name="Connector: Curved 153">
            <a:extLst>
              <a:ext uri="{FF2B5EF4-FFF2-40B4-BE49-F238E27FC236}">
                <a16:creationId xmlns:a16="http://schemas.microsoft.com/office/drawing/2014/main" id="{F61FCBD5-9052-41BA-A10D-12ABE2DBBBCB}"/>
              </a:ext>
            </a:extLst>
          </p:cNvPr>
          <p:cNvCxnSpPr>
            <a:cxnSpLocks/>
            <a:stCxn id="149" idx="5"/>
            <a:endCxn id="152" idx="3"/>
          </p:cNvCxnSpPr>
          <p:nvPr/>
        </p:nvCxnSpPr>
        <p:spPr>
          <a:xfrm rot="16200000" flipH="1">
            <a:off x="3032734" y="4382158"/>
            <a:ext cx="12700" cy="1283220"/>
          </a:xfrm>
          <a:prstGeom prst="curvedConnector3">
            <a:avLst>
              <a:gd name="adj1" fmla="val 3171425"/>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5" name="Rectangle 11">
            <a:extLst>
              <a:ext uri="{FF2B5EF4-FFF2-40B4-BE49-F238E27FC236}">
                <a16:creationId xmlns:a16="http://schemas.microsoft.com/office/drawing/2014/main" id="{5766319F-3C84-4691-BD2B-7437036A3D27}"/>
              </a:ext>
            </a:extLst>
          </p:cNvPr>
          <p:cNvSpPr>
            <a:spLocks noChangeArrowheads="1"/>
          </p:cNvSpPr>
          <p:nvPr/>
        </p:nvSpPr>
        <p:spPr bwMode="auto">
          <a:xfrm>
            <a:off x="5302863" y="3140723"/>
            <a:ext cx="432479" cy="432479"/>
          </a:xfrm>
          <a:prstGeom prst="rect">
            <a:avLst/>
          </a:prstGeom>
          <a:noFill/>
          <a:ln w="158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dirty="0"/>
          </a:p>
        </p:txBody>
      </p:sp>
      <p:sp>
        <p:nvSpPr>
          <p:cNvPr id="156" name="Line 14">
            <a:extLst>
              <a:ext uri="{FF2B5EF4-FFF2-40B4-BE49-F238E27FC236}">
                <a16:creationId xmlns:a16="http://schemas.microsoft.com/office/drawing/2014/main" id="{BD89764A-402E-4A2D-A263-98E263074036}"/>
              </a:ext>
            </a:extLst>
          </p:cNvPr>
          <p:cNvSpPr>
            <a:spLocks noChangeShapeType="1"/>
          </p:cNvSpPr>
          <p:nvPr/>
        </p:nvSpPr>
        <p:spPr bwMode="auto">
          <a:xfrm flipV="1">
            <a:off x="5018792" y="3573200"/>
            <a:ext cx="482035" cy="53309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57" name="Text Box 17">
            <a:extLst>
              <a:ext uri="{FF2B5EF4-FFF2-40B4-BE49-F238E27FC236}">
                <a16:creationId xmlns:a16="http://schemas.microsoft.com/office/drawing/2014/main" id="{6C345FDE-A2F7-40B5-8A26-5910BD54AE29}"/>
              </a:ext>
            </a:extLst>
          </p:cNvPr>
          <p:cNvSpPr txBox="1">
            <a:spLocks noChangeArrowheads="1"/>
          </p:cNvSpPr>
          <p:nvPr/>
        </p:nvSpPr>
        <p:spPr bwMode="auto">
          <a:xfrm>
            <a:off x="5302863" y="3167753"/>
            <a:ext cx="39626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400" b="0" dirty="0"/>
              <a:t>X</a:t>
            </a:r>
            <a:r>
              <a:rPr lang="en-US" sz="1400" b="0" baseline="-25000" dirty="0"/>
              <a:t>4a</a:t>
            </a:r>
          </a:p>
        </p:txBody>
      </p:sp>
      <p:sp>
        <p:nvSpPr>
          <p:cNvPr id="158" name="Text Box 20">
            <a:extLst>
              <a:ext uri="{FF2B5EF4-FFF2-40B4-BE49-F238E27FC236}">
                <a16:creationId xmlns:a16="http://schemas.microsoft.com/office/drawing/2014/main" id="{3F623A64-BA55-4C59-81CC-41352C078287}"/>
              </a:ext>
            </a:extLst>
          </p:cNvPr>
          <p:cNvSpPr txBox="1">
            <a:spLocks noChangeArrowheads="1"/>
          </p:cNvSpPr>
          <p:nvPr/>
        </p:nvSpPr>
        <p:spPr bwMode="auto">
          <a:xfrm>
            <a:off x="5296006" y="2272823"/>
            <a:ext cx="3561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r>
              <a:rPr lang="en-US" sz="1600" b="0" dirty="0"/>
              <a:t>e</a:t>
            </a:r>
            <a:r>
              <a:rPr lang="en-US" sz="1600" b="0" baseline="-25000" dirty="0"/>
              <a:t>4</a:t>
            </a:r>
          </a:p>
        </p:txBody>
      </p:sp>
      <p:sp>
        <p:nvSpPr>
          <p:cNvPr id="159" name="Line 23">
            <a:extLst>
              <a:ext uri="{FF2B5EF4-FFF2-40B4-BE49-F238E27FC236}">
                <a16:creationId xmlns:a16="http://schemas.microsoft.com/office/drawing/2014/main" id="{5C6DC2A9-305D-4547-BE39-0DBA39DEF28F}"/>
              </a:ext>
            </a:extLst>
          </p:cNvPr>
          <p:cNvSpPr>
            <a:spLocks noChangeShapeType="1"/>
          </p:cNvSpPr>
          <p:nvPr/>
        </p:nvSpPr>
        <p:spPr bwMode="auto">
          <a:xfrm flipV="1">
            <a:off x="5512246" y="2725574"/>
            <a:ext cx="0" cy="412206"/>
          </a:xfrm>
          <a:prstGeom prst="line">
            <a:avLst/>
          </a:prstGeom>
          <a:noFill/>
          <a:ln w="9525">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dirty="0"/>
          </a:p>
        </p:txBody>
      </p:sp>
      <p:sp>
        <p:nvSpPr>
          <p:cNvPr id="160" name="Text Box 16">
            <a:extLst>
              <a:ext uri="{FF2B5EF4-FFF2-40B4-BE49-F238E27FC236}">
                <a16:creationId xmlns:a16="http://schemas.microsoft.com/office/drawing/2014/main" id="{A5F6CA0F-FB22-494E-B3D8-7CB97EBFDB2A}"/>
              </a:ext>
            </a:extLst>
          </p:cNvPr>
          <p:cNvSpPr txBox="1">
            <a:spLocks noChangeArrowheads="1"/>
          </p:cNvSpPr>
          <p:nvPr/>
        </p:nvSpPr>
        <p:spPr bwMode="auto">
          <a:xfrm>
            <a:off x="2299640" y="5501722"/>
            <a:ext cx="156634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l"/>
            <a:r>
              <a:rPr lang="en-US" sz="1400" b="0" dirty="0"/>
              <a:t>Cov(1</a:t>
            </a:r>
            <a:r>
              <a:rPr lang="en-US" sz="1400" b="0" baseline="-25000" dirty="0"/>
              <a:t>a</a:t>
            </a:r>
            <a:r>
              <a:rPr lang="en-US" sz="1400" b="0" dirty="0"/>
              <a:t> , 2</a:t>
            </a:r>
            <a:r>
              <a:rPr lang="en-US" sz="1400" b="0" baseline="-25000" dirty="0"/>
              <a:t>a</a:t>
            </a:r>
            <a:r>
              <a:rPr lang="en-US" sz="1400" b="0" dirty="0"/>
              <a:t>) = </a:t>
            </a:r>
            <a:r>
              <a:rPr lang="en-US" sz="1400" dirty="0"/>
              <a:t>0.7</a:t>
            </a:r>
            <a:endParaRPr lang="en-US" sz="1400" b="0" baseline="-25000" dirty="0"/>
          </a:p>
        </p:txBody>
      </p:sp>
      <mc:AlternateContent xmlns:mc="http://schemas.openxmlformats.org/markup-compatibility/2006" xmlns:a14="http://schemas.microsoft.com/office/drawing/2010/main">
        <mc:Choice Requires="a14">
          <p:sp>
            <p:nvSpPr>
              <p:cNvPr id="161" name="Content Placeholder 2">
                <a:extLst>
                  <a:ext uri="{FF2B5EF4-FFF2-40B4-BE49-F238E27FC236}">
                    <a16:creationId xmlns:a16="http://schemas.microsoft.com/office/drawing/2014/main" id="{70C2BA3B-CFA1-47D1-BD9D-527F4CDF7B06}"/>
                  </a:ext>
                </a:extLst>
              </p:cNvPr>
              <p:cNvSpPr>
                <a:spLocks noGrp="1"/>
              </p:cNvSpPr>
              <p:nvPr>
                <p:ph idx="1"/>
              </p:nvPr>
            </p:nvSpPr>
            <p:spPr>
              <a:xfrm>
                <a:off x="838200" y="1607902"/>
                <a:ext cx="10515600" cy="4351338"/>
              </a:xfrm>
            </p:spPr>
            <p:txBody>
              <a:bodyPr/>
              <a:lstStyle/>
              <a:p>
                <a:r>
                  <a:rPr lang="en-US" dirty="0"/>
                  <a:t>Lack of equal factor covariance over time (</a:t>
                </a:r>
                <a14:m>
                  <m:oMath xmlns:m="http://schemas.openxmlformats.org/officeDocument/2006/math">
                    <m:sSubSup>
                      <m:sSubSupPr>
                        <m:ctrlPr>
                          <a:rPr lang="en-US" i="1">
                            <a:latin typeface="Cambria Math" panose="02040503050406030204" pitchFamily="18" charset="0"/>
                          </a:rPr>
                        </m:ctrlPr>
                      </m:sSubSupPr>
                      <m:e>
                        <m:r>
                          <a:rPr lang="en-US" i="1">
                            <a:latin typeface="Cambria Math"/>
                          </a:rPr>
                          <m:t>𝛷</m:t>
                        </m:r>
                      </m:e>
                      <m:sub>
                        <m:r>
                          <a:rPr lang="en-US" b="0" i="1" smtClean="0">
                            <a:latin typeface="Cambria Math"/>
                          </a:rPr>
                          <m:t>𝑗</m:t>
                        </m:r>
                        <m:r>
                          <a:rPr lang="en-US" i="1">
                            <a:latin typeface="Cambria Math"/>
                          </a:rPr>
                          <m:t>𝑗</m:t>
                        </m:r>
                      </m:sub>
                      <m:sup>
                        <m:r>
                          <a:rPr lang="en-US" i="1">
                            <a:latin typeface="Cambria Math"/>
                          </a:rPr>
                          <m:t>𝑔</m:t>
                        </m:r>
                      </m:sup>
                    </m:sSubSup>
                    <m:r>
                      <a:rPr lang="en-US" i="1" smtClean="0">
                        <a:latin typeface="Cambria Math"/>
                      </a:rPr>
                      <m:t>≠</m:t>
                    </m:r>
                    <m:sSubSup>
                      <m:sSubSupPr>
                        <m:ctrlPr>
                          <a:rPr lang="en-US" i="1">
                            <a:latin typeface="Cambria Math" panose="02040503050406030204" pitchFamily="18" charset="0"/>
                          </a:rPr>
                        </m:ctrlPr>
                      </m:sSubSupPr>
                      <m:e>
                        <m:r>
                          <a:rPr lang="en-US" i="1">
                            <a:latin typeface="Cambria Math"/>
                          </a:rPr>
                          <m:t>𝛷</m:t>
                        </m:r>
                      </m:e>
                      <m:sub>
                        <m:r>
                          <a:rPr lang="en-US" b="0" i="1" smtClean="0">
                            <a:latin typeface="Cambria Math"/>
                          </a:rPr>
                          <m:t>𝑗</m:t>
                        </m:r>
                        <m:r>
                          <a:rPr lang="en-US" i="1">
                            <a:latin typeface="Cambria Math"/>
                          </a:rPr>
                          <m:t>𝑗</m:t>
                        </m:r>
                      </m:sub>
                      <m:sup>
                        <m:r>
                          <a:rPr lang="en-US" i="1">
                            <a:latin typeface="Cambria Math"/>
                          </a:rPr>
                          <m:t>𝑔</m:t>
                        </m:r>
                        <m:r>
                          <a:rPr lang="en-US" i="1">
                            <a:latin typeface="Cambria Math"/>
                          </a:rPr>
                          <m:t>′</m:t>
                        </m:r>
                      </m:sup>
                    </m:sSubSup>
                  </m:oMath>
                </a14:m>
                <a:r>
                  <a:rPr lang="en-US" dirty="0"/>
                  <a:t>)</a:t>
                </a:r>
              </a:p>
            </p:txBody>
          </p:sp>
        </mc:Choice>
        <mc:Fallback xmlns="">
          <p:sp>
            <p:nvSpPr>
              <p:cNvPr id="161" name="Content Placeholder 2">
                <a:extLst>
                  <a:ext uri="{FF2B5EF4-FFF2-40B4-BE49-F238E27FC236}">
                    <a16:creationId xmlns:a16="http://schemas.microsoft.com/office/drawing/2014/main" id="{70C2BA3B-CFA1-47D1-BD9D-527F4CDF7B06}"/>
                  </a:ext>
                </a:extLst>
              </p:cNvPr>
              <p:cNvSpPr>
                <a:spLocks noGrp="1" noRot="1" noChangeAspect="1" noMove="1" noResize="1" noEditPoints="1" noAdjustHandles="1" noChangeArrowheads="1" noChangeShapeType="1" noTextEdit="1"/>
              </p:cNvSpPr>
              <p:nvPr>
                <p:ph idx="1"/>
              </p:nvPr>
            </p:nvSpPr>
            <p:spPr>
              <a:xfrm>
                <a:off x="838200" y="1607902"/>
                <a:ext cx="10515600" cy="4351338"/>
              </a:xfrm>
              <a:blipFill>
                <a:blip r:embed="rId2"/>
                <a:stretch>
                  <a:fillRect l="-1043" t="-1541"/>
                </a:stretch>
              </a:blipFill>
            </p:spPr>
            <p:txBody>
              <a:bodyPr/>
              <a:lstStyle/>
              <a:p>
                <a:r>
                  <a:rPr lang="en-US">
                    <a:noFill/>
                  </a:rPr>
                  <a:t> </a:t>
                </a:r>
              </a:p>
            </p:txBody>
          </p:sp>
        </mc:Fallback>
      </mc:AlternateContent>
    </p:spTree>
    <p:extLst>
      <p:ext uri="{BB962C8B-B14F-4D97-AF65-F5344CB8AC3E}">
        <p14:creationId xmlns:p14="http://schemas.microsoft.com/office/powerpoint/2010/main" val="96206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8ED49-C8DF-4BAA-B130-95E78F76B172}"/>
              </a:ext>
            </a:extLst>
          </p:cNvPr>
          <p:cNvSpPr>
            <a:spLocks noGrp="1"/>
          </p:cNvSpPr>
          <p:nvPr>
            <p:ph type="title"/>
          </p:nvPr>
        </p:nvSpPr>
        <p:spPr/>
        <p:txBody>
          <a:bodyPr>
            <a:normAutofit/>
          </a:bodyPr>
          <a:lstStyle/>
          <a:p>
            <a:r>
              <a:rPr lang="en-US" sz="4000" dirty="0"/>
              <a:t>Beta Change via CFA (Latent Variance &amp; Metric)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0656111-D7CF-4CBE-B921-60CD8433702F}"/>
                  </a:ext>
                </a:extLst>
              </p:cNvPr>
              <p:cNvSpPr>
                <a:spLocks noGrp="1"/>
              </p:cNvSpPr>
              <p:nvPr>
                <p:ph idx="1"/>
              </p:nvPr>
            </p:nvSpPr>
            <p:spPr/>
            <p:txBody>
              <a:bodyPr/>
              <a:lstStyle/>
              <a:p>
                <a:r>
                  <a:rPr lang="en-US" dirty="0"/>
                  <a:t>Variance in factor variance over time (</a:t>
                </a:r>
                <a14:m>
                  <m:oMath xmlns:m="http://schemas.openxmlformats.org/officeDocument/2006/math">
                    <m:sSubSup>
                      <m:sSubSupPr>
                        <m:ctrlPr>
                          <a:rPr lang="en-US" i="1">
                            <a:latin typeface="Cambria Math" panose="02040503050406030204" pitchFamily="18" charset="0"/>
                          </a:rPr>
                        </m:ctrlPr>
                      </m:sSubSupPr>
                      <m:e>
                        <m:r>
                          <a:rPr lang="en-US" i="1">
                            <a:latin typeface="Cambria Math"/>
                          </a:rPr>
                          <m:t>𝛷</m:t>
                        </m:r>
                      </m:e>
                      <m:sub>
                        <m:r>
                          <a:rPr lang="en-US" i="1">
                            <a:latin typeface="Cambria Math"/>
                          </a:rPr>
                          <m:t>𝑗</m:t>
                        </m:r>
                      </m:sub>
                      <m:sup>
                        <m:r>
                          <a:rPr lang="en-US" i="1">
                            <a:latin typeface="Cambria Math"/>
                          </a:rPr>
                          <m:t>𝑔</m:t>
                        </m:r>
                      </m:sup>
                    </m:sSubSup>
                    <m:r>
                      <a:rPr lang="en-US" i="1" smtClean="0">
                        <a:latin typeface="Cambria Math"/>
                      </a:rPr>
                      <m:t>≠</m:t>
                    </m:r>
                    <m:sSubSup>
                      <m:sSubSupPr>
                        <m:ctrlPr>
                          <a:rPr lang="en-US" i="1">
                            <a:latin typeface="Cambria Math" panose="02040503050406030204" pitchFamily="18" charset="0"/>
                          </a:rPr>
                        </m:ctrlPr>
                      </m:sSubSupPr>
                      <m:e>
                        <m:r>
                          <a:rPr lang="en-US" i="1">
                            <a:latin typeface="Cambria Math"/>
                          </a:rPr>
                          <m:t>𝛷</m:t>
                        </m:r>
                      </m:e>
                      <m:sub>
                        <m:r>
                          <a:rPr lang="en-US" i="1">
                            <a:latin typeface="Cambria Math"/>
                          </a:rPr>
                          <m:t>𝑗</m:t>
                        </m:r>
                      </m:sub>
                      <m:sup>
                        <m:r>
                          <a:rPr lang="en-US" i="1">
                            <a:latin typeface="Cambria Math"/>
                          </a:rPr>
                          <m:t>𝑔</m:t>
                        </m:r>
                        <m:r>
                          <a:rPr lang="en-US" i="1">
                            <a:latin typeface="Cambria Math"/>
                          </a:rPr>
                          <m:t>′</m:t>
                        </m:r>
                      </m:sup>
                    </m:sSubSup>
                    <m:r>
                      <a:rPr lang="en-US" b="0" i="0" smtClean="0">
                        <a:latin typeface="Cambria Math"/>
                      </a:rPr>
                      <m:t>)</m:t>
                    </m:r>
                  </m:oMath>
                </a14:m>
                <a:endParaRPr lang="en-US" dirty="0"/>
              </a:p>
              <a:p>
                <a:endParaRPr lang="en-US" dirty="0"/>
              </a:p>
              <a:p>
                <a:r>
                  <a:rPr lang="en-US" dirty="0"/>
                  <a:t>Variance in factor loadings over time (</a:t>
                </a:r>
                <a14:m>
                  <m:oMath xmlns:m="http://schemas.openxmlformats.org/officeDocument/2006/math">
                    <m:sSup>
                      <m:sSupPr>
                        <m:ctrlPr>
                          <a:rPr lang="en-US" i="1">
                            <a:latin typeface="Cambria Math" panose="02040503050406030204" pitchFamily="18" charset="0"/>
                          </a:rPr>
                        </m:ctrlPr>
                      </m:sSupPr>
                      <m:e>
                        <m:r>
                          <a:rPr lang="en-US" i="1">
                            <a:latin typeface="Cambria Math"/>
                          </a:rPr>
                          <m:t>𝛬</m:t>
                        </m:r>
                      </m:e>
                      <m:sup>
                        <m:r>
                          <a:rPr lang="en-US" i="1">
                            <a:latin typeface="Cambria Math"/>
                          </a:rPr>
                          <m:t>𝑔</m:t>
                        </m:r>
                      </m:sup>
                    </m:sSup>
                    <m:r>
                      <a:rPr lang="en-US" i="1" smtClean="0">
                        <a:latin typeface="Cambria Math"/>
                      </a:rPr>
                      <m:t>≠</m:t>
                    </m:r>
                    <m:sSup>
                      <m:sSupPr>
                        <m:ctrlPr>
                          <a:rPr lang="en-US" i="1">
                            <a:latin typeface="Cambria Math" panose="02040503050406030204" pitchFamily="18" charset="0"/>
                          </a:rPr>
                        </m:ctrlPr>
                      </m:sSupPr>
                      <m:e>
                        <m:r>
                          <a:rPr lang="en-US" i="1">
                            <a:latin typeface="Cambria Math"/>
                          </a:rPr>
                          <m:t>𝛬</m:t>
                        </m:r>
                      </m:e>
                      <m:sup>
                        <m:r>
                          <a:rPr lang="en-US" i="1">
                            <a:latin typeface="Cambria Math"/>
                          </a:rPr>
                          <m:t>𝑔</m:t>
                        </m:r>
                        <m:r>
                          <a:rPr lang="en-US" i="1">
                            <a:latin typeface="Cambria Math"/>
                          </a:rPr>
                          <m:t>′</m:t>
                        </m:r>
                      </m:sup>
                    </m:sSup>
                  </m:oMath>
                </a14:m>
                <a:r>
                  <a:rPr lang="en-US" dirty="0"/>
                  <a:t>)</a:t>
                </a:r>
              </a:p>
              <a:p>
                <a:endParaRPr lang="en-US" sz="1800" dirty="0"/>
              </a:p>
              <a:p>
                <a:r>
                  <a:rPr lang="en-US" dirty="0"/>
                  <a:t>These methods hold some notable limitations:</a:t>
                </a:r>
              </a:p>
              <a:p>
                <a:pPr lvl="1"/>
                <a:r>
                  <a:rPr lang="en-US" dirty="0"/>
                  <a:t>Differences in factor variance and loadings over time could be ‘true’ change</a:t>
                </a:r>
              </a:p>
              <a:p>
                <a:pPr lvl="1"/>
                <a:r>
                  <a:rPr lang="en-US" dirty="0"/>
                  <a:t>Indirect methods for testing that differ from the conceptual definition</a:t>
                </a:r>
              </a:p>
              <a:p>
                <a:pPr lvl="1"/>
                <a:r>
                  <a:rPr lang="en-US" dirty="0"/>
                  <a:t>Linear CFA models may fail to detect non-linear change</a:t>
                </a:r>
              </a:p>
              <a:p>
                <a:endParaRPr lang="en-US" dirty="0"/>
              </a:p>
            </p:txBody>
          </p:sp>
        </mc:Choice>
        <mc:Fallback xmlns="">
          <p:sp>
            <p:nvSpPr>
              <p:cNvPr id="3" name="Content Placeholder 2">
                <a:extLst>
                  <a:ext uri="{FF2B5EF4-FFF2-40B4-BE49-F238E27FC236}">
                    <a16:creationId xmlns:a16="http://schemas.microsoft.com/office/drawing/2014/main" id="{00656111-D7CF-4CBE-B921-60CD8433702F}"/>
                  </a:ext>
                </a:extLst>
              </p:cNvPr>
              <p:cNvSpPr>
                <a:spLocks noGrp="1" noRot="1" noChangeAspect="1" noMove="1" noResize="1" noEditPoints="1" noAdjustHandles="1" noChangeArrowheads="1" noChangeShapeType="1" noTextEdit="1"/>
              </p:cNvSpPr>
              <p:nvPr>
                <p:ph idx="1"/>
              </p:nvPr>
            </p:nvSpPr>
            <p:spPr>
              <a:blipFill>
                <a:blip r:embed="rId3"/>
                <a:stretch>
                  <a:fillRect l="-1043" t="-1401"/>
                </a:stretch>
              </a:blipFill>
            </p:spPr>
            <p:txBody>
              <a:bodyPr/>
              <a:lstStyle/>
              <a:p>
                <a:r>
                  <a:rPr lang="en-US">
                    <a:noFill/>
                  </a:rPr>
                  <a:t> </a:t>
                </a:r>
              </a:p>
            </p:txBody>
          </p:sp>
        </mc:Fallback>
      </mc:AlternateContent>
    </p:spTree>
    <p:extLst>
      <p:ext uri="{BB962C8B-B14F-4D97-AF65-F5344CB8AC3E}">
        <p14:creationId xmlns:p14="http://schemas.microsoft.com/office/powerpoint/2010/main" val="1551050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66093-10F1-4A25-88CA-B9A0BA52AA67}"/>
              </a:ext>
            </a:extLst>
          </p:cNvPr>
          <p:cNvSpPr>
            <a:spLocks noGrp="1"/>
          </p:cNvSpPr>
          <p:nvPr>
            <p:ph type="title"/>
          </p:nvPr>
        </p:nvSpPr>
        <p:spPr/>
        <p:txBody>
          <a:bodyPr/>
          <a:lstStyle/>
          <a:p>
            <a:r>
              <a:rPr lang="en-US" dirty="0"/>
              <a:t>IRT and Differential Item Functioning (DIF)</a:t>
            </a:r>
          </a:p>
        </p:txBody>
      </p:sp>
      <p:sp>
        <p:nvSpPr>
          <p:cNvPr id="3" name="Content Placeholder 2">
            <a:extLst>
              <a:ext uri="{FF2B5EF4-FFF2-40B4-BE49-F238E27FC236}">
                <a16:creationId xmlns:a16="http://schemas.microsoft.com/office/drawing/2014/main" id="{C800B5FC-568E-42E2-8A0B-35C564CDEC84}"/>
              </a:ext>
            </a:extLst>
          </p:cNvPr>
          <p:cNvSpPr>
            <a:spLocks noGrp="1"/>
          </p:cNvSpPr>
          <p:nvPr>
            <p:ph idx="1"/>
          </p:nvPr>
        </p:nvSpPr>
        <p:spPr/>
        <p:txBody>
          <a:bodyPr/>
          <a:lstStyle/>
          <a:p>
            <a:r>
              <a:rPr lang="en-US" dirty="0"/>
              <a:t>IRT models define the probability of a response to a given item as a function of individuals’ level of an underlying trait (theta, </a:t>
            </a:r>
            <a:r>
              <a:rPr lang="el-GR" dirty="0"/>
              <a:t>θ</a:t>
            </a:r>
            <a:r>
              <a:rPr lang="en-US" dirty="0"/>
              <a:t>)</a:t>
            </a:r>
          </a:p>
          <a:p>
            <a:pPr lvl="1"/>
            <a:r>
              <a:rPr lang="en-US" dirty="0"/>
              <a:t>Discrimination parameter (</a:t>
            </a:r>
            <a:r>
              <a:rPr lang="en-US" b="1" dirty="0"/>
              <a:t>a</a:t>
            </a:r>
            <a:r>
              <a:rPr lang="en-US" dirty="0"/>
              <a:t>; slope of a item response curve)</a:t>
            </a:r>
          </a:p>
          <a:p>
            <a:pPr lvl="1"/>
            <a:r>
              <a:rPr lang="en-US" dirty="0"/>
              <a:t>Difficulty parameter (</a:t>
            </a:r>
            <a:r>
              <a:rPr lang="en-US" b="1" dirty="0"/>
              <a:t>b</a:t>
            </a:r>
            <a:r>
              <a:rPr lang="en-US" dirty="0"/>
              <a:t>; location of response curve relative to </a:t>
            </a:r>
            <a:r>
              <a:rPr lang="el-GR" dirty="0"/>
              <a:t>θ</a:t>
            </a:r>
            <a:r>
              <a:rPr lang="en-US" dirty="0"/>
              <a:t>)</a:t>
            </a:r>
          </a:p>
          <a:p>
            <a:pPr lvl="1"/>
            <a:r>
              <a:rPr lang="en-US" dirty="0"/>
              <a:t>Each item has 1 a parameter and 1 or more b parameters</a:t>
            </a:r>
          </a:p>
          <a:p>
            <a:endParaRPr lang="en-US" sz="1200" dirty="0"/>
          </a:p>
          <a:p>
            <a:r>
              <a:rPr lang="en-US" dirty="0"/>
              <a:t>DIF is assessed by comparing level of parameters across groups/time</a:t>
            </a:r>
          </a:p>
        </p:txBody>
      </p:sp>
      <p:cxnSp>
        <p:nvCxnSpPr>
          <p:cNvPr id="4" name="Straight Arrow Connector 3">
            <a:extLst>
              <a:ext uri="{FF2B5EF4-FFF2-40B4-BE49-F238E27FC236}">
                <a16:creationId xmlns:a16="http://schemas.microsoft.com/office/drawing/2014/main" id="{3E191560-768F-490F-983E-6B3C596D67CF}"/>
              </a:ext>
            </a:extLst>
          </p:cNvPr>
          <p:cNvCxnSpPr>
            <a:cxnSpLocks/>
          </p:cNvCxnSpPr>
          <p:nvPr/>
        </p:nvCxnSpPr>
        <p:spPr>
          <a:xfrm>
            <a:off x="2824585" y="6165784"/>
            <a:ext cx="3336160"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3942C7F-30AE-41EE-B124-356431126FCE}"/>
              </a:ext>
            </a:extLst>
          </p:cNvPr>
          <p:cNvSpPr txBox="1"/>
          <p:nvPr/>
        </p:nvSpPr>
        <p:spPr>
          <a:xfrm>
            <a:off x="6144410" y="5992297"/>
            <a:ext cx="381897" cy="369332"/>
          </a:xfrm>
          <a:prstGeom prst="rect">
            <a:avLst/>
          </a:prstGeom>
          <a:noFill/>
        </p:spPr>
        <p:txBody>
          <a:bodyPr wrap="square" rtlCol="0">
            <a:spAutoFit/>
          </a:bodyPr>
          <a:lstStyle/>
          <a:p>
            <a:r>
              <a:rPr lang="en-US" dirty="0"/>
              <a:t>3</a:t>
            </a:r>
          </a:p>
        </p:txBody>
      </p:sp>
      <p:sp>
        <p:nvSpPr>
          <p:cNvPr id="6" name="TextBox 5">
            <a:extLst>
              <a:ext uri="{FF2B5EF4-FFF2-40B4-BE49-F238E27FC236}">
                <a16:creationId xmlns:a16="http://schemas.microsoft.com/office/drawing/2014/main" id="{EFAD761F-15EE-4415-91BD-980D8CC76AE3}"/>
              </a:ext>
            </a:extLst>
          </p:cNvPr>
          <p:cNvSpPr txBox="1"/>
          <p:nvPr/>
        </p:nvSpPr>
        <p:spPr>
          <a:xfrm>
            <a:off x="2463657" y="5977460"/>
            <a:ext cx="471181" cy="369332"/>
          </a:xfrm>
          <a:prstGeom prst="rect">
            <a:avLst/>
          </a:prstGeom>
          <a:noFill/>
        </p:spPr>
        <p:txBody>
          <a:bodyPr wrap="square" rtlCol="0">
            <a:spAutoFit/>
          </a:bodyPr>
          <a:lstStyle/>
          <a:p>
            <a:r>
              <a:rPr lang="en-US" dirty="0"/>
              <a:t>-3</a:t>
            </a:r>
          </a:p>
        </p:txBody>
      </p:sp>
      <p:sp>
        <p:nvSpPr>
          <p:cNvPr id="7" name="TextBox 6">
            <a:extLst>
              <a:ext uri="{FF2B5EF4-FFF2-40B4-BE49-F238E27FC236}">
                <a16:creationId xmlns:a16="http://schemas.microsoft.com/office/drawing/2014/main" id="{5AC32345-0521-4BBF-9600-8453BCE23EA2}"/>
              </a:ext>
            </a:extLst>
          </p:cNvPr>
          <p:cNvSpPr txBox="1"/>
          <p:nvPr/>
        </p:nvSpPr>
        <p:spPr>
          <a:xfrm>
            <a:off x="4339924" y="6262042"/>
            <a:ext cx="440741" cy="461665"/>
          </a:xfrm>
          <a:prstGeom prst="rect">
            <a:avLst/>
          </a:prstGeom>
          <a:noFill/>
        </p:spPr>
        <p:txBody>
          <a:bodyPr wrap="square" rtlCol="0">
            <a:spAutoFit/>
          </a:bodyPr>
          <a:lstStyle/>
          <a:p>
            <a:r>
              <a:rPr lang="el-GR" sz="2400" dirty="0"/>
              <a:t>θ</a:t>
            </a:r>
            <a:endParaRPr lang="en-US" sz="2400" dirty="0"/>
          </a:p>
        </p:txBody>
      </p:sp>
      <p:sp>
        <p:nvSpPr>
          <p:cNvPr id="8" name="Freeform: Shape 7">
            <a:extLst>
              <a:ext uri="{FF2B5EF4-FFF2-40B4-BE49-F238E27FC236}">
                <a16:creationId xmlns:a16="http://schemas.microsoft.com/office/drawing/2014/main" id="{CBF003E9-A4E4-4C0D-BE0D-3B8ABD4EAAA7}"/>
              </a:ext>
            </a:extLst>
          </p:cNvPr>
          <p:cNvSpPr/>
          <p:nvPr/>
        </p:nvSpPr>
        <p:spPr>
          <a:xfrm>
            <a:off x="3146856" y="4930880"/>
            <a:ext cx="2664663" cy="1231246"/>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Shape 8">
            <a:extLst>
              <a:ext uri="{FF2B5EF4-FFF2-40B4-BE49-F238E27FC236}">
                <a16:creationId xmlns:a16="http://schemas.microsoft.com/office/drawing/2014/main" id="{7BA17FD6-571D-43BB-B568-30D811CACB56}"/>
              </a:ext>
            </a:extLst>
          </p:cNvPr>
          <p:cNvSpPr/>
          <p:nvPr/>
        </p:nvSpPr>
        <p:spPr>
          <a:xfrm>
            <a:off x="3896415" y="4934534"/>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2" name="Straight Connector 21">
            <a:extLst>
              <a:ext uri="{FF2B5EF4-FFF2-40B4-BE49-F238E27FC236}">
                <a16:creationId xmlns:a16="http://schemas.microsoft.com/office/drawing/2014/main" id="{AB72A2A4-1760-4033-985B-A1C230F53028}"/>
              </a:ext>
            </a:extLst>
          </p:cNvPr>
          <p:cNvCxnSpPr>
            <a:cxnSpLocks/>
          </p:cNvCxnSpPr>
          <p:nvPr/>
        </p:nvCxnSpPr>
        <p:spPr>
          <a:xfrm>
            <a:off x="6552213" y="5478198"/>
            <a:ext cx="55464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6389335-E2D0-4328-93ED-556433E0A841}"/>
              </a:ext>
            </a:extLst>
          </p:cNvPr>
          <p:cNvCxnSpPr>
            <a:cxnSpLocks/>
          </p:cNvCxnSpPr>
          <p:nvPr/>
        </p:nvCxnSpPr>
        <p:spPr>
          <a:xfrm>
            <a:off x="6552213" y="5840106"/>
            <a:ext cx="554643"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BC02ABBB-FF30-4B6B-83A6-88AC13BF8A03}"/>
              </a:ext>
            </a:extLst>
          </p:cNvPr>
          <p:cNvSpPr txBox="1"/>
          <p:nvPr/>
        </p:nvSpPr>
        <p:spPr>
          <a:xfrm>
            <a:off x="7201637" y="5592187"/>
            <a:ext cx="2237985" cy="400110"/>
          </a:xfrm>
          <a:prstGeom prst="rect">
            <a:avLst/>
          </a:prstGeom>
          <a:noFill/>
        </p:spPr>
        <p:txBody>
          <a:bodyPr wrap="none" rtlCol="0">
            <a:spAutoFit/>
          </a:bodyPr>
          <a:lstStyle/>
          <a:p>
            <a:r>
              <a:rPr lang="en-US" sz="2000" dirty="0"/>
              <a:t>Focal Group/Time 2</a:t>
            </a:r>
          </a:p>
        </p:txBody>
      </p:sp>
      <p:sp>
        <p:nvSpPr>
          <p:cNvPr id="25" name="TextBox 24">
            <a:extLst>
              <a:ext uri="{FF2B5EF4-FFF2-40B4-BE49-F238E27FC236}">
                <a16:creationId xmlns:a16="http://schemas.microsoft.com/office/drawing/2014/main" id="{D5873470-EE53-4557-B09F-A63ECB15E00A}"/>
              </a:ext>
            </a:extLst>
          </p:cNvPr>
          <p:cNvSpPr txBox="1"/>
          <p:nvPr/>
        </p:nvSpPr>
        <p:spPr>
          <a:xfrm>
            <a:off x="7201637" y="5278143"/>
            <a:ext cx="2746457" cy="400110"/>
          </a:xfrm>
          <a:prstGeom prst="rect">
            <a:avLst/>
          </a:prstGeom>
          <a:noFill/>
        </p:spPr>
        <p:txBody>
          <a:bodyPr wrap="none" rtlCol="0">
            <a:spAutoFit/>
          </a:bodyPr>
          <a:lstStyle/>
          <a:p>
            <a:r>
              <a:rPr lang="en-US" sz="2000" dirty="0"/>
              <a:t>Reference Group/Time 1</a:t>
            </a:r>
          </a:p>
        </p:txBody>
      </p:sp>
    </p:spTree>
    <p:extLst>
      <p:ext uri="{BB962C8B-B14F-4D97-AF65-F5344CB8AC3E}">
        <p14:creationId xmlns:p14="http://schemas.microsoft.com/office/powerpoint/2010/main" val="1644221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childTnLst>
                                </p:cTn>
                              </p:par>
                              <p:par>
                                <p:cTn id="42" presetID="10" presetClass="entr" presetSubtype="0" fill="hold"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fade">
                                      <p:cBhvr>
                                        <p:cTn id="44" dur="500"/>
                                        <p:tgtEl>
                                          <p:spTgt spid="22"/>
                                        </p:tgtEl>
                                      </p:cBhvr>
                                    </p:animEffect>
                                  </p:childTnLst>
                                </p:cTn>
                              </p:par>
                              <p:par>
                                <p:cTn id="45" presetID="10" presetClass="entr" presetSubtype="0" fill="hold"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fade">
                                      <p:cBhvr>
                                        <p:cTn id="47" dur="500"/>
                                        <p:tgtEl>
                                          <p:spTgt spid="23"/>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500"/>
                                        <p:tgtEl>
                                          <p:spTgt spid="24"/>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animBg="1"/>
      <p:bldP spid="9" grpId="0" animBg="1"/>
      <p:bldP spid="24" grpId="0"/>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5D297D-8D57-4006-9C74-977798377A67}"/>
              </a:ext>
            </a:extLst>
          </p:cNvPr>
          <p:cNvSpPr>
            <a:spLocks noGrp="1"/>
          </p:cNvSpPr>
          <p:nvPr>
            <p:ph type="title"/>
          </p:nvPr>
        </p:nvSpPr>
        <p:spPr/>
        <p:txBody>
          <a:bodyPr>
            <a:normAutofit/>
          </a:bodyPr>
          <a:lstStyle/>
          <a:p>
            <a:r>
              <a:rPr lang="en-US" sz="4000" dirty="0"/>
              <a:t>Conceptual Beta Change and IRT Models</a:t>
            </a:r>
          </a:p>
        </p:txBody>
      </p:sp>
      <p:sp>
        <p:nvSpPr>
          <p:cNvPr id="3" name="Content Placeholder 2">
            <a:extLst>
              <a:ext uri="{FF2B5EF4-FFF2-40B4-BE49-F238E27FC236}">
                <a16:creationId xmlns:a16="http://schemas.microsoft.com/office/drawing/2014/main" id="{2ED22D1B-B50B-496F-AFC8-B08B1E38086C}"/>
              </a:ext>
            </a:extLst>
          </p:cNvPr>
          <p:cNvSpPr>
            <a:spLocks noGrp="1"/>
          </p:cNvSpPr>
          <p:nvPr>
            <p:ph idx="1"/>
          </p:nvPr>
        </p:nvSpPr>
        <p:spPr>
          <a:xfrm>
            <a:off x="838200" y="1825625"/>
            <a:ext cx="10515600" cy="4351338"/>
          </a:xfrm>
        </p:spPr>
        <p:txBody>
          <a:bodyPr/>
          <a:lstStyle/>
          <a:p>
            <a:r>
              <a:rPr lang="en-US" dirty="0"/>
              <a:t>Shift in the space between points on the response continuum over time</a:t>
            </a:r>
          </a:p>
        </p:txBody>
      </p:sp>
      <p:cxnSp>
        <p:nvCxnSpPr>
          <p:cNvPr id="5" name="Straight Arrow Connector 4">
            <a:extLst>
              <a:ext uri="{FF2B5EF4-FFF2-40B4-BE49-F238E27FC236}">
                <a16:creationId xmlns:a16="http://schemas.microsoft.com/office/drawing/2014/main" id="{8557C617-5F3C-4E23-B351-3D5F6A93F88C}"/>
              </a:ext>
            </a:extLst>
          </p:cNvPr>
          <p:cNvCxnSpPr>
            <a:stCxn id="3" idx="1"/>
          </p:cNvCxnSpPr>
          <p:nvPr/>
        </p:nvCxnSpPr>
        <p:spPr>
          <a:xfrm flipV="1">
            <a:off x="838200" y="3987538"/>
            <a:ext cx="4120299" cy="13756"/>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A961850-E0D3-4822-B071-059AC77945A5}"/>
              </a:ext>
            </a:extLst>
          </p:cNvPr>
          <p:cNvSpPr txBox="1"/>
          <p:nvPr/>
        </p:nvSpPr>
        <p:spPr>
          <a:xfrm>
            <a:off x="5039522" y="3816628"/>
            <a:ext cx="301686" cy="369332"/>
          </a:xfrm>
          <a:prstGeom prst="rect">
            <a:avLst/>
          </a:prstGeom>
          <a:noFill/>
        </p:spPr>
        <p:txBody>
          <a:bodyPr wrap="none" rtlCol="0">
            <a:spAutoFit/>
          </a:bodyPr>
          <a:lstStyle/>
          <a:p>
            <a:r>
              <a:rPr lang="en-US" dirty="0"/>
              <a:t>3</a:t>
            </a:r>
          </a:p>
        </p:txBody>
      </p:sp>
      <p:sp>
        <p:nvSpPr>
          <p:cNvPr id="7" name="TextBox 6">
            <a:extLst>
              <a:ext uri="{FF2B5EF4-FFF2-40B4-BE49-F238E27FC236}">
                <a16:creationId xmlns:a16="http://schemas.microsoft.com/office/drawing/2014/main" id="{31647F66-D3BC-4043-908C-BF05C1E857AF}"/>
              </a:ext>
            </a:extLst>
          </p:cNvPr>
          <p:cNvSpPr txBox="1"/>
          <p:nvPr/>
        </p:nvSpPr>
        <p:spPr>
          <a:xfrm>
            <a:off x="304809" y="3816628"/>
            <a:ext cx="372218" cy="369332"/>
          </a:xfrm>
          <a:prstGeom prst="rect">
            <a:avLst/>
          </a:prstGeom>
          <a:noFill/>
        </p:spPr>
        <p:txBody>
          <a:bodyPr wrap="none" rtlCol="0">
            <a:spAutoFit/>
          </a:bodyPr>
          <a:lstStyle/>
          <a:p>
            <a:r>
              <a:rPr lang="en-US" dirty="0"/>
              <a:t>-3</a:t>
            </a:r>
          </a:p>
        </p:txBody>
      </p:sp>
      <p:sp>
        <p:nvSpPr>
          <p:cNvPr id="8" name="TextBox 7">
            <a:extLst>
              <a:ext uri="{FF2B5EF4-FFF2-40B4-BE49-F238E27FC236}">
                <a16:creationId xmlns:a16="http://schemas.microsoft.com/office/drawing/2014/main" id="{08ABAE02-4D73-4B2B-87D9-F91272030F7D}"/>
              </a:ext>
            </a:extLst>
          </p:cNvPr>
          <p:cNvSpPr txBox="1"/>
          <p:nvPr/>
        </p:nvSpPr>
        <p:spPr>
          <a:xfrm>
            <a:off x="2383624" y="4185960"/>
            <a:ext cx="1029449" cy="461665"/>
          </a:xfrm>
          <a:prstGeom prst="rect">
            <a:avLst/>
          </a:prstGeom>
          <a:noFill/>
        </p:spPr>
        <p:txBody>
          <a:bodyPr wrap="none" rtlCol="0">
            <a:spAutoFit/>
          </a:bodyPr>
          <a:lstStyle/>
          <a:p>
            <a:r>
              <a:rPr lang="en-US" sz="2400" dirty="0"/>
              <a:t>Time 1</a:t>
            </a:r>
          </a:p>
        </p:txBody>
      </p:sp>
      <p:cxnSp>
        <p:nvCxnSpPr>
          <p:cNvPr id="10" name="Straight Arrow Connector 9">
            <a:extLst>
              <a:ext uri="{FF2B5EF4-FFF2-40B4-BE49-F238E27FC236}">
                <a16:creationId xmlns:a16="http://schemas.microsoft.com/office/drawing/2014/main" id="{5DED7AA4-A820-416C-B31B-5AE6FF1EE530}"/>
              </a:ext>
            </a:extLst>
          </p:cNvPr>
          <p:cNvCxnSpPr/>
          <p:nvPr/>
        </p:nvCxnSpPr>
        <p:spPr>
          <a:xfrm>
            <a:off x="1261641" y="3298785"/>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1512D432-01C1-4810-AEBD-4362CA821F26}"/>
              </a:ext>
            </a:extLst>
          </p:cNvPr>
          <p:cNvCxnSpPr/>
          <p:nvPr/>
        </p:nvCxnSpPr>
        <p:spPr>
          <a:xfrm>
            <a:off x="1923328" y="3316567"/>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F3A345D8-18DF-41D5-9B2D-6D818F5BA3B8}"/>
              </a:ext>
            </a:extLst>
          </p:cNvPr>
          <p:cNvCxnSpPr/>
          <p:nvPr/>
        </p:nvCxnSpPr>
        <p:spPr>
          <a:xfrm>
            <a:off x="2687257" y="3316567"/>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381BFB1-81C0-4DDE-A67A-BAE3C0EF24EC}"/>
              </a:ext>
            </a:extLst>
          </p:cNvPr>
          <p:cNvCxnSpPr/>
          <p:nvPr/>
        </p:nvCxnSpPr>
        <p:spPr>
          <a:xfrm>
            <a:off x="3624806" y="3322774"/>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DF8B0F1C-8147-424D-9DD4-F8637B458584}"/>
              </a:ext>
            </a:extLst>
          </p:cNvPr>
          <p:cNvCxnSpPr/>
          <p:nvPr/>
        </p:nvCxnSpPr>
        <p:spPr>
          <a:xfrm>
            <a:off x="4423459" y="3316567"/>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6C5EC640-95BC-440B-976E-E9AAAB6478E5}"/>
              </a:ext>
            </a:extLst>
          </p:cNvPr>
          <p:cNvSpPr txBox="1"/>
          <p:nvPr/>
        </p:nvSpPr>
        <p:spPr>
          <a:xfrm>
            <a:off x="1077937" y="2894669"/>
            <a:ext cx="441146" cy="369332"/>
          </a:xfrm>
          <a:prstGeom prst="rect">
            <a:avLst/>
          </a:prstGeom>
          <a:noFill/>
        </p:spPr>
        <p:txBody>
          <a:bodyPr wrap="none" rtlCol="0">
            <a:spAutoFit/>
          </a:bodyPr>
          <a:lstStyle/>
          <a:p>
            <a:r>
              <a:rPr lang="en-US" dirty="0"/>
              <a:t>k</a:t>
            </a:r>
            <a:r>
              <a:rPr lang="en-US" baseline="-25000" dirty="0"/>
              <a:t>1a</a:t>
            </a:r>
            <a:endParaRPr lang="en-US" dirty="0"/>
          </a:p>
        </p:txBody>
      </p:sp>
      <p:sp>
        <p:nvSpPr>
          <p:cNvPr id="25" name="TextBox 24">
            <a:extLst>
              <a:ext uri="{FF2B5EF4-FFF2-40B4-BE49-F238E27FC236}">
                <a16:creationId xmlns:a16="http://schemas.microsoft.com/office/drawing/2014/main" id="{C59A5ACA-3301-4796-AD1D-3590BD2D51C2}"/>
              </a:ext>
            </a:extLst>
          </p:cNvPr>
          <p:cNvSpPr txBox="1"/>
          <p:nvPr/>
        </p:nvSpPr>
        <p:spPr>
          <a:xfrm>
            <a:off x="1739623" y="2894669"/>
            <a:ext cx="441145" cy="369332"/>
          </a:xfrm>
          <a:prstGeom prst="rect">
            <a:avLst/>
          </a:prstGeom>
          <a:noFill/>
        </p:spPr>
        <p:txBody>
          <a:bodyPr wrap="square" rtlCol="0">
            <a:spAutoFit/>
          </a:bodyPr>
          <a:lstStyle/>
          <a:p>
            <a:r>
              <a:rPr lang="en-US" dirty="0"/>
              <a:t>k</a:t>
            </a:r>
            <a:r>
              <a:rPr lang="en-US" baseline="-25000" dirty="0"/>
              <a:t>2a</a:t>
            </a:r>
            <a:endParaRPr lang="en-US" dirty="0"/>
          </a:p>
        </p:txBody>
      </p:sp>
      <p:sp>
        <p:nvSpPr>
          <p:cNvPr id="26" name="TextBox 25">
            <a:extLst>
              <a:ext uri="{FF2B5EF4-FFF2-40B4-BE49-F238E27FC236}">
                <a16:creationId xmlns:a16="http://schemas.microsoft.com/office/drawing/2014/main" id="{FE644D0E-A959-488D-AE80-A8DE88FAE0EC}"/>
              </a:ext>
            </a:extLst>
          </p:cNvPr>
          <p:cNvSpPr txBox="1"/>
          <p:nvPr/>
        </p:nvSpPr>
        <p:spPr>
          <a:xfrm>
            <a:off x="2503553" y="2894669"/>
            <a:ext cx="441146" cy="369332"/>
          </a:xfrm>
          <a:prstGeom prst="rect">
            <a:avLst/>
          </a:prstGeom>
          <a:noFill/>
        </p:spPr>
        <p:txBody>
          <a:bodyPr wrap="none" rtlCol="0">
            <a:spAutoFit/>
          </a:bodyPr>
          <a:lstStyle/>
          <a:p>
            <a:r>
              <a:rPr lang="en-US" dirty="0"/>
              <a:t>k</a:t>
            </a:r>
            <a:r>
              <a:rPr lang="en-US" baseline="-25000" dirty="0"/>
              <a:t>3a</a:t>
            </a:r>
            <a:endParaRPr lang="en-US" dirty="0"/>
          </a:p>
        </p:txBody>
      </p:sp>
      <p:sp>
        <p:nvSpPr>
          <p:cNvPr id="27" name="TextBox 26">
            <a:extLst>
              <a:ext uri="{FF2B5EF4-FFF2-40B4-BE49-F238E27FC236}">
                <a16:creationId xmlns:a16="http://schemas.microsoft.com/office/drawing/2014/main" id="{38235563-D744-4631-ACE4-34244A29B50C}"/>
              </a:ext>
            </a:extLst>
          </p:cNvPr>
          <p:cNvSpPr txBox="1"/>
          <p:nvPr/>
        </p:nvSpPr>
        <p:spPr>
          <a:xfrm>
            <a:off x="3441102" y="2897178"/>
            <a:ext cx="441146" cy="369332"/>
          </a:xfrm>
          <a:prstGeom prst="rect">
            <a:avLst/>
          </a:prstGeom>
          <a:noFill/>
        </p:spPr>
        <p:txBody>
          <a:bodyPr wrap="none" rtlCol="0">
            <a:spAutoFit/>
          </a:bodyPr>
          <a:lstStyle/>
          <a:p>
            <a:r>
              <a:rPr lang="en-US" dirty="0"/>
              <a:t>k</a:t>
            </a:r>
            <a:r>
              <a:rPr lang="en-US" baseline="-25000" dirty="0"/>
              <a:t>4a</a:t>
            </a:r>
            <a:endParaRPr lang="en-US" dirty="0"/>
          </a:p>
        </p:txBody>
      </p:sp>
      <p:sp>
        <p:nvSpPr>
          <p:cNvPr id="28" name="TextBox 27">
            <a:extLst>
              <a:ext uri="{FF2B5EF4-FFF2-40B4-BE49-F238E27FC236}">
                <a16:creationId xmlns:a16="http://schemas.microsoft.com/office/drawing/2014/main" id="{FFDBCA0D-8F74-4352-86BA-A5CC1CCA5516}"/>
              </a:ext>
            </a:extLst>
          </p:cNvPr>
          <p:cNvSpPr txBox="1"/>
          <p:nvPr/>
        </p:nvSpPr>
        <p:spPr>
          <a:xfrm>
            <a:off x="4239755" y="2894669"/>
            <a:ext cx="441146" cy="369332"/>
          </a:xfrm>
          <a:prstGeom prst="rect">
            <a:avLst/>
          </a:prstGeom>
          <a:noFill/>
        </p:spPr>
        <p:txBody>
          <a:bodyPr wrap="none" rtlCol="0">
            <a:spAutoFit/>
          </a:bodyPr>
          <a:lstStyle/>
          <a:p>
            <a:r>
              <a:rPr lang="en-US" dirty="0"/>
              <a:t>k</a:t>
            </a:r>
            <a:r>
              <a:rPr lang="en-US" baseline="-25000" dirty="0"/>
              <a:t>5a</a:t>
            </a:r>
            <a:endParaRPr lang="en-US" dirty="0"/>
          </a:p>
        </p:txBody>
      </p:sp>
      <p:cxnSp>
        <p:nvCxnSpPr>
          <p:cNvPr id="29" name="Straight Arrow Connector 28">
            <a:extLst>
              <a:ext uri="{FF2B5EF4-FFF2-40B4-BE49-F238E27FC236}">
                <a16:creationId xmlns:a16="http://schemas.microsoft.com/office/drawing/2014/main" id="{18FBA2DB-30DD-43DD-BDBF-8BD1C617E6C9}"/>
              </a:ext>
            </a:extLst>
          </p:cNvPr>
          <p:cNvCxnSpPr/>
          <p:nvPr/>
        </p:nvCxnSpPr>
        <p:spPr>
          <a:xfrm flipV="1">
            <a:off x="838200" y="5807631"/>
            <a:ext cx="4120299" cy="13756"/>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1F43851E-5525-44C9-9ED7-E0C8446402F1}"/>
              </a:ext>
            </a:extLst>
          </p:cNvPr>
          <p:cNvSpPr txBox="1"/>
          <p:nvPr/>
        </p:nvSpPr>
        <p:spPr>
          <a:xfrm>
            <a:off x="5039522" y="5636721"/>
            <a:ext cx="301686" cy="369332"/>
          </a:xfrm>
          <a:prstGeom prst="rect">
            <a:avLst/>
          </a:prstGeom>
          <a:noFill/>
        </p:spPr>
        <p:txBody>
          <a:bodyPr wrap="none" rtlCol="0">
            <a:spAutoFit/>
          </a:bodyPr>
          <a:lstStyle/>
          <a:p>
            <a:r>
              <a:rPr lang="en-US" dirty="0"/>
              <a:t>3</a:t>
            </a:r>
          </a:p>
        </p:txBody>
      </p:sp>
      <p:sp>
        <p:nvSpPr>
          <p:cNvPr id="31" name="TextBox 30">
            <a:extLst>
              <a:ext uri="{FF2B5EF4-FFF2-40B4-BE49-F238E27FC236}">
                <a16:creationId xmlns:a16="http://schemas.microsoft.com/office/drawing/2014/main" id="{51CF17F3-E2F8-43D5-9102-D10C01D81974}"/>
              </a:ext>
            </a:extLst>
          </p:cNvPr>
          <p:cNvSpPr txBox="1"/>
          <p:nvPr/>
        </p:nvSpPr>
        <p:spPr>
          <a:xfrm>
            <a:off x="304809" y="5636721"/>
            <a:ext cx="372218" cy="369332"/>
          </a:xfrm>
          <a:prstGeom prst="rect">
            <a:avLst/>
          </a:prstGeom>
          <a:noFill/>
        </p:spPr>
        <p:txBody>
          <a:bodyPr wrap="none" rtlCol="0">
            <a:spAutoFit/>
          </a:bodyPr>
          <a:lstStyle/>
          <a:p>
            <a:r>
              <a:rPr lang="en-US" dirty="0"/>
              <a:t>-3</a:t>
            </a:r>
          </a:p>
        </p:txBody>
      </p:sp>
      <p:sp>
        <p:nvSpPr>
          <p:cNvPr id="32" name="TextBox 31">
            <a:extLst>
              <a:ext uri="{FF2B5EF4-FFF2-40B4-BE49-F238E27FC236}">
                <a16:creationId xmlns:a16="http://schemas.microsoft.com/office/drawing/2014/main" id="{141DF15F-A9E3-450B-B796-C76F56F18148}"/>
              </a:ext>
            </a:extLst>
          </p:cNvPr>
          <p:cNvSpPr txBox="1"/>
          <p:nvPr/>
        </p:nvSpPr>
        <p:spPr>
          <a:xfrm>
            <a:off x="2383624" y="6006053"/>
            <a:ext cx="1029449" cy="461665"/>
          </a:xfrm>
          <a:prstGeom prst="rect">
            <a:avLst/>
          </a:prstGeom>
          <a:noFill/>
        </p:spPr>
        <p:txBody>
          <a:bodyPr wrap="none" rtlCol="0">
            <a:spAutoFit/>
          </a:bodyPr>
          <a:lstStyle/>
          <a:p>
            <a:r>
              <a:rPr lang="en-US" sz="2400" dirty="0"/>
              <a:t>Time 2</a:t>
            </a:r>
          </a:p>
        </p:txBody>
      </p:sp>
      <p:cxnSp>
        <p:nvCxnSpPr>
          <p:cNvPr id="33" name="Straight Arrow Connector 32">
            <a:extLst>
              <a:ext uri="{FF2B5EF4-FFF2-40B4-BE49-F238E27FC236}">
                <a16:creationId xmlns:a16="http://schemas.microsoft.com/office/drawing/2014/main" id="{814F700D-1BDB-4DB5-A020-20F9B723DB23}"/>
              </a:ext>
            </a:extLst>
          </p:cNvPr>
          <p:cNvCxnSpPr/>
          <p:nvPr/>
        </p:nvCxnSpPr>
        <p:spPr>
          <a:xfrm>
            <a:off x="1608882" y="5118878"/>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1E91E7C7-F2F3-473A-A665-746E8EF62337}"/>
              </a:ext>
            </a:extLst>
          </p:cNvPr>
          <p:cNvCxnSpPr/>
          <p:nvPr/>
        </p:nvCxnSpPr>
        <p:spPr>
          <a:xfrm>
            <a:off x="2316867" y="5136660"/>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005C524D-9A31-4FEA-97A7-B86E97808E06}"/>
              </a:ext>
            </a:extLst>
          </p:cNvPr>
          <p:cNvCxnSpPr/>
          <p:nvPr/>
        </p:nvCxnSpPr>
        <p:spPr>
          <a:xfrm>
            <a:off x="2687257" y="5136660"/>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8EA67ACF-BA40-4C0F-985E-56AB66B7DFD2}"/>
              </a:ext>
            </a:extLst>
          </p:cNvPr>
          <p:cNvCxnSpPr/>
          <p:nvPr/>
        </p:nvCxnSpPr>
        <p:spPr>
          <a:xfrm>
            <a:off x="3173394" y="5142867"/>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076C3F62-DF3F-4EF1-B936-C71D2D095555}"/>
              </a:ext>
            </a:extLst>
          </p:cNvPr>
          <p:cNvCxnSpPr/>
          <p:nvPr/>
        </p:nvCxnSpPr>
        <p:spPr>
          <a:xfrm>
            <a:off x="4770701" y="5136660"/>
            <a:ext cx="0" cy="5178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05E93B3C-5C5F-428E-93F9-6394DD09EA34}"/>
              </a:ext>
            </a:extLst>
          </p:cNvPr>
          <p:cNvSpPr txBox="1"/>
          <p:nvPr/>
        </p:nvSpPr>
        <p:spPr>
          <a:xfrm>
            <a:off x="1425178" y="4714762"/>
            <a:ext cx="447558" cy="369332"/>
          </a:xfrm>
          <a:prstGeom prst="rect">
            <a:avLst/>
          </a:prstGeom>
          <a:noFill/>
        </p:spPr>
        <p:txBody>
          <a:bodyPr wrap="none" rtlCol="0">
            <a:spAutoFit/>
          </a:bodyPr>
          <a:lstStyle/>
          <a:p>
            <a:r>
              <a:rPr lang="en-US" dirty="0"/>
              <a:t>k</a:t>
            </a:r>
            <a:r>
              <a:rPr lang="en-US" baseline="-25000" dirty="0"/>
              <a:t>1b</a:t>
            </a:r>
            <a:endParaRPr lang="en-US" dirty="0"/>
          </a:p>
        </p:txBody>
      </p:sp>
      <p:sp>
        <p:nvSpPr>
          <p:cNvPr id="39" name="TextBox 38">
            <a:extLst>
              <a:ext uri="{FF2B5EF4-FFF2-40B4-BE49-F238E27FC236}">
                <a16:creationId xmlns:a16="http://schemas.microsoft.com/office/drawing/2014/main" id="{7954AA65-B9A1-4B8C-B5C0-C9AC2068B52E}"/>
              </a:ext>
            </a:extLst>
          </p:cNvPr>
          <p:cNvSpPr txBox="1"/>
          <p:nvPr/>
        </p:nvSpPr>
        <p:spPr>
          <a:xfrm>
            <a:off x="2133162" y="4714762"/>
            <a:ext cx="500075" cy="369332"/>
          </a:xfrm>
          <a:prstGeom prst="rect">
            <a:avLst/>
          </a:prstGeom>
          <a:noFill/>
        </p:spPr>
        <p:txBody>
          <a:bodyPr wrap="square" rtlCol="0">
            <a:spAutoFit/>
          </a:bodyPr>
          <a:lstStyle/>
          <a:p>
            <a:r>
              <a:rPr lang="en-US" dirty="0"/>
              <a:t>k</a:t>
            </a:r>
            <a:r>
              <a:rPr lang="en-US" baseline="-25000" dirty="0"/>
              <a:t>2b</a:t>
            </a:r>
            <a:endParaRPr lang="en-US" dirty="0"/>
          </a:p>
        </p:txBody>
      </p:sp>
      <p:sp>
        <p:nvSpPr>
          <p:cNvPr id="40" name="TextBox 39">
            <a:extLst>
              <a:ext uri="{FF2B5EF4-FFF2-40B4-BE49-F238E27FC236}">
                <a16:creationId xmlns:a16="http://schemas.microsoft.com/office/drawing/2014/main" id="{C5053C04-C1FD-48E3-BF07-1BCC7C8754F7}"/>
              </a:ext>
            </a:extLst>
          </p:cNvPr>
          <p:cNvSpPr txBox="1"/>
          <p:nvPr/>
        </p:nvSpPr>
        <p:spPr>
          <a:xfrm>
            <a:off x="2503553" y="4714762"/>
            <a:ext cx="447558" cy="369332"/>
          </a:xfrm>
          <a:prstGeom prst="rect">
            <a:avLst/>
          </a:prstGeom>
          <a:noFill/>
        </p:spPr>
        <p:txBody>
          <a:bodyPr wrap="none" rtlCol="0">
            <a:spAutoFit/>
          </a:bodyPr>
          <a:lstStyle/>
          <a:p>
            <a:r>
              <a:rPr lang="en-US" dirty="0"/>
              <a:t>k</a:t>
            </a:r>
            <a:r>
              <a:rPr lang="en-US" baseline="-25000" dirty="0"/>
              <a:t>3b</a:t>
            </a:r>
            <a:endParaRPr lang="en-US" dirty="0"/>
          </a:p>
        </p:txBody>
      </p:sp>
      <p:sp>
        <p:nvSpPr>
          <p:cNvPr id="41" name="TextBox 40">
            <a:extLst>
              <a:ext uri="{FF2B5EF4-FFF2-40B4-BE49-F238E27FC236}">
                <a16:creationId xmlns:a16="http://schemas.microsoft.com/office/drawing/2014/main" id="{A3ADF509-8C8D-456A-92A6-638C6041C476}"/>
              </a:ext>
            </a:extLst>
          </p:cNvPr>
          <p:cNvSpPr txBox="1"/>
          <p:nvPr/>
        </p:nvSpPr>
        <p:spPr>
          <a:xfrm>
            <a:off x="2989690" y="4717271"/>
            <a:ext cx="447558" cy="369332"/>
          </a:xfrm>
          <a:prstGeom prst="rect">
            <a:avLst/>
          </a:prstGeom>
          <a:noFill/>
        </p:spPr>
        <p:txBody>
          <a:bodyPr wrap="none" rtlCol="0">
            <a:spAutoFit/>
          </a:bodyPr>
          <a:lstStyle/>
          <a:p>
            <a:r>
              <a:rPr lang="en-US" dirty="0"/>
              <a:t>k</a:t>
            </a:r>
            <a:r>
              <a:rPr lang="en-US" baseline="-25000" dirty="0"/>
              <a:t>4b</a:t>
            </a:r>
            <a:endParaRPr lang="en-US" dirty="0"/>
          </a:p>
        </p:txBody>
      </p:sp>
      <p:sp>
        <p:nvSpPr>
          <p:cNvPr id="42" name="TextBox 41">
            <a:extLst>
              <a:ext uri="{FF2B5EF4-FFF2-40B4-BE49-F238E27FC236}">
                <a16:creationId xmlns:a16="http://schemas.microsoft.com/office/drawing/2014/main" id="{4F43F3CE-19D7-4B0E-846E-EC3819403F99}"/>
              </a:ext>
            </a:extLst>
          </p:cNvPr>
          <p:cNvSpPr txBox="1"/>
          <p:nvPr/>
        </p:nvSpPr>
        <p:spPr>
          <a:xfrm>
            <a:off x="4586997" y="4714762"/>
            <a:ext cx="447558" cy="369332"/>
          </a:xfrm>
          <a:prstGeom prst="rect">
            <a:avLst/>
          </a:prstGeom>
          <a:noFill/>
        </p:spPr>
        <p:txBody>
          <a:bodyPr wrap="none" rtlCol="0">
            <a:spAutoFit/>
          </a:bodyPr>
          <a:lstStyle/>
          <a:p>
            <a:r>
              <a:rPr lang="en-US" dirty="0"/>
              <a:t>k</a:t>
            </a:r>
            <a:r>
              <a:rPr lang="en-US" baseline="-25000" dirty="0"/>
              <a:t>5b</a:t>
            </a:r>
            <a:endParaRPr lang="en-US" dirty="0"/>
          </a:p>
        </p:txBody>
      </p:sp>
      <p:cxnSp>
        <p:nvCxnSpPr>
          <p:cNvPr id="43" name="Straight Arrow Connector 42">
            <a:extLst>
              <a:ext uri="{FF2B5EF4-FFF2-40B4-BE49-F238E27FC236}">
                <a16:creationId xmlns:a16="http://schemas.microsoft.com/office/drawing/2014/main" id="{CA766BB2-4EEB-46D9-A7D7-EFCCE779C682}"/>
              </a:ext>
            </a:extLst>
          </p:cNvPr>
          <p:cNvCxnSpPr>
            <a:cxnSpLocks/>
          </p:cNvCxnSpPr>
          <p:nvPr/>
        </p:nvCxnSpPr>
        <p:spPr>
          <a:xfrm>
            <a:off x="6096000" y="4789574"/>
            <a:ext cx="5050485" cy="0"/>
          </a:xfrm>
          <a:prstGeom prst="straightConnector1">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B8DAAECB-CC75-447B-B056-9656B2631F43}"/>
              </a:ext>
            </a:extLst>
          </p:cNvPr>
          <p:cNvSpPr txBox="1"/>
          <p:nvPr/>
        </p:nvSpPr>
        <p:spPr>
          <a:xfrm>
            <a:off x="11190410" y="4601251"/>
            <a:ext cx="381897" cy="369332"/>
          </a:xfrm>
          <a:prstGeom prst="rect">
            <a:avLst/>
          </a:prstGeom>
          <a:noFill/>
        </p:spPr>
        <p:txBody>
          <a:bodyPr wrap="square" rtlCol="0">
            <a:spAutoFit/>
          </a:bodyPr>
          <a:lstStyle/>
          <a:p>
            <a:r>
              <a:rPr lang="en-US" dirty="0"/>
              <a:t>3</a:t>
            </a:r>
          </a:p>
        </p:txBody>
      </p:sp>
      <p:sp>
        <p:nvSpPr>
          <p:cNvPr id="45" name="TextBox 44">
            <a:extLst>
              <a:ext uri="{FF2B5EF4-FFF2-40B4-BE49-F238E27FC236}">
                <a16:creationId xmlns:a16="http://schemas.microsoft.com/office/drawing/2014/main" id="{74F48028-550D-4540-981D-F359CE465DF6}"/>
              </a:ext>
            </a:extLst>
          </p:cNvPr>
          <p:cNvSpPr txBox="1"/>
          <p:nvPr/>
        </p:nvSpPr>
        <p:spPr>
          <a:xfrm>
            <a:off x="5735072" y="4601251"/>
            <a:ext cx="471181" cy="369332"/>
          </a:xfrm>
          <a:prstGeom prst="rect">
            <a:avLst/>
          </a:prstGeom>
          <a:noFill/>
        </p:spPr>
        <p:txBody>
          <a:bodyPr wrap="square" rtlCol="0">
            <a:spAutoFit/>
          </a:bodyPr>
          <a:lstStyle/>
          <a:p>
            <a:r>
              <a:rPr lang="en-US" dirty="0"/>
              <a:t>-3</a:t>
            </a:r>
          </a:p>
        </p:txBody>
      </p:sp>
      <p:sp>
        <p:nvSpPr>
          <p:cNvPr id="46" name="TextBox 45">
            <a:extLst>
              <a:ext uri="{FF2B5EF4-FFF2-40B4-BE49-F238E27FC236}">
                <a16:creationId xmlns:a16="http://schemas.microsoft.com/office/drawing/2014/main" id="{A72CACD7-058E-4789-995E-0D63A9D93A2A}"/>
              </a:ext>
            </a:extLst>
          </p:cNvPr>
          <p:cNvSpPr txBox="1"/>
          <p:nvPr/>
        </p:nvSpPr>
        <p:spPr>
          <a:xfrm>
            <a:off x="8479041" y="4865252"/>
            <a:ext cx="440741" cy="461665"/>
          </a:xfrm>
          <a:prstGeom prst="rect">
            <a:avLst/>
          </a:prstGeom>
          <a:noFill/>
        </p:spPr>
        <p:txBody>
          <a:bodyPr wrap="square" rtlCol="0">
            <a:spAutoFit/>
          </a:bodyPr>
          <a:lstStyle/>
          <a:p>
            <a:r>
              <a:rPr lang="el-GR" sz="2400" dirty="0"/>
              <a:t>θ</a:t>
            </a:r>
            <a:endParaRPr lang="en-US" sz="2400" dirty="0"/>
          </a:p>
        </p:txBody>
      </p:sp>
      <p:sp>
        <p:nvSpPr>
          <p:cNvPr id="52" name="Freeform: Shape 51">
            <a:extLst>
              <a:ext uri="{FF2B5EF4-FFF2-40B4-BE49-F238E27FC236}">
                <a16:creationId xmlns:a16="http://schemas.microsoft.com/office/drawing/2014/main" id="{1748D470-E89C-442B-92D4-0C5DD2906871}"/>
              </a:ext>
            </a:extLst>
          </p:cNvPr>
          <p:cNvSpPr/>
          <p:nvPr/>
        </p:nvSpPr>
        <p:spPr>
          <a:xfrm>
            <a:off x="6418272"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B8D084E2-9237-4792-B722-EB2EBF690F00}"/>
              </a:ext>
            </a:extLst>
          </p:cNvPr>
          <p:cNvSpPr/>
          <p:nvPr/>
        </p:nvSpPr>
        <p:spPr>
          <a:xfrm>
            <a:off x="7167830"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EA0E4CE0-2E0B-4696-AEBC-50BCF9D2A02A}"/>
              </a:ext>
            </a:extLst>
          </p:cNvPr>
          <p:cNvSpPr/>
          <p:nvPr/>
        </p:nvSpPr>
        <p:spPr>
          <a:xfrm>
            <a:off x="8038320"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35D00033-52D0-4A1A-80B6-B2E70F7C87E8}"/>
              </a:ext>
            </a:extLst>
          </p:cNvPr>
          <p:cNvSpPr/>
          <p:nvPr/>
        </p:nvSpPr>
        <p:spPr>
          <a:xfrm>
            <a:off x="8893974"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3D6A932F-A60D-45CD-8729-606E9658D02F}"/>
              </a:ext>
            </a:extLst>
          </p:cNvPr>
          <p:cNvSpPr/>
          <p:nvPr/>
        </p:nvSpPr>
        <p:spPr>
          <a:xfrm>
            <a:off x="6924112"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Freeform: Shape 56">
            <a:extLst>
              <a:ext uri="{FF2B5EF4-FFF2-40B4-BE49-F238E27FC236}">
                <a16:creationId xmlns:a16="http://schemas.microsoft.com/office/drawing/2014/main" id="{4B48A498-38F6-4441-9732-C5B5DFCD7B18}"/>
              </a:ext>
            </a:extLst>
          </p:cNvPr>
          <p:cNvSpPr/>
          <p:nvPr/>
        </p:nvSpPr>
        <p:spPr>
          <a:xfrm>
            <a:off x="7708398"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21710C81-8640-4E6B-9FBF-B128C36675C9}"/>
              </a:ext>
            </a:extLst>
          </p:cNvPr>
          <p:cNvSpPr/>
          <p:nvPr/>
        </p:nvSpPr>
        <p:spPr>
          <a:xfrm>
            <a:off x="8231638"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7D026421-4B67-4CED-A614-9E940CC68640}"/>
              </a:ext>
            </a:extLst>
          </p:cNvPr>
          <p:cNvSpPr/>
          <p:nvPr/>
        </p:nvSpPr>
        <p:spPr>
          <a:xfrm>
            <a:off x="9388235" y="3558325"/>
            <a:ext cx="1758250" cy="1227592"/>
          </a:xfrm>
          <a:custGeom>
            <a:avLst/>
            <a:gdLst>
              <a:gd name="connsiteX0" fmla="*/ 0 w 1388962"/>
              <a:gd name="connsiteY0" fmla="*/ 960699 h 969759"/>
              <a:gd name="connsiteX1" fmla="*/ 532436 w 1388962"/>
              <a:gd name="connsiteY1" fmla="*/ 856527 h 969759"/>
              <a:gd name="connsiteX2" fmla="*/ 914400 w 1388962"/>
              <a:gd name="connsiteY2" fmla="*/ 162046 h 969759"/>
              <a:gd name="connsiteX3" fmla="*/ 1388962 w 1388962"/>
              <a:gd name="connsiteY3" fmla="*/ 0 h 969759"/>
            </a:gdLst>
            <a:ahLst/>
            <a:cxnLst>
              <a:cxn ang="0">
                <a:pos x="connsiteX0" y="connsiteY0"/>
              </a:cxn>
              <a:cxn ang="0">
                <a:pos x="connsiteX1" y="connsiteY1"/>
              </a:cxn>
              <a:cxn ang="0">
                <a:pos x="connsiteX2" y="connsiteY2"/>
              </a:cxn>
              <a:cxn ang="0">
                <a:pos x="connsiteX3" y="connsiteY3"/>
              </a:cxn>
            </a:cxnLst>
            <a:rect l="l" t="t" r="r" b="b"/>
            <a:pathLst>
              <a:path w="1388962" h="969759">
                <a:moveTo>
                  <a:pt x="0" y="960699"/>
                </a:moveTo>
                <a:cubicBezTo>
                  <a:pt x="190018" y="975167"/>
                  <a:pt x="380036" y="989636"/>
                  <a:pt x="532436" y="856527"/>
                </a:cubicBezTo>
                <a:cubicBezTo>
                  <a:pt x="684836" y="723418"/>
                  <a:pt x="771646" y="304800"/>
                  <a:pt x="914400" y="162046"/>
                </a:cubicBezTo>
                <a:cubicBezTo>
                  <a:pt x="1057154" y="19291"/>
                  <a:pt x="1300223" y="38582"/>
                  <a:pt x="1388962" y="0"/>
                </a:cubicBezTo>
              </a:path>
            </a:pathLst>
          </a:custGeom>
          <a:noFill/>
          <a:ln w="25400">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3" name="Straight Connector 62">
            <a:extLst>
              <a:ext uri="{FF2B5EF4-FFF2-40B4-BE49-F238E27FC236}">
                <a16:creationId xmlns:a16="http://schemas.microsoft.com/office/drawing/2014/main" id="{96586E6C-DC96-417F-BF96-F5277EC65121}"/>
              </a:ext>
            </a:extLst>
          </p:cNvPr>
          <p:cNvCxnSpPr>
            <a:cxnSpLocks/>
          </p:cNvCxnSpPr>
          <p:nvPr/>
        </p:nvCxnSpPr>
        <p:spPr>
          <a:xfrm>
            <a:off x="8255545" y="5505526"/>
            <a:ext cx="879125"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4" name="TextBox 63">
            <a:extLst>
              <a:ext uri="{FF2B5EF4-FFF2-40B4-BE49-F238E27FC236}">
                <a16:creationId xmlns:a16="http://schemas.microsoft.com/office/drawing/2014/main" id="{3683BB37-53FA-4FC0-916D-C45222748ADB}"/>
              </a:ext>
            </a:extLst>
          </p:cNvPr>
          <p:cNvSpPr txBox="1"/>
          <p:nvPr/>
        </p:nvSpPr>
        <p:spPr>
          <a:xfrm>
            <a:off x="9194340" y="5305471"/>
            <a:ext cx="889987" cy="400110"/>
          </a:xfrm>
          <a:prstGeom prst="rect">
            <a:avLst/>
          </a:prstGeom>
          <a:noFill/>
        </p:spPr>
        <p:txBody>
          <a:bodyPr wrap="none" rtlCol="0">
            <a:spAutoFit/>
          </a:bodyPr>
          <a:lstStyle/>
          <a:p>
            <a:r>
              <a:rPr lang="en-US" sz="2000" dirty="0"/>
              <a:t>Time 1</a:t>
            </a:r>
          </a:p>
        </p:txBody>
      </p:sp>
      <p:cxnSp>
        <p:nvCxnSpPr>
          <p:cNvPr id="66" name="Straight Connector 65">
            <a:extLst>
              <a:ext uri="{FF2B5EF4-FFF2-40B4-BE49-F238E27FC236}">
                <a16:creationId xmlns:a16="http://schemas.microsoft.com/office/drawing/2014/main" id="{960232B2-ED1C-4FEB-A711-D45A84C5822F}"/>
              </a:ext>
            </a:extLst>
          </p:cNvPr>
          <p:cNvCxnSpPr>
            <a:cxnSpLocks/>
          </p:cNvCxnSpPr>
          <p:nvPr/>
        </p:nvCxnSpPr>
        <p:spPr>
          <a:xfrm>
            <a:off x="8255545" y="5867434"/>
            <a:ext cx="879125" cy="0"/>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1A7406E1-4DB1-4BCF-BE5F-522D83ADBAC4}"/>
              </a:ext>
            </a:extLst>
          </p:cNvPr>
          <p:cNvSpPr txBox="1"/>
          <p:nvPr/>
        </p:nvSpPr>
        <p:spPr>
          <a:xfrm>
            <a:off x="9194340" y="5619515"/>
            <a:ext cx="889987" cy="400110"/>
          </a:xfrm>
          <a:prstGeom prst="rect">
            <a:avLst/>
          </a:prstGeom>
          <a:noFill/>
        </p:spPr>
        <p:txBody>
          <a:bodyPr wrap="none" rtlCol="0">
            <a:spAutoFit/>
          </a:bodyPr>
          <a:lstStyle/>
          <a:p>
            <a:r>
              <a:rPr lang="en-US" sz="2000" dirty="0"/>
              <a:t>Time 2</a:t>
            </a:r>
          </a:p>
        </p:txBody>
      </p:sp>
    </p:spTree>
    <p:extLst>
      <p:ext uri="{BB962C8B-B14F-4D97-AF65-F5344CB8AC3E}">
        <p14:creationId xmlns:p14="http://schemas.microsoft.com/office/powerpoint/2010/main" val="2608901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par>
                                <p:cTn id="22" presetID="10" presetClass="entr" presetSubtype="0"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par>
                                <p:cTn id="28" presetID="10" presetClass="entr" presetSubtype="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10" presetClass="entr" presetSubtype="0" fill="hold"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500"/>
                                        <p:tgtEl>
                                          <p:spTgt spid="2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500"/>
                                        <p:tgtEl>
                                          <p:spTgt spid="2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500"/>
                                        <p:tgtEl>
                                          <p:spTgt spid="2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fade">
                                      <p:cBhvr>
                                        <p:cTn id="51" dur="500"/>
                                        <p:tgtEl>
                                          <p:spTgt spid="28"/>
                                        </p:tgtEl>
                                      </p:cBhvr>
                                    </p:animEffect>
                                  </p:childTnLst>
                                </p:cTn>
                              </p:par>
                              <p:par>
                                <p:cTn id="52" presetID="10" presetClass="entr" presetSubtype="0" fill="hold" nodeType="withEffect">
                                  <p:stCondLst>
                                    <p:cond delay="0"/>
                                  </p:stCondLst>
                                  <p:childTnLst>
                                    <p:set>
                                      <p:cBhvr>
                                        <p:cTn id="53" dur="1" fill="hold">
                                          <p:stCondLst>
                                            <p:cond delay="0"/>
                                          </p:stCondLst>
                                        </p:cTn>
                                        <p:tgtEl>
                                          <p:spTgt spid="29"/>
                                        </p:tgtEl>
                                        <p:attrNameLst>
                                          <p:attrName>style.visibility</p:attrName>
                                        </p:attrNameLst>
                                      </p:cBhvr>
                                      <p:to>
                                        <p:strVal val="visible"/>
                                      </p:to>
                                    </p:set>
                                    <p:animEffect transition="in" filter="fade">
                                      <p:cBhvr>
                                        <p:cTn id="54" dur="500"/>
                                        <p:tgtEl>
                                          <p:spTgt spid="2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500"/>
                                        <p:tgtEl>
                                          <p:spTgt spid="3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fade">
                                      <p:cBhvr>
                                        <p:cTn id="60" dur="500"/>
                                        <p:tgtEl>
                                          <p:spTgt spid="3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fade">
                                      <p:cBhvr>
                                        <p:cTn id="63" dur="500"/>
                                        <p:tgtEl>
                                          <p:spTgt spid="32"/>
                                        </p:tgtEl>
                                      </p:cBhvr>
                                    </p:animEffect>
                                  </p:childTnLst>
                                </p:cTn>
                              </p:par>
                              <p:par>
                                <p:cTn id="64" presetID="10" presetClass="entr" presetSubtype="0" fill="hold" nodeType="withEffect">
                                  <p:stCondLst>
                                    <p:cond delay="0"/>
                                  </p:stCondLst>
                                  <p:childTnLst>
                                    <p:set>
                                      <p:cBhvr>
                                        <p:cTn id="65" dur="1" fill="hold">
                                          <p:stCondLst>
                                            <p:cond delay="0"/>
                                          </p:stCondLst>
                                        </p:cTn>
                                        <p:tgtEl>
                                          <p:spTgt spid="33"/>
                                        </p:tgtEl>
                                        <p:attrNameLst>
                                          <p:attrName>style.visibility</p:attrName>
                                        </p:attrNameLst>
                                      </p:cBhvr>
                                      <p:to>
                                        <p:strVal val="visible"/>
                                      </p:to>
                                    </p:set>
                                    <p:animEffect transition="in" filter="fade">
                                      <p:cBhvr>
                                        <p:cTn id="66" dur="500"/>
                                        <p:tgtEl>
                                          <p:spTgt spid="33"/>
                                        </p:tgtEl>
                                      </p:cBhvr>
                                    </p:animEffect>
                                  </p:childTnLst>
                                </p:cTn>
                              </p:par>
                              <p:par>
                                <p:cTn id="67" presetID="10" presetClass="entr" presetSubtype="0" fill="hold" nodeType="withEffect">
                                  <p:stCondLst>
                                    <p:cond delay="0"/>
                                  </p:stCondLst>
                                  <p:childTnLst>
                                    <p:set>
                                      <p:cBhvr>
                                        <p:cTn id="68" dur="1" fill="hold">
                                          <p:stCondLst>
                                            <p:cond delay="0"/>
                                          </p:stCondLst>
                                        </p:cTn>
                                        <p:tgtEl>
                                          <p:spTgt spid="34"/>
                                        </p:tgtEl>
                                        <p:attrNameLst>
                                          <p:attrName>style.visibility</p:attrName>
                                        </p:attrNameLst>
                                      </p:cBhvr>
                                      <p:to>
                                        <p:strVal val="visible"/>
                                      </p:to>
                                    </p:set>
                                    <p:animEffect transition="in" filter="fade">
                                      <p:cBhvr>
                                        <p:cTn id="69" dur="500"/>
                                        <p:tgtEl>
                                          <p:spTgt spid="34"/>
                                        </p:tgtEl>
                                      </p:cBhvr>
                                    </p:animEffect>
                                  </p:childTnLst>
                                </p:cTn>
                              </p:par>
                              <p:par>
                                <p:cTn id="70" presetID="10" presetClass="entr" presetSubtype="0" fill="hold" nodeType="withEffect">
                                  <p:stCondLst>
                                    <p:cond delay="0"/>
                                  </p:stCondLst>
                                  <p:childTnLst>
                                    <p:set>
                                      <p:cBhvr>
                                        <p:cTn id="71" dur="1" fill="hold">
                                          <p:stCondLst>
                                            <p:cond delay="0"/>
                                          </p:stCondLst>
                                        </p:cTn>
                                        <p:tgtEl>
                                          <p:spTgt spid="35"/>
                                        </p:tgtEl>
                                        <p:attrNameLst>
                                          <p:attrName>style.visibility</p:attrName>
                                        </p:attrNameLst>
                                      </p:cBhvr>
                                      <p:to>
                                        <p:strVal val="visible"/>
                                      </p:to>
                                    </p:set>
                                    <p:animEffect transition="in" filter="fade">
                                      <p:cBhvr>
                                        <p:cTn id="72" dur="500"/>
                                        <p:tgtEl>
                                          <p:spTgt spid="35"/>
                                        </p:tgtEl>
                                      </p:cBhvr>
                                    </p:animEffect>
                                  </p:childTnLst>
                                </p:cTn>
                              </p:par>
                              <p:par>
                                <p:cTn id="73" presetID="10" presetClass="entr" presetSubtype="0" fill="hold" nodeType="with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fade">
                                      <p:cBhvr>
                                        <p:cTn id="75" dur="500"/>
                                        <p:tgtEl>
                                          <p:spTgt spid="36"/>
                                        </p:tgtEl>
                                      </p:cBhvr>
                                    </p:animEffect>
                                  </p:childTnLst>
                                </p:cTn>
                              </p:par>
                              <p:par>
                                <p:cTn id="76" presetID="10" presetClass="entr" presetSubtype="0" fill="hold" nodeType="with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500"/>
                                        <p:tgtEl>
                                          <p:spTgt spid="3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500"/>
                                        <p:tgtEl>
                                          <p:spTgt spid="3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9"/>
                                        </p:tgtEl>
                                        <p:attrNameLst>
                                          <p:attrName>style.visibility</p:attrName>
                                        </p:attrNameLst>
                                      </p:cBhvr>
                                      <p:to>
                                        <p:strVal val="visible"/>
                                      </p:to>
                                    </p:set>
                                    <p:animEffect transition="in" filter="fade">
                                      <p:cBhvr>
                                        <p:cTn id="84" dur="500"/>
                                        <p:tgtEl>
                                          <p:spTgt spid="3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500"/>
                                        <p:tgtEl>
                                          <p:spTgt spid="4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Effect transition="in" filter="fade">
                                      <p:cBhvr>
                                        <p:cTn id="90" dur="500"/>
                                        <p:tgtEl>
                                          <p:spTgt spid="41"/>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42"/>
                                        </p:tgtEl>
                                        <p:attrNameLst>
                                          <p:attrName>style.visibility</p:attrName>
                                        </p:attrNameLst>
                                      </p:cBhvr>
                                      <p:to>
                                        <p:strVal val="visible"/>
                                      </p:to>
                                    </p:set>
                                    <p:animEffect transition="in" filter="fade">
                                      <p:cBhvr>
                                        <p:cTn id="93" dur="500"/>
                                        <p:tgtEl>
                                          <p:spTgt spid="42"/>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nodeType="clickEffect">
                                  <p:stCondLst>
                                    <p:cond delay="0"/>
                                  </p:stCondLst>
                                  <p:childTnLst>
                                    <p:set>
                                      <p:cBhvr>
                                        <p:cTn id="97" dur="1" fill="hold">
                                          <p:stCondLst>
                                            <p:cond delay="0"/>
                                          </p:stCondLst>
                                        </p:cTn>
                                        <p:tgtEl>
                                          <p:spTgt spid="43"/>
                                        </p:tgtEl>
                                        <p:attrNameLst>
                                          <p:attrName>style.visibility</p:attrName>
                                        </p:attrNameLst>
                                      </p:cBhvr>
                                      <p:to>
                                        <p:strVal val="visible"/>
                                      </p:to>
                                    </p:set>
                                    <p:animEffect transition="in" filter="fade">
                                      <p:cBhvr>
                                        <p:cTn id="98" dur="500"/>
                                        <p:tgtEl>
                                          <p:spTgt spid="43"/>
                                        </p:tgtEl>
                                      </p:cBhvr>
                                    </p:animEffect>
                                  </p:childTnLst>
                                </p:cTn>
                              </p:par>
                              <p:par>
                                <p:cTn id="99" presetID="10" presetClass="entr" presetSubtype="0" fill="hold" grpId="0" nodeType="withEffect">
                                  <p:stCondLst>
                                    <p:cond delay="0"/>
                                  </p:stCondLst>
                                  <p:childTnLst>
                                    <p:set>
                                      <p:cBhvr>
                                        <p:cTn id="100" dur="1" fill="hold">
                                          <p:stCondLst>
                                            <p:cond delay="0"/>
                                          </p:stCondLst>
                                        </p:cTn>
                                        <p:tgtEl>
                                          <p:spTgt spid="44"/>
                                        </p:tgtEl>
                                        <p:attrNameLst>
                                          <p:attrName>style.visibility</p:attrName>
                                        </p:attrNameLst>
                                      </p:cBhvr>
                                      <p:to>
                                        <p:strVal val="visible"/>
                                      </p:to>
                                    </p:set>
                                    <p:animEffect transition="in" filter="fade">
                                      <p:cBhvr>
                                        <p:cTn id="101" dur="500"/>
                                        <p:tgtEl>
                                          <p:spTgt spid="44"/>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fade">
                                      <p:cBhvr>
                                        <p:cTn id="104" dur="500"/>
                                        <p:tgtEl>
                                          <p:spTgt spid="45"/>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fade">
                                      <p:cBhvr>
                                        <p:cTn id="107" dur="500"/>
                                        <p:tgtEl>
                                          <p:spTgt spid="46"/>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52"/>
                                        </p:tgtEl>
                                        <p:attrNameLst>
                                          <p:attrName>style.visibility</p:attrName>
                                        </p:attrNameLst>
                                      </p:cBhvr>
                                      <p:to>
                                        <p:strVal val="visible"/>
                                      </p:to>
                                    </p:set>
                                    <p:animEffect transition="in" filter="fade">
                                      <p:cBhvr>
                                        <p:cTn id="110" dur="500"/>
                                        <p:tgtEl>
                                          <p:spTgt spid="52"/>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53"/>
                                        </p:tgtEl>
                                        <p:attrNameLst>
                                          <p:attrName>style.visibility</p:attrName>
                                        </p:attrNameLst>
                                      </p:cBhvr>
                                      <p:to>
                                        <p:strVal val="visible"/>
                                      </p:to>
                                    </p:set>
                                    <p:animEffect transition="in" filter="fade">
                                      <p:cBhvr>
                                        <p:cTn id="113" dur="500"/>
                                        <p:tgtEl>
                                          <p:spTgt spid="5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54"/>
                                        </p:tgtEl>
                                        <p:attrNameLst>
                                          <p:attrName>style.visibility</p:attrName>
                                        </p:attrNameLst>
                                      </p:cBhvr>
                                      <p:to>
                                        <p:strVal val="visible"/>
                                      </p:to>
                                    </p:set>
                                    <p:animEffect transition="in" filter="fade">
                                      <p:cBhvr>
                                        <p:cTn id="116" dur="500"/>
                                        <p:tgtEl>
                                          <p:spTgt spid="54"/>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55"/>
                                        </p:tgtEl>
                                        <p:attrNameLst>
                                          <p:attrName>style.visibility</p:attrName>
                                        </p:attrNameLst>
                                      </p:cBhvr>
                                      <p:to>
                                        <p:strVal val="visible"/>
                                      </p:to>
                                    </p:set>
                                    <p:animEffect transition="in" filter="fade">
                                      <p:cBhvr>
                                        <p:cTn id="119" dur="500"/>
                                        <p:tgtEl>
                                          <p:spTgt spid="55"/>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56"/>
                                        </p:tgtEl>
                                        <p:attrNameLst>
                                          <p:attrName>style.visibility</p:attrName>
                                        </p:attrNameLst>
                                      </p:cBhvr>
                                      <p:to>
                                        <p:strVal val="visible"/>
                                      </p:to>
                                    </p:set>
                                    <p:animEffect transition="in" filter="fade">
                                      <p:cBhvr>
                                        <p:cTn id="122" dur="500"/>
                                        <p:tgtEl>
                                          <p:spTgt spid="56"/>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57"/>
                                        </p:tgtEl>
                                        <p:attrNameLst>
                                          <p:attrName>style.visibility</p:attrName>
                                        </p:attrNameLst>
                                      </p:cBhvr>
                                      <p:to>
                                        <p:strVal val="visible"/>
                                      </p:to>
                                    </p:set>
                                    <p:animEffect transition="in" filter="fade">
                                      <p:cBhvr>
                                        <p:cTn id="125" dur="500"/>
                                        <p:tgtEl>
                                          <p:spTgt spid="57"/>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58"/>
                                        </p:tgtEl>
                                        <p:attrNameLst>
                                          <p:attrName>style.visibility</p:attrName>
                                        </p:attrNameLst>
                                      </p:cBhvr>
                                      <p:to>
                                        <p:strVal val="visible"/>
                                      </p:to>
                                    </p:set>
                                    <p:animEffect transition="in" filter="fade">
                                      <p:cBhvr>
                                        <p:cTn id="128" dur="500"/>
                                        <p:tgtEl>
                                          <p:spTgt spid="58"/>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59"/>
                                        </p:tgtEl>
                                        <p:attrNameLst>
                                          <p:attrName>style.visibility</p:attrName>
                                        </p:attrNameLst>
                                      </p:cBhvr>
                                      <p:to>
                                        <p:strVal val="visible"/>
                                      </p:to>
                                    </p:set>
                                    <p:animEffect transition="in" filter="fade">
                                      <p:cBhvr>
                                        <p:cTn id="131" dur="500"/>
                                        <p:tgtEl>
                                          <p:spTgt spid="59"/>
                                        </p:tgtEl>
                                      </p:cBhvr>
                                    </p:animEffect>
                                  </p:childTnLst>
                                </p:cTn>
                              </p:par>
                              <p:par>
                                <p:cTn id="132" presetID="10" presetClass="entr" presetSubtype="0" fill="hold" nodeType="withEffect">
                                  <p:stCondLst>
                                    <p:cond delay="0"/>
                                  </p:stCondLst>
                                  <p:childTnLst>
                                    <p:set>
                                      <p:cBhvr>
                                        <p:cTn id="133" dur="1" fill="hold">
                                          <p:stCondLst>
                                            <p:cond delay="0"/>
                                          </p:stCondLst>
                                        </p:cTn>
                                        <p:tgtEl>
                                          <p:spTgt spid="63"/>
                                        </p:tgtEl>
                                        <p:attrNameLst>
                                          <p:attrName>style.visibility</p:attrName>
                                        </p:attrNameLst>
                                      </p:cBhvr>
                                      <p:to>
                                        <p:strVal val="visible"/>
                                      </p:to>
                                    </p:set>
                                    <p:animEffect transition="in" filter="fade">
                                      <p:cBhvr>
                                        <p:cTn id="134" dur="500"/>
                                        <p:tgtEl>
                                          <p:spTgt spid="63"/>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64"/>
                                        </p:tgtEl>
                                        <p:attrNameLst>
                                          <p:attrName>style.visibility</p:attrName>
                                        </p:attrNameLst>
                                      </p:cBhvr>
                                      <p:to>
                                        <p:strVal val="visible"/>
                                      </p:to>
                                    </p:set>
                                    <p:animEffect transition="in" filter="fade">
                                      <p:cBhvr>
                                        <p:cTn id="137" dur="500"/>
                                        <p:tgtEl>
                                          <p:spTgt spid="64"/>
                                        </p:tgtEl>
                                      </p:cBhvr>
                                    </p:animEffect>
                                  </p:childTnLst>
                                </p:cTn>
                              </p:par>
                              <p:par>
                                <p:cTn id="138" presetID="10" presetClass="entr" presetSubtype="0" fill="hold" nodeType="withEffect">
                                  <p:stCondLst>
                                    <p:cond delay="0"/>
                                  </p:stCondLst>
                                  <p:childTnLst>
                                    <p:set>
                                      <p:cBhvr>
                                        <p:cTn id="139" dur="1" fill="hold">
                                          <p:stCondLst>
                                            <p:cond delay="0"/>
                                          </p:stCondLst>
                                        </p:cTn>
                                        <p:tgtEl>
                                          <p:spTgt spid="66"/>
                                        </p:tgtEl>
                                        <p:attrNameLst>
                                          <p:attrName>style.visibility</p:attrName>
                                        </p:attrNameLst>
                                      </p:cBhvr>
                                      <p:to>
                                        <p:strVal val="visible"/>
                                      </p:to>
                                    </p:set>
                                    <p:animEffect transition="in" filter="fade">
                                      <p:cBhvr>
                                        <p:cTn id="140" dur="500"/>
                                        <p:tgtEl>
                                          <p:spTgt spid="66"/>
                                        </p:tgtEl>
                                      </p:cBhvr>
                                    </p:animEffect>
                                  </p:childTnLst>
                                </p:cTn>
                              </p:par>
                              <p:par>
                                <p:cTn id="141" presetID="10" presetClass="entr" presetSubtype="0" fill="hold" grpId="0" nodeType="withEffect">
                                  <p:stCondLst>
                                    <p:cond delay="0"/>
                                  </p:stCondLst>
                                  <p:childTnLst>
                                    <p:set>
                                      <p:cBhvr>
                                        <p:cTn id="142" dur="1" fill="hold">
                                          <p:stCondLst>
                                            <p:cond delay="0"/>
                                          </p:stCondLst>
                                        </p:cTn>
                                        <p:tgtEl>
                                          <p:spTgt spid="67"/>
                                        </p:tgtEl>
                                        <p:attrNameLst>
                                          <p:attrName>style.visibility</p:attrName>
                                        </p:attrNameLst>
                                      </p:cBhvr>
                                      <p:to>
                                        <p:strVal val="visible"/>
                                      </p:to>
                                    </p:set>
                                    <p:animEffect transition="in" filter="fade">
                                      <p:cBhvr>
                                        <p:cTn id="143"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8" grpId="0"/>
      <p:bldP spid="24" grpId="0"/>
      <p:bldP spid="25" grpId="0"/>
      <p:bldP spid="26" grpId="0"/>
      <p:bldP spid="27" grpId="0"/>
      <p:bldP spid="28" grpId="0"/>
      <p:bldP spid="30" grpId="0"/>
      <p:bldP spid="31" grpId="0"/>
      <p:bldP spid="32" grpId="0"/>
      <p:bldP spid="38" grpId="0"/>
      <p:bldP spid="39" grpId="0"/>
      <p:bldP spid="40" grpId="0"/>
      <p:bldP spid="41" grpId="0"/>
      <p:bldP spid="42" grpId="0"/>
      <p:bldP spid="44" grpId="0"/>
      <p:bldP spid="45" grpId="0"/>
      <p:bldP spid="46" grpId="0"/>
      <p:bldP spid="52" grpId="0" animBg="1"/>
      <p:bldP spid="53" grpId="0" animBg="1"/>
      <p:bldP spid="54" grpId="0" animBg="1"/>
      <p:bldP spid="55" grpId="0" animBg="1"/>
      <p:bldP spid="56" grpId="0" animBg="1"/>
      <p:bldP spid="57" grpId="0" animBg="1"/>
      <p:bldP spid="58" grpId="0" animBg="1"/>
      <p:bldP spid="59" grpId="0" animBg="1"/>
      <p:bldP spid="64" grpId="0"/>
      <p:bldP spid="6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17911</TotalTime>
  <Words>1468</Words>
  <Application>Microsoft Office PowerPoint</Application>
  <PresentationFormat>Widescreen</PresentationFormat>
  <Paragraphs>268</Paragraphs>
  <Slides>18</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Cambria Math</vt:lpstr>
      <vt:lpstr>Symbol</vt:lpstr>
      <vt:lpstr>Times New Roman</vt:lpstr>
      <vt:lpstr>Office Theme</vt:lpstr>
      <vt:lpstr>Evaluating Alpha/Beta/Gamma Change with Ordinal Confirmatory Factor Analysis</vt:lpstr>
      <vt:lpstr>Measurement Invariance</vt:lpstr>
      <vt:lpstr>Alpha, Beta, and Gamma (“ABG”) Change</vt:lpstr>
      <vt:lpstr>Confirmatory Factor Analysis and ME/I</vt:lpstr>
      <vt:lpstr>Gamma Change via CFA (Configural)</vt:lpstr>
      <vt:lpstr>Gamma Change via CFA (Latent Covariance)</vt:lpstr>
      <vt:lpstr>Beta Change via CFA (Latent Variance &amp; Metric)</vt:lpstr>
      <vt:lpstr>IRT and Differential Item Functioning (DIF)</vt:lpstr>
      <vt:lpstr>Conceptual Beta Change and IRT Models</vt:lpstr>
      <vt:lpstr>Proposed Methodology</vt:lpstr>
      <vt:lpstr>Proposed Methodology</vt:lpstr>
      <vt:lpstr>Proposed Methodology</vt:lpstr>
      <vt:lpstr>Illustrated Example</vt:lpstr>
      <vt:lpstr>Example: Boundary Response Function</vt:lpstr>
      <vt:lpstr>Example: Category Response Function</vt:lpstr>
      <vt:lpstr>Example: Expected Score Function</vt:lpstr>
      <vt:lpstr>Effect Size</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Alpha/Beta/Gamma Change with Ordinal Confirmatory Factor Analysis</dc:title>
  <dc:creator>Sean C. Wright</dc:creator>
  <cp:lastModifiedBy>Sean C. Wright</cp:lastModifiedBy>
  <cp:revision>55</cp:revision>
  <dcterms:created xsi:type="dcterms:W3CDTF">2018-10-16T02:41:05Z</dcterms:created>
  <dcterms:modified xsi:type="dcterms:W3CDTF">2018-11-02T02:02:00Z</dcterms:modified>
</cp:coreProperties>
</file>