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70" r:id="rId11"/>
    <p:sldId id="271" r:id="rId12"/>
    <p:sldId id="272" r:id="rId13"/>
    <p:sldId id="273" r:id="rId14"/>
    <p:sldId id="275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2934" autoAdjust="0"/>
  </p:normalViewPr>
  <p:slideViewPr>
    <p:cSldViewPr snapToGrid="0">
      <p:cViewPr>
        <p:scale>
          <a:sx n="60" d="100"/>
          <a:sy n="60" d="100"/>
        </p:scale>
        <p:origin x="580" y="-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riana\Dropbox\PROMIS%20MCAT\Item%20Selection\Results\Response%20time%20summar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[Response time summary.xlsx]Sheet1!PivotTable1</c:name>
    <c:fmtId val="3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Sheet1!$K$4:$K$5</c:f>
              <c:strCache>
                <c:ptCount val="1"/>
                <c:pt idx="0">
                  <c:v>2D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Sheet1!$J$6:$J$11</c:f>
              <c:strCache>
                <c:ptCount val="5"/>
                <c:pt idx="0">
                  <c:v>Expected Variance</c:v>
                </c:pt>
                <c:pt idx="1">
                  <c:v>Information Gain</c:v>
                </c:pt>
                <c:pt idx="2">
                  <c:v>KL</c:v>
                </c:pt>
                <c:pt idx="3">
                  <c:v>Fisher Distribution</c:v>
                </c:pt>
                <c:pt idx="4">
                  <c:v>Fisher Information</c:v>
                </c:pt>
              </c:strCache>
            </c:strRef>
          </c:cat>
          <c:val>
            <c:numRef>
              <c:f>Sheet1!$K$6:$K$11</c:f>
              <c:numCache>
                <c:formatCode>General</c:formatCode>
                <c:ptCount val="5"/>
                <c:pt idx="0">
                  <c:v>232.37100000000001</c:v>
                </c:pt>
                <c:pt idx="1">
                  <c:v>317.29599999999999</c:v>
                </c:pt>
                <c:pt idx="2">
                  <c:v>132.35400000000001</c:v>
                </c:pt>
                <c:pt idx="3">
                  <c:v>108.55500000000001</c:v>
                </c:pt>
                <c:pt idx="4">
                  <c:v>18.13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44-4FC5-A36C-1DBB93667365}"/>
            </c:ext>
          </c:extLst>
        </c:ser>
        <c:ser>
          <c:idx val="1"/>
          <c:order val="1"/>
          <c:tx>
            <c:strRef>
              <c:f>Sheet1!$L$4:$L$5</c:f>
              <c:strCache>
                <c:ptCount val="1"/>
                <c:pt idx="0">
                  <c:v>3D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Sheet1!$J$6:$J$11</c:f>
              <c:strCache>
                <c:ptCount val="5"/>
                <c:pt idx="0">
                  <c:v>Expected Variance</c:v>
                </c:pt>
                <c:pt idx="1">
                  <c:v>Information Gain</c:v>
                </c:pt>
                <c:pt idx="2">
                  <c:v>KL</c:v>
                </c:pt>
                <c:pt idx="3">
                  <c:v>Fisher Distribution</c:v>
                </c:pt>
                <c:pt idx="4">
                  <c:v>Fisher Information</c:v>
                </c:pt>
              </c:strCache>
            </c:strRef>
          </c:cat>
          <c:val>
            <c:numRef>
              <c:f>Sheet1!$L$6:$L$11</c:f>
              <c:numCache>
                <c:formatCode>General</c:formatCode>
                <c:ptCount val="5"/>
                <c:pt idx="0">
                  <c:v>361.38299999999998</c:v>
                </c:pt>
                <c:pt idx="1">
                  <c:v>457.32100000000003</c:v>
                </c:pt>
                <c:pt idx="2">
                  <c:v>185.124</c:v>
                </c:pt>
                <c:pt idx="3">
                  <c:v>151.64500000000001</c:v>
                </c:pt>
                <c:pt idx="4">
                  <c:v>18.245999999999999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44-4FC5-A36C-1DBB936673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9515560"/>
        <c:axId val="299513920"/>
      </c:barChart>
      <c:catAx>
        <c:axId val="299515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513920"/>
        <c:crosses val="autoZero"/>
        <c:auto val="1"/>
        <c:lblAlgn val="ctr"/>
        <c:lblOffset val="100"/>
        <c:noMultiLvlLbl val="0"/>
      </c:catAx>
      <c:valAx>
        <c:axId val="299513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 Per Item (ms)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515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1D0D2-D283-4A19-9143-D83426370A9B}" type="datetimeFigureOut">
              <a:rPr lang="en-US" smtClean="0"/>
              <a:t>11/1/2018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E1F2F-D7AC-4F93-A5D6-598119CFD2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644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FE1F2F-D7AC-4F93-A5D6-598119CFD2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45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Time it took the MCAT to select the next item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FE1F2F-D7AC-4F93-A5D6-598119CFD26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638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72A51-A17E-448F-84C1-FFA35739C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77ED15-7F7F-4120-AEFB-E3AF7AF45A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60460-90BB-4727-92D6-CEEB67D87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1D28-7199-4E1A-BEEB-C60B71F90269}" type="datetimeFigureOut">
              <a:rPr lang="en-US" smtClean="0"/>
              <a:t>11/1/2018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F2DB7-68BE-4434-AF36-3FECA3044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7C734-8EDC-4A94-AB4E-C9121AFDE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B28C4-0F16-4CBE-B694-330A40B79D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32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25932-D922-4673-A05E-EE727F054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C186C8-D3E2-4502-9544-C32F9EA4E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CFA73-ACFE-45A3-8E72-9EC6213CC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1D28-7199-4E1A-BEEB-C60B71F90269}" type="datetimeFigureOut">
              <a:rPr lang="en-US" smtClean="0"/>
              <a:t>11/1/2018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1D3BB-EE83-4142-AEA1-AF241DFAC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0ECBD-0198-41A1-808A-10BED0590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B28C4-0F16-4CBE-B694-330A40B79D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20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FFA824-3B42-4B70-8F4B-921806F05B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D30685-75CB-4206-A10D-BE12810EE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4E07C-6027-4E93-A902-DE219C9E4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1D28-7199-4E1A-BEEB-C60B71F90269}" type="datetimeFigureOut">
              <a:rPr lang="en-US" smtClean="0"/>
              <a:t>11/1/2018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EDA58-5A3C-483F-A142-7DF95F0A6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FE085-A72B-4EE7-9583-6DC322D95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B28C4-0F16-4CBE-B694-330A40B79D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667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1A387-F298-4443-BFC1-1759F07DE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EBDEA-26E9-4845-9D0A-D76822DAA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026A46-3BAB-4FEA-868F-1DCF56AEE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1D28-7199-4E1A-BEEB-C60B71F90269}" type="datetimeFigureOut">
              <a:rPr lang="en-US" smtClean="0"/>
              <a:t>11/1/2018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9F925-3D86-4974-85D0-85821877C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186F5-DD0A-4FA2-8BE1-D47E9AF40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B28C4-0F16-4CBE-B694-330A40B79D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92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698AC-A5A7-4A19-9E6C-58A67A3E5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9D3F68-6B02-435F-88A2-C1551D864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66C89-3593-43A7-B472-A16E14454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1D28-7199-4E1A-BEEB-C60B71F90269}" type="datetimeFigureOut">
              <a:rPr lang="en-US" smtClean="0"/>
              <a:t>11/1/2018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78E1D-94E4-49B7-818A-1CA3085C9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AE939-91C3-4CE8-8704-20F41BEAA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B28C4-0F16-4CBE-B694-330A40B79D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927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96292-86BB-4D97-A977-1B690965F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BAF78-2333-448D-9288-4EDDFDB8F3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09FC9E-5388-4DDB-9877-9C78A4C8A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6E8CEE-FDBF-4506-A456-DD8EFE7E8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1D28-7199-4E1A-BEEB-C60B71F90269}" type="datetimeFigureOut">
              <a:rPr lang="en-US" smtClean="0"/>
              <a:t>11/1/2018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339AF7-2AB1-4686-B1B2-0665A8AB0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6D098-3358-4195-A759-AE9D1A676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B28C4-0F16-4CBE-B694-330A40B79D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40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31CF0-9FCD-4C1F-8EBC-4DB69BC8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25E4AD-C8F9-4F8F-B96E-E8F920208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AA75CB-DAD6-43E7-9D95-6BADF272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AF8560-499D-46C2-AA55-9D4C1846C8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D30DE7-6232-4403-971D-F7F5254F5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BE1ACF-D519-4785-A8D4-F6BF706AE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1D28-7199-4E1A-BEEB-C60B71F90269}" type="datetimeFigureOut">
              <a:rPr lang="en-US" smtClean="0"/>
              <a:t>11/1/2018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5A9F51-FA03-44E4-9BC4-8A19EDCA8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4B4998-906C-4AA1-B65B-F6A4034E4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B28C4-0F16-4CBE-B694-330A40B79D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46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80119-4A33-49CD-8A63-0769FA05E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B03EEF-61AD-44EF-B481-E8CD299B2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1D28-7199-4E1A-BEEB-C60B71F90269}" type="datetimeFigureOut">
              <a:rPr lang="en-US" smtClean="0"/>
              <a:t>11/1/2018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55E97-F7D2-437E-8868-DF1690C86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C79152-7003-4C8A-8BA4-484D9A051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B28C4-0F16-4CBE-B694-330A40B79D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836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FB4B7D-DB5A-40F9-A07A-FAC2F6BB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1D28-7199-4E1A-BEEB-C60B71F90269}" type="datetimeFigureOut">
              <a:rPr lang="en-US" smtClean="0"/>
              <a:t>11/1/2018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04A573-D195-406E-AA8F-9CC1674F3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84A28-1AB3-403C-8F44-5DC766F7D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B28C4-0F16-4CBE-B694-330A40B79D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38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BB1E8-2E5B-47AA-ADAA-594F6DF5C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F5078-4654-4B77-86A0-85DA5D7B9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FF5D11-9313-41FE-9FF6-189148484E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D3533E-364D-41B6-B98C-6403383D6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1D28-7199-4E1A-BEEB-C60B71F90269}" type="datetimeFigureOut">
              <a:rPr lang="en-US" smtClean="0"/>
              <a:t>11/1/2018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9863E-CE2C-43D6-984A-846B2DD8F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CF73F-9EA8-4B84-8311-94B2B0928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B28C4-0F16-4CBE-B694-330A40B79D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729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D00C-9AF8-4B61-89F0-7434931B2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CD5D35-5DDF-4FED-BF45-95B5177BEB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C4C40B-3EE5-433C-992C-AF013B8EE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F29761-F322-4316-B57F-C2D053A26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1D28-7199-4E1A-BEEB-C60B71F90269}" type="datetimeFigureOut">
              <a:rPr lang="en-US" smtClean="0"/>
              <a:t>11/1/2018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86AF0F-BD34-455C-B048-02536F891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0E076-4BD0-4502-9E1D-605C9BB33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B28C4-0F16-4CBE-B694-330A40B79D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60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CFC540-A8D0-40CB-A1D1-842D681C0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446BE8-5327-4CDB-9B72-96BAF92D8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0E3E3-E5C2-421E-A548-3675BF5BC3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51D28-7199-4E1A-BEEB-C60B71F90269}" type="datetimeFigureOut">
              <a:rPr lang="en-US" smtClean="0"/>
              <a:t>11/1/2018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4FEB8-A9BB-40E0-9C8D-2EA1A7D54B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A99DA-E54D-4816-BE1A-BD2B6BAFC2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B28C4-0F16-4CBE-B694-330A40B79D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349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F1651-7D96-4C51-9866-C61E3CBCE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9827" y="1041400"/>
            <a:ext cx="9352345" cy="2387600"/>
          </a:xfrm>
        </p:spPr>
        <p:txBody>
          <a:bodyPr>
            <a:noAutofit/>
          </a:bodyPr>
          <a:lstStyle/>
          <a:p>
            <a:r>
              <a:rPr lang="en-US" sz="4400" dirty="0"/>
              <a:t>Comparison of Item Selection Criteria in Multidimensional Computer Adaptive Testing with the Graded Response Items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4236AE-1BFD-426E-9EF0-A88BC7F4E4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numCol="2">
            <a:normAutofit lnSpcReduction="10000"/>
          </a:bodyPr>
          <a:lstStyle/>
          <a:p>
            <a:r>
              <a:rPr lang="en-US" dirty="0"/>
              <a:t>Scott B. Morris</a:t>
            </a:r>
          </a:p>
          <a:p>
            <a:r>
              <a:rPr lang="en-US" dirty="0"/>
              <a:t>Matthew Lauritzen</a:t>
            </a:r>
          </a:p>
          <a:p>
            <a:r>
              <a:rPr lang="en-US" dirty="0"/>
              <a:t>Sheng Zhang</a:t>
            </a:r>
          </a:p>
          <a:p>
            <a:r>
              <a:rPr lang="en-US" i="1" dirty="0"/>
              <a:t>Illinois Institute of Technology</a:t>
            </a:r>
          </a:p>
          <a:p>
            <a:r>
              <a:rPr lang="en-US" dirty="0"/>
              <a:t>Michael Bass</a:t>
            </a:r>
          </a:p>
          <a:p>
            <a:r>
              <a:rPr lang="en-US" dirty="0"/>
              <a:t>Richard Neapolitan</a:t>
            </a:r>
          </a:p>
          <a:p>
            <a:r>
              <a:rPr lang="en-US" dirty="0"/>
              <a:t> </a:t>
            </a:r>
            <a:r>
              <a:rPr lang="en-US" i="1" dirty="0"/>
              <a:t>Northwestern University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3529B0-B274-4957-8B82-1F07521D1203}"/>
              </a:ext>
            </a:extLst>
          </p:cNvPr>
          <p:cNvSpPr txBox="1"/>
          <p:nvPr/>
        </p:nvSpPr>
        <p:spPr>
          <a:xfrm>
            <a:off x="1122744" y="5430838"/>
            <a:ext cx="954525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Ideas in Testing 2018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This work was supported by the National Library of Medicine of the National Institutes of Health, R01LM011962.</a:t>
            </a:r>
          </a:p>
        </p:txBody>
      </p:sp>
    </p:spTree>
    <p:extLst>
      <p:ext uri="{BB962C8B-B14F-4D97-AF65-F5344CB8AC3E}">
        <p14:creationId xmlns:p14="http://schemas.microsoft.com/office/powerpoint/2010/main" val="3562462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B726D-A060-4459-9488-0D98A3116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RMSE convergence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F33C1-C4BF-4E85-B50F-1F015E72E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11455" cy="4351338"/>
          </a:xfrm>
        </p:spPr>
        <p:txBody>
          <a:bodyPr/>
          <a:lstStyle/>
          <a:p>
            <a:r>
              <a:rPr lang="en-US" dirty="0"/>
              <a:t>In about half the conditions, differences among methods were trivial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3D MCAT, r = 0.2</a:t>
            </a:r>
          </a:p>
          <a:p>
            <a:pPr lvl="1"/>
            <a:r>
              <a:rPr lang="en-US" dirty="0"/>
              <a:t>Sparse Bank</a:t>
            </a:r>
          </a:p>
          <a:p>
            <a:pPr lvl="1"/>
            <a:r>
              <a:rPr lang="en-US" dirty="0"/>
              <a:t>Wide Discrimination Range</a:t>
            </a:r>
          </a:p>
          <a:p>
            <a:pPr lvl="1"/>
            <a:r>
              <a:rPr lang="en-US" dirty="0"/>
              <a:t>Narrow Category Spacing</a:t>
            </a: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425"/>
          <a:stretch/>
        </p:blipFill>
        <p:spPr>
          <a:xfrm>
            <a:off x="5762848" y="1591721"/>
            <a:ext cx="5911186" cy="5002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135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9BCD0-32EF-492F-B192-EAB844EED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RMSE Convergence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953DB-47C1-43B2-82CE-85D8B833B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When differences were found, </a:t>
            </a:r>
            <a:r>
              <a:rPr lang="en-US" b="1" dirty="0"/>
              <a:t>Fisher Information </a:t>
            </a:r>
            <a:r>
              <a:rPr lang="en-US" dirty="0"/>
              <a:t>tended to converge more slowly</a:t>
            </a:r>
          </a:p>
          <a:p>
            <a:r>
              <a:rPr lang="en-US" dirty="0"/>
              <a:t>Largely disappeared by the time measurement precision reached desirable level</a:t>
            </a:r>
          </a:p>
          <a:p>
            <a:r>
              <a:rPr lang="en-US" dirty="0"/>
              <a:t>Example</a:t>
            </a:r>
          </a:p>
          <a:p>
            <a:pPr lvl="1"/>
            <a:r>
              <a:rPr lang="en-US" dirty="0"/>
              <a:t>2D MCAT, r = 0.5</a:t>
            </a:r>
          </a:p>
          <a:p>
            <a:pPr lvl="1"/>
            <a:r>
              <a:rPr lang="en-US" dirty="0"/>
              <a:t>Sparse Bank</a:t>
            </a:r>
          </a:p>
          <a:p>
            <a:pPr lvl="1"/>
            <a:r>
              <a:rPr lang="en-US" dirty="0"/>
              <a:t>Wide Discrimination Range</a:t>
            </a:r>
          </a:p>
          <a:p>
            <a:pPr lvl="1"/>
            <a:r>
              <a:rPr lang="en-US" dirty="0"/>
              <a:t>Wide Category Spacing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000000-0008-0000-0000-00000F0000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50"/>
          <a:stretch/>
        </p:blipFill>
        <p:spPr>
          <a:xfrm>
            <a:off x="5754665" y="1390158"/>
            <a:ext cx="6220216" cy="5222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141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E5537B6-661D-4260-A8AA-5CED003BAD21}"/>
              </a:ext>
            </a:extLst>
          </p:cNvPr>
          <p:cNvPicPr/>
          <p:nvPr/>
        </p:nvPicPr>
        <p:blipFill rotWithShape="1">
          <a:blip r:embed="rId2"/>
          <a:srcRect t="5291"/>
          <a:stretch/>
        </p:blipFill>
        <p:spPr>
          <a:xfrm>
            <a:off x="6096000" y="1280160"/>
            <a:ext cx="6096000" cy="50761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4BA489-4850-4ABE-BB25-C2F4F539F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RMSE Convergence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5D2DF-2335-465A-BA0F-1C8D782FD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155"/>
            <a:ext cx="5257800" cy="4892719"/>
          </a:xfrm>
        </p:spPr>
        <p:txBody>
          <a:bodyPr>
            <a:normAutofit/>
          </a:bodyPr>
          <a:lstStyle/>
          <a:p>
            <a:r>
              <a:rPr lang="en-US" sz="2400" dirty="0"/>
              <a:t>Although differences after 9 items were very small, Fisher Information continued to lag behind other methods</a:t>
            </a:r>
          </a:p>
          <a:p>
            <a:r>
              <a:rPr lang="en-US" sz="2400" dirty="0"/>
              <a:t>Fisher Distribution also sometimes showed slightly higher RMSE</a:t>
            </a:r>
          </a:p>
          <a:p>
            <a:r>
              <a:rPr lang="en-US" sz="2400" dirty="0"/>
              <a:t>Sometimes required an additional item to reach RMSE &lt; 0.3</a:t>
            </a:r>
          </a:p>
          <a:p>
            <a:r>
              <a:rPr lang="en-US" sz="2400" dirty="0"/>
              <a:t>Example</a:t>
            </a:r>
          </a:p>
          <a:p>
            <a:pPr lvl="1"/>
            <a:r>
              <a:rPr lang="en-US" sz="2000" dirty="0"/>
              <a:t>3D MCAT, r = 0.8</a:t>
            </a:r>
          </a:p>
          <a:p>
            <a:pPr lvl="1"/>
            <a:r>
              <a:rPr lang="en-US" sz="2000" dirty="0"/>
              <a:t>Deep Bank</a:t>
            </a:r>
          </a:p>
          <a:p>
            <a:pPr lvl="1"/>
            <a:r>
              <a:rPr lang="en-US" sz="2000" dirty="0"/>
              <a:t>Wide Discrimination Range</a:t>
            </a:r>
          </a:p>
          <a:p>
            <a:pPr lvl="1"/>
            <a:r>
              <a:rPr lang="en-US" sz="2000" dirty="0"/>
              <a:t>Wide Category Spacing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CE1064C-FF05-4293-A08B-98EDD18C0F8B}"/>
              </a:ext>
            </a:extLst>
          </p:cNvPr>
          <p:cNvSpPr/>
          <p:nvPr/>
        </p:nvSpPr>
        <p:spPr>
          <a:xfrm>
            <a:off x="7903706" y="3499800"/>
            <a:ext cx="248920" cy="241935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81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C8055-2130-4D3E-A1C1-F641C31C7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Selection Method and Test Length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7708E-3469-4AA4-8637-B3F11391A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items to reach RMSE &lt; 0.3</a:t>
            </a:r>
          </a:p>
          <a:p>
            <a:r>
              <a:rPr lang="en-US" dirty="0"/>
              <a:t>No difference in over 50% of conditions</a:t>
            </a:r>
          </a:p>
          <a:p>
            <a:r>
              <a:rPr lang="en-US" dirty="0"/>
              <a:t>When differences were found</a:t>
            </a:r>
          </a:p>
          <a:p>
            <a:pPr lvl="1"/>
            <a:r>
              <a:rPr lang="en-US" dirty="0"/>
              <a:t>Never more 1 item</a:t>
            </a:r>
          </a:p>
          <a:p>
            <a:pPr lvl="1"/>
            <a:r>
              <a:rPr lang="en-US" dirty="0"/>
              <a:t>Fisher Information almost always among the worst</a:t>
            </a:r>
          </a:p>
          <a:p>
            <a:pPr lvl="1"/>
            <a:r>
              <a:rPr lang="en-US" dirty="0"/>
              <a:t>Fisher Distribution among worst in 50% of conditions</a:t>
            </a:r>
          </a:p>
          <a:p>
            <a:pPr lvl="1"/>
            <a:r>
              <a:rPr lang="en-US" dirty="0"/>
              <a:t>KL almost always among the best</a:t>
            </a:r>
          </a:p>
          <a:p>
            <a:pPr lvl="1"/>
            <a:r>
              <a:rPr lang="en-US" dirty="0"/>
              <a:t>Expected Variance and Information Gain usually among best (70-80%)</a:t>
            </a:r>
          </a:p>
        </p:txBody>
      </p:sp>
    </p:spTree>
    <p:extLst>
      <p:ext uri="{BB962C8B-B14F-4D97-AF65-F5344CB8AC3E}">
        <p14:creationId xmlns:p14="http://schemas.microsoft.com/office/powerpoint/2010/main" val="1486509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C9DB6-B46D-4F3E-A641-21C05EFD2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Time (deep bank)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45A54E3-281F-4584-8C27-34A9102968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27731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9060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B5CE4-A62B-4E12-983E-11ACA9DBB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4DFB6-C316-4D41-96B9-8F1A42E25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item selection methods perform similarly</a:t>
            </a:r>
          </a:p>
          <a:p>
            <a:pPr lvl="1"/>
            <a:r>
              <a:rPr lang="en-US" dirty="0"/>
              <a:t>Never more than one additional item (on average)</a:t>
            </a:r>
          </a:p>
          <a:p>
            <a:r>
              <a:rPr lang="en-US" dirty="0"/>
              <a:t>Small but consistent differences</a:t>
            </a:r>
          </a:p>
          <a:p>
            <a:pPr lvl="1"/>
            <a:r>
              <a:rPr lang="en-US" dirty="0"/>
              <a:t>Fisher Information slightly less efficient</a:t>
            </a:r>
          </a:p>
          <a:p>
            <a:pPr lvl="1"/>
            <a:r>
              <a:rPr lang="en-US" dirty="0"/>
              <a:t>KL Information among most efficient</a:t>
            </a:r>
          </a:p>
          <a:p>
            <a:r>
              <a:rPr lang="en-US" dirty="0"/>
              <a:t>Small improvements in precision may not justify substantial increase in computational complexity (time to select next item)</a:t>
            </a:r>
          </a:p>
          <a:p>
            <a:pPr lvl="1"/>
            <a:r>
              <a:rPr lang="en-US" dirty="0"/>
              <a:t>Likely to become worse with higher dimensionality</a:t>
            </a:r>
          </a:p>
          <a:p>
            <a:r>
              <a:rPr lang="en-US" dirty="0"/>
              <a:t>KL Information provided good balance of high efficiency with only modest increase in computation time</a:t>
            </a:r>
          </a:p>
        </p:txBody>
      </p:sp>
    </p:spTree>
    <p:extLst>
      <p:ext uri="{BB962C8B-B14F-4D97-AF65-F5344CB8AC3E}">
        <p14:creationId xmlns:p14="http://schemas.microsoft.com/office/powerpoint/2010/main" val="3136236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1F20F-7E72-425A-A185-0DB714273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CAT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E0E3E-40C3-440E-AABE-11E74FF2C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Computer Adaptive Testing (CAT)</a:t>
            </a:r>
          </a:p>
          <a:p>
            <a:pPr lvl="1"/>
            <a:r>
              <a:rPr lang="en-US" dirty="0"/>
              <a:t>High precision with shorter test; reduce burden on examinees</a:t>
            </a:r>
          </a:p>
          <a:p>
            <a:pPr lvl="1"/>
            <a:r>
              <a:rPr lang="en-US" dirty="0"/>
              <a:t>Long history in educational testing &amp; professional licensure</a:t>
            </a:r>
          </a:p>
          <a:p>
            <a:pPr lvl="1"/>
            <a:r>
              <a:rPr lang="en-US" dirty="0"/>
              <a:t>Recent increase with self-report scales (e.g., patient-reported outcomes)</a:t>
            </a:r>
          </a:p>
          <a:p>
            <a:r>
              <a:rPr lang="en-US" dirty="0"/>
              <a:t>New applications require</a:t>
            </a:r>
          </a:p>
          <a:p>
            <a:pPr lvl="1"/>
            <a:r>
              <a:rPr lang="en-US" dirty="0"/>
              <a:t>Likert-type (polytomous) response scale</a:t>
            </a:r>
          </a:p>
          <a:p>
            <a:pPr lvl="1"/>
            <a:r>
              <a:rPr lang="en-US" dirty="0"/>
              <a:t>Multidimensional models</a:t>
            </a:r>
          </a:p>
          <a:p>
            <a:r>
              <a:rPr lang="en-US" dirty="0"/>
              <a:t>Multiple item selection rules have been created for MCAT</a:t>
            </a:r>
          </a:p>
          <a:p>
            <a:pPr lvl="1"/>
            <a:r>
              <a:rPr lang="en-US" dirty="0"/>
              <a:t>(Mulder &amp; van der Linden, 2009; Segall, 2010; Wang &amp; Chang, 2011)</a:t>
            </a:r>
          </a:p>
          <a:p>
            <a:pPr lvl="1"/>
            <a:r>
              <a:rPr lang="en-US" dirty="0"/>
              <a:t>Little guidance on which methods are most effective with polytomous items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677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81608-E9D3-4207-86BD-E665653D2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PROMIS Emotional Distress MCAT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550BBB2-2938-46C9-883B-9CE67C659AA0}"/>
              </a:ext>
            </a:extLst>
          </p:cNvPr>
          <p:cNvGrpSpPr/>
          <p:nvPr/>
        </p:nvGrpSpPr>
        <p:grpSpPr>
          <a:xfrm>
            <a:off x="2095500" y="1583320"/>
            <a:ext cx="8001000" cy="4210050"/>
            <a:chOff x="533400" y="1409700"/>
            <a:chExt cx="8001000" cy="421005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5148C320-63E5-449D-8439-1090D4D37FEF}"/>
                </a:ext>
              </a:extLst>
            </p:cNvPr>
            <p:cNvSpPr/>
            <p:nvPr/>
          </p:nvSpPr>
          <p:spPr>
            <a:xfrm>
              <a:off x="952500" y="2438400"/>
              <a:ext cx="1600200" cy="14859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Anxiety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5F1FB02-0433-4753-9CF2-3E713F0EDA46}"/>
                </a:ext>
              </a:extLst>
            </p:cNvPr>
            <p:cNvSpPr/>
            <p:nvPr/>
          </p:nvSpPr>
          <p:spPr>
            <a:xfrm>
              <a:off x="3733800" y="2495550"/>
              <a:ext cx="1600200" cy="14859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Depress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F67D762-2F47-4AFC-B7BC-2BEA4E6BD5F8}"/>
                </a:ext>
              </a:extLst>
            </p:cNvPr>
            <p:cNvSpPr/>
            <p:nvPr/>
          </p:nvSpPr>
          <p:spPr>
            <a:xfrm>
              <a:off x="6477000" y="2438400"/>
              <a:ext cx="1600200" cy="14859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Anger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EA25D85-7DDD-4CE1-80A8-B7FC4668D6E9}"/>
                </a:ext>
              </a:extLst>
            </p:cNvPr>
            <p:cNvSpPr/>
            <p:nvPr/>
          </p:nvSpPr>
          <p:spPr>
            <a:xfrm>
              <a:off x="3276600" y="4914900"/>
              <a:ext cx="685800" cy="685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I4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20A3912-C141-427E-B573-03D98C8B72D3}"/>
                </a:ext>
              </a:extLst>
            </p:cNvPr>
            <p:cNvSpPr/>
            <p:nvPr/>
          </p:nvSpPr>
          <p:spPr>
            <a:xfrm>
              <a:off x="4191000" y="4914900"/>
              <a:ext cx="685800" cy="685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I5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E1ED317-A3B4-4176-ABAD-B12FAB187BA2}"/>
                </a:ext>
              </a:extLst>
            </p:cNvPr>
            <p:cNvSpPr/>
            <p:nvPr/>
          </p:nvSpPr>
          <p:spPr>
            <a:xfrm>
              <a:off x="5105400" y="4914900"/>
              <a:ext cx="685800" cy="685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I6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845C884-1484-4DC6-9025-C54A6CCFE1E3}"/>
                </a:ext>
              </a:extLst>
            </p:cNvPr>
            <p:cNvSpPr/>
            <p:nvPr/>
          </p:nvSpPr>
          <p:spPr>
            <a:xfrm>
              <a:off x="6019800" y="4914900"/>
              <a:ext cx="685800" cy="685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I7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B2B522E-B8B9-4A90-93D9-1A8D73103AD6}"/>
                </a:ext>
              </a:extLst>
            </p:cNvPr>
            <p:cNvSpPr/>
            <p:nvPr/>
          </p:nvSpPr>
          <p:spPr>
            <a:xfrm>
              <a:off x="6934200" y="4914900"/>
              <a:ext cx="685800" cy="685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I8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7732FF9-563C-43F1-AAB8-5B00ABF920DB}"/>
                </a:ext>
              </a:extLst>
            </p:cNvPr>
            <p:cNvSpPr/>
            <p:nvPr/>
          </p:nvSpPr>
          <p:spPr>
            <a:xfrm>
              <a:off x="7848600" y="4914900"/>
              <a:ext cx="685800" cy="685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I9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B0C8514-D16D-4C5C-970C-8AFFEFEB3650}"/>
                </a:ext>
              </a:extLst>
            </p:cNvPr>
            <p:cNvSpPr/>
            <p:nvPr/>
          </p:nvSpPr>
          <p:spPr>
            <a:xfrm>
              <a:off x="533400" y="4914900"/>
              <a:ext cx="685800" cy="685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I1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5FCDB56-5BA4-4E1E-A75A-EA396B12DEB8}"/>
                </a:ext>
              </a:extLst>
            </p:cNvPr>
            <p:cNvSpPr/>
            <p:nvPr/>
          </p:nvSpPr>
          <p:spPr>
            <a:xfrm>
              <a:off x="1447800" y="4914900"/>
              <a:ext cx="685800" cy="685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I2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2E3B839-035A-4A3D-A11E-C6D422135AF2}"/>
                </a:ext>
              </a:extLst>
            </p:cNvPr>
            <p:cNvSpPr/>
            <p:nvPr/>
          </p:nvSpPr>
          <p:spPr>
            <a:xfrm>
              <a:off x="2362200" y="4933950"/>
              <a:ext cx="685800" cy="685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I3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1878DFEF-C814-480D-B69C-6434452D22E7}"/>
                </a:ext>
              </a:extLst>
            </p:cNvPr>
            <p:cNvCxnSpPr>
              <a:endCxn id="14" idx="0"/>
            </p:cNvCxnSpPr>
            <p:nvPr/>
          </p:nvCxnSpPr>
          <p:spPr>
            <a:xfrm flipH="1">
              <a:off x="876300" y="3924300"/>
              <a:ext cx="876300" cy="990600"/>
            </a:xfrm>
            <a:prstGeom prst="straightConnector1">
              <a:avLst/>
            </a:prstGeom>
            <a:ln w="12700">
              <a:tailEnd type="arrow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7281F8E-E311-4596-BD5B-6353D75DD5FA}"/>
                </a:ext>
              </a:extLst>
            </p:cNvPr>
            <p:cNvCxnSpPr/>
            <p:nvPr/>
          </p:nvCxnSpPr>
          <p:spPr>
            <a:xfrm>
              <a:off x="1790700" y="3924300"/>
              <a:ext cx="0" cy="990600"/>
            </a:xfrm>
            <a:prstGeom prst="straightConnector1">
              <a:avLst/>
            </a:prstGeom>
            <a:ln w="12700">
              <a:tailEnd type="arrow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E9C4DBA3-16BD-481F-B650-10A2242CB3E8}"/>
                </a:ext>
              </a:extLst>
            </p:cNvPr>
            <p:cNvCxnSpPr/>
            <p:nvPr/>
          </p:nvCxnSpPr>
          <p:spPr>
            <a:xfrm>
              <a:off x="1790700" y="3924300"/>
              <a:ext cx="762000" cy="990600"/>
            </a:xfrm>
            <a:prstGeom prst="straightConnector1">
              <a:avLst/>
            </a:prstGeom>
            <a:ln w="12700">
              <a:tailEnd type="arrow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3FCE1097-3A08-448A-893C-4DB972B12BF1}"/>
                </a:ext>
              </a:extLst>
            </p:cNvPr>
            <p:cNvCxnSpPr>
              <a:stCxn id="6" idx="4"/>
              <a:endCxn id="8" idx="0"/>
            </p:cNvCxnSpPr>
            <p:nvPr/>
          </p:nvCxnSpPr>
          <p:spPr>
            <a:xfrm flipH="1">
              <a:off x="3619500" y="3981450"/>
              <a:ext cx="914400" cy="933450"/>
            </a:xfrm>
            <a:prstGeom prst="straightConnector1">
              <a:avLst/>
            </a:prstGeom>
            <a:ln w="12700">
              <a:tailEnd type="arrow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47C3254-3B25-45A0-A4EA-ECE3169E8E6A}"/>
                </a:ext>
              </a:extLst>
            </p:cNvPr>
            <p:cNvCxnSpPr>
              <a:stCxn id="6" idx="4"/>
              <a:endCxn id="9" idx="0"/>
            </p:cNvCxnSpPr>
            <p:nvPr/>
          </p:nvCxnSpPr>
          <p:spPr>
            <a:xfrm>
              <a:off x="4533900" y="3981450"/>
              <a:ext cx="0" cy="933450"/>
            </a:xfrm>
            <a:prstGeom prst="straightConnector1">
              <a:avLst/>
            </a:prstGeom>
            <a:ln w="12700">
              <a:tailEnd type="arrow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F4C3615F-6997-4532-82BF-E377B2BA53C8}"/>
                </a:ext>
              </a:extLst>
            </p:cNvPr>
            <p:cNvCxnSpPr>
              <a:stCxn id="6" idx="4"/>
              <a:endCxn id="10" idx="0"/>
            </p:cNvCxnSpPr>
            <p:nvPr/>
          </p:nvCxnSpPr>
          <p:spPr>
            <a:xfrm>
              <a:off x="4533900" y="3981450"/>
              <a:ext cx="914400" cy="933450"/>
            </a:xfrm>
            <a:prstGeom prst="straightConnector1">
              <a:avLst/>
            </a:prstGeom>
            <a:ln w="12700">
              <a:tailEnd type="arrow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C5F5149C-E651-4A8D-8D82-F44DDAE25008}"/>
                </a:ext>
              </a:extLst>
            </p:cNvPr>
            <p:cNvCxnSpPr/>
            <p:nvPr/>
          </p:nvCxnSpPr>
          <p:spPr>
            <a:xfrm flipH="1">
              <a:off x="6477000" y="3924300"/>
              <a:ext cx="800100" cy="990600"/>
            </a:xfrm>
            <a:prstGeom prst="straightConnector1">
              <a:avLst/>
            </a:prstGeom>
            <a:ln w="12700">
              <a:tailEnd type="arrow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2060E5B6-96F7-48E5-B7D3-33C576DAD5EA}"/>
                </a:ext>
              </a:extLst>
            </p:cNvPr>
            <p:cNvCxnSpPr>
              <a:endCxn id="12" idx="0"/>
            </p:cNvCxnSpPr>
            <p:nvPr/>
          </p:nvCxnSpPr>
          <p:spPr>
            <a:xfrm>
              <a:off x="7277100" y="3924300"/>
              <a:ext cx="0" cy="990600"/>
            </a:xfrm>
            <a:prstGeom prst="straightConnector1">
              <a:avLst/>
            </a:prstGeom>
            <a:ln w="12700">
              <a:tailEnd type="arrow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09FE23E7-40E6-4BDD-969B-54FEF4437ABB}"/>
                </a:ext>
              </a:extLst>
            </p:cNvPr>
            <p:cNvCxnSpPr/>
            <p:nvPr/>
          </p:nvCxnSpPr>
          <p:spPr>
            <a:xfrm>
              <a:off x="7277100" y="3924300"/>
              <a:ext cx="800100" cy="990600"/>
            </a:xfrm>
            <a:prstGeom prst="straightConnector1">
              <a:avLst/>
            </a:prstGeom>
            <a:ln w="12700">
              <a:tailEnd type="arrow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Arc 25">
              <a:extLst>
                <a:ext uri="{FF2B5EF4-FFF2-40B4-BE49-F238E27FC236}">
                  <a16:creationId xmlns:a16="http://schemas.microsoft.com/office/drawing/2014/main" id="{47682562-874B-49B7-B91A-A958E3BC632C}"/>
                </a:ext>
              </a:extLst>
            </p:cNvPr>
            <p:cNvSpPr/>
            <p:nvPr/>
          </p:nvSpPr>
          <p:spPr>
            <a:xfrm>
              <a:off x="1752600" y="1752600"/>
              <a:ext cx="2667000" cy="1295400"/>
            </a:xfrm>
            <a:prstGeom prst="arc">
              <a:avLst>
                <a:gd name="adj1" fmla="val 10892418"/>
                <a:gd name="adj2" fmla="val 0"/>
              </a:avLst>
            </a:prstGeom>
            <a:ln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Arc 26">
              <a:extLst>
                <a:ext uri="{FF2B5EF4-FFF2-40B4-BE49-F238E27FC236}">
                  <a16:creationId xmlns:a16="http://schemas.microsoft.com/office/drawing/2014/main" id="{5406A634-4A57-4953-974E-B04EFFAAFD4B}"/>
                </a:ext>
              </a:extLst>
            </p:cNvPr>
            <p:cNvSpPr/>
            <p:nvPr/>
          </p:nvSpPr>
          <p:spPr>
            <a:xfrm>
              <a:off x="4572000" y="1752600"/>
              <a:ext cx="2667000" cy="1295400"/>
            </a:xfrm>
            <a:prstGeom prst="arc">
              <a:avLst>
                <a:gd name="adj1" fmla="val 10892418"/>
                <a:gd name="adj2" fmla="val 0"/>
              </a:avLst>
            </a:prstGeom>
            <a:ln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Arc 27">
              <a:extLst>
                <a:ext uri="{FF2B5EF4-FFF2-40B4-BE49-F238E27FC236}">
                  <a16:creationId xmlns:a16="http://schemas.microsoft.com/office/drawing/2014/main" id="{3CCC4A52-6F9B-4BE6-8A33-C2F61E595792}"/>
                </a:ext>
              </a:extLst>
            </p:cNvPr>
            <p:cNvSpPr/>
            <p:nvPr/>
          </p:nvSpPr>
          <p:spPr>
            <a:xfrm>
              <a:off x="1752600" y="1409700"/>
              <a:ext cx="5486400" cy="2057400"/>
            </a:xfrm>
            <a:prstGeom prst="arc">
              <a:avLst>
                <a:gd name="adj1" fmla="val 10892418"/>
                <a:gd name="adj2" fmla="val 0"/>
              </a:avLst>
            </a:prstGeom>
            <a:ln>
              <a:headEnd type="triangle" w="lg" len="lg"/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4956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B88F8-671A-4995-AF2B-55A83AB85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5AD8E-2144-4C66-BB58-236E06759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Step 1: Item Bank</a:t>
            </a:r>
          </a:p>
          <a:p>
            <a:pPr lvl="1"/>
            <a:r>
              <a:rPr lang="en-US" dirty="0"/>
              <a:t>Generate true item parameters</a:t>
            </a:r>
          </a:p>
          <a:p>
            <a:r>
              <a:rPr lang="en-US" dirty="0"/>
              <a:t>Step 2: MCAT Calibration</a:t>
            </a:r>
          </a:p>
          <a:p>
            <a:pPr lvl="1"/>
            <a:r>
              <a:rPr lang="en-US" dirty="0"/>
              <a:t>Generate responses for 5000 simulated examinees</a:t>
            </a:r>
          </a:p>
          <a:p>
            <a:pPr lvl="1"/>
            <a:r>
              <a:rPr lang="en-US" dirty="0"/>
              <a:t>Estimate item parameters in IRTPRO</a:t>
            </a:r>
          </a:p>
          <a:p>
            <a:pPr lvl="1"/>
            <a:r>
              <a:rPr lang="en-US" dirty="0"/>
              <a:t>MCAT used </a:t>
            </a:r>
            <a:r>
              <a:rPr lang="en-US" i="1" dirty="0"/>
              <a:t>estimated </a:t>
            </a:r>
            <a:r>
              <a:rPr lang="en-US" dirty="0"/>
              <a:t>item parameters</a:t>
            </a:r>
          </a:p>
          <a:p>
            <a:pPr lvl="1"/>
            <a:r>
              <a:rPr lang="en-US" dirty="0"/>
              <a:t>Examinee responses based on </a:t>
            </a:r>
            <a:r>
              <a:rPr lang="en-US" i="1" dirty="0"/>
              <a:t>true </a:t>
            </a:r>
            <a:r>
              <a:rPr lang="en-US" dirty="0"/>
              <a:t>item parameters</a:t>
            </a:r>
          </a:p>
          <a:p>
            <a:r>
              <a:rPr lang="en-US" dirty="0"/>
              <a:t>Step 4: True Trait Levels</a:t>
            </a:r>
          </a:p>
          <a:p>
            <a:pPr lvl="1"/>
            <a:r>
              <a:rPr lang="en-US" dirty="0"/>
              <a:t>1000 simulated examinees</a:t>
            </a:r>
          </a:p>
          <a:p>
            <a:pPr lvl="1"/>
            <a:r>
              <a:rPr lang="en-US" dirty="0"/>
              <a:t>Correlated multivariate uniform distribution (-3 to 3)</a:t>
            </a:r>
          </a:p>
          <a:p>
            <a:r>
              <a:rPr lang="en-US" dirty="0"/>
              <a:t>Step 3: Potential Response Table</a:t>
            </a:r>
          </a:p>
          <a:p>
            <a:pPr lvl="1"/>
            <a:r>
              <a:rPr lang="en-US" dirty="0"/>
              <a:t>Generate table of </a:t>
            </a:r>
            <a:r>
              <a:rPr lang="en-US" i="1" dirty="0"/>
              <a:t>potential </a:t>
            </a:r>
            <a:r>
              <a:rPr lang="en-US" dirty="0"/>
              <a:t>response to each item for each examinee</a:t>
            </a:r>
          </a:p>
          <a:p>
            <a:r>
              <a:rPr lang="en-US" dirty="0"/>
              <a:t>Step 4: MCAT</a:t>
            </a:r>
          </a:p>
          <a:p>
            <a:pPr lvl="1"/>
            <a:r>
              <a:rPr lang="en-US" dirty="0"/>
              <a:t>Administer items according to each item selection method</a:t>
            </a:r>
          </a:p>
          <a:p>
            <a:pPr lvl="1"/>
            <a:r>
              <a:rPr lang="en-US" dirty="0"/>
              <a:t>Pull responses as needed from potential response table</a:t>
            </a:r>
          </a:p>
        </p:txBody>
      </p:sp>
    </p:spTree>
    <p:extLst>
      <p:ext uri="{BB962C8B-B14F-4D97-AF65-F5344CB8AC3E}">
        <p14:creationId xmlns:p14="http://schemas.microsoft.com/office/powerpoint/2010/main" val="1849191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FB789-0A5D-4BFB-9B2D-88AB4E92A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Selection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E7BFE-0BC8-43FE-824E-34D058C7C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Maximize Determinant of </a:t>
            </a:r>
            <a:r>
              <a:rPr lang="en-US" i="1" dirty="0"/>
              <a:t>Fisher Information</a:t>
            </a:r>
            <a:r>
              <a:rPr lang="en-US" dirty="0"/>
              <a:t> Matrix</a:t>
            </a:r>
          </a:p>
          <a:p>
            <a:r>
              <a:rPr lang="en-US" dirty="0"/>
              <a:t>Maximize Posterior-Weighed Average of FI (</a:t>
            </a:r>
            <a:r>
              <a:rPr lang="en-US" i="1" dirty="0"/>
              <a:t>Fisher Distribution</a:t>
            </a:r>
            <a:r>
              <a:rPr lang="en-US" dirty="0"/>
              <a:t>)</a:t>
            </a:r>
          </a:p>
          <a:p>
            <a:r>
              <a:rPr lang="en-US" dirty="0"/>
              <a:t>Minimize Sum of Posterior Variance (</a:t>
            </a:r>
            <a:r>
              <a:rPr lang="en-US" i="1" dirty="0"/>
              <a:t>Expected Variance</a:t>
            </a:r>
            <a:r>
              <a:rPr lang="en-US" dirty="0"/>
              <a:t>)</a:t>
            </a:r>
          </a:p>
          <a:p>
            <a:r>
              <a:rPr lang="en-US" dirty="0"/>
              <a:t>Maximize Kullback-Leibler Information (</a:t>
            </a:r>
            <a:r>
              <a:rPr lang="en-US" i="1" dirty="0"/>
              <a:t>KL</a:t>
            </a:r>
            <a:r>
              <a:rPr lang="en-US" dirty="0"/>
              <a:t>)</a:t>
            </a:r>
          </a:p>
          <a:p>
            <a:r>
              <a:rPr lang="en-US" dirty="0"/>
              <a:t>Maximize Change in Shannon Entropy (</a:t>
            </a:r>
            <a:r>
              <a:rPr lang="en-US" i="1" dirty="0"/>
              <a:t>Information Gain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26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6937-2724-4DFD-A799-0E0F95455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Bank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C255C-A983-42EA-B237-3EEDC66F9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5-Cateogry Response Scale</a:t>
            </a:r>
          </a:p>
          <a:p>
            <a:r>
              <a:rPr lang="en-US" dirty="0"/>
              <a:t>Range of item parameters informed by the empirical distribution of </a:t>
            </a:r>
            <a:r>
              <a:rPr lang="en-US" i="1" dirty="0"/>
              <a:t>a</a:t>
            </a:r>
            <a:r>
              <a:rPr lang="en-US" dirty="0"/>
              <a:t> and </a:t>
            </a:r>
            <a:r>
              <a:rPr lang="en-US" i="1" dirty="0"/>
              <a:t>b</a:t>
            </a:r>
            <a:r>
              <a:rPr lang="en-US" dirty="0"/>
              <a:t> parameters from 355 items (Graded Response Model)</a:t>
            </a:r>
          </a:p>
          <a:p>
            <a:pPr lvl="1"/>
            <a:r>
              <a:rPr lang="en-US" dirty="0"/>
              <a:t>PROMIS emotional and physical functioning banks (Cella et al., 2011)</a:t>
            </a:r>
          </a:p>
          <a:p>
            <a:r>
              <a:rPr lang="en-US" dirty="0"/>
              <a:t>Item parameters sampling from a uniform distribution with range specified by the condition</a:t>
            </a:r>
          </a:p>
          <a:p>
            <a:pPr lvl="1"/>
            <a:r>
              <a:rPr lang="en-US" i="1" dirty="0"/>
              <a:t>a</a:t>
            </a:r>
            <a:r>
              <a:rPr lang="en-US" dirty="0"/>
              <a:t> parameter</a:t>
            </a:r>
          </a:p>
          <a:p>
            <a:pPr lvl="1"/>
            <a:r>
              <a:rPr lang="en-US" dirty="0"/>
              <a:t>Item mid-point (average of the 4 </a:t>
            </a:r>
            <a:r>
              <a:rPr lang="en-US" i="1" dirty="0"/>
              <a:t>b</a:t>
            </a:r>
            <a:r>
              <a:rPr lang="en-US" dirty="0"/>
              <a:t> parameters)</a:t>
            </a:r>
          </a:p>
          <a:p>
            <a:pPr lvl="1"/>
            <a:r>
              <a:rPr lang="en-US" dirty="0"/>
              <a:t>Spacing between adjacent </a:t>
            </a:r>
            <a:r>
              <a:rPr lang="en-US" i="1" dirty="0"/>
              <a:t>b</a:t>
            </a:r>
            <a:r>
              <a:rPr lang="en-US" dirty="0"/>
              <a:t> parameters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3C6B1BE-CA67-4ABC-810F-6B91C7895E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3" t="17979" r="5836" b="15219"/>
          <a:stretch/>
        </p:blipFill>
        <p:spPr bwMode="auto">
          <a:xfrm>
            <a:off x="7751135" y="4328663"/>
            <a:ext cx="3859619" cy="216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1546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52972-B78E-476B-9133-24A50CF15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Bank Conditions Examined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463E5-9CE8-416B-B40F-1FC9C90E8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857"/>
            <a:ext cx="10515600" cy="496501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Item Characteristics</a:t>
            </a:r>
          </a:p>
          <a:p>
            <a:pPr lvl="1"/>
            <a:r>
              <a:rPr lang="en-US" dirty="0"/>
              <a:t>Discrimination (</a:t>
            </a:r>
            <a:r>
              <a:rPr lang="en-US" i="1" dirty="0"/>
              <a:t>a</a:t>
            </a:r>
            <a:r>
              <a:rPr lang="en-US" dirty="0"/>
              <a:t>) Parameters</a:t>
            </a:r>
          </a:p>
          <a:p>
            <a:pPr lvl="2"/>
            <a:r>
              <a:rPr lang="en-US" dirty="0"/>
              <a:t>Narrow Range: 2.5 – 3.0</a:t>
            </a:r>
          </a:p>
          <a:p>
            <a:pPr lvl="2"/>
            <a:r>
              <a:rPr lang="en-US" dirty="0"/>
              <a:t>Wide Range: 1.5 – 3.5</a:t>
            </a:r>
          </a:p>
          <a:p>
            <a:pPr lvl="1"/>
            <a:r>
              <a:rPr lang="en-US" dirty="0"/>
              <a:t>Category Spacing</a:t>
            </a:r>
          </a:p>
          <a:p>
            <a:pPr lvl="2"/>
            <a:r>
              <a:rPr lang="en-US" dirty="0"/>
              <a:t>Difference between adjacent categories</a:t>
            </a:r>
          </a:p>
          <a:p>
            <a:pPr lvl="2"/>
            <a:r>
              <a:rPr lang="en-US" dirty="0"/>
              <a:t>Narrow Spacing: .50 - .75</a:t>
            </a:r>
          </a:p>
          <a:p>
            <a:pPr lvl="2"/>
            <a:r>
              <a:rPr lang="en-US" dirty="0"/>
              <a:t>Wide Spacing: .75 to 1.0</a:t>
            </a:r>
          </a:p>
          <a:p>
            <a:r>
              <a:rPr lang="en-US" dirty="0"/>
              <a:t>Bank Depth</a:t>
            </a:r>
          </a:p>
          <a:p>
            <a:pPr lvl="1"/>
            <a:r>
              <a:rPr lang="en-US" dirty="0"/>
              <a:t>Sparse: 15 items per dimension</a:t>
            </a:r>
          </a:p>
          <a:p>
            <a:pPr lvl="1"/>
            <a:r>
              <a:rPr lang="en-US" dirty="0"/>
              <a:t>Deep: 45 items per dimension</a:t>
            </a:r>
          </a:p>
          <a:p>
            <a:r>
              <a:rPr lang="en-US" dirty="0"/>
              <a:t>Dimensionality</a:t>
            </a:r>
          </a:p>
          <a:p>
            <a:pPr lvl="1"/>
            <a:r>
              <a:rPr lang="en-US" dirty="0"/>
              <a:t>2D vs. 3D</a:t>
            </a:r>
          </a:p>
          <a:p>
            <a:r>
              <a:rPr lang="en-US" dirty="0"/>
              <a:t>Total of 48 Conditions x 5 Item Selection Methods x 1000 Examinees</a:t>
            </a:r>
          </a:p>
        </p:txBody>
      </p:sp>
    </p:spTree>
    <p:extLst>
      <p:ext uri="{BB962C8B-B14F-4D97-AF65-F5344CB8AC3E}">
        <p14:creationId xmlns:p14="http://schemas.microsoft.com/office/powerpoint/2010/main" val="2154619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Deep &amp; Sparse Banks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134544" y="1474270"/>
            <a:ext cx="4410075" cy="25019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5645685" y="1489969"/>
            <a:ext cx="4813300" cy="2730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EE4610B-D73F-4B55-927A-20F75CBA0FC4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1129464" y="4132780"/>
            <a:ext cx="4415155" cy="25044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0D6230-B3CF-47E5-B111-8BCA867CE25B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645685" y="4019750"/>
            <a:ext cx="4813300" cy="273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943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1C023-167A-4BC9-A6FA-10244BB8E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0D678-AE84-4C90-96DB-10612C0D4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RMSE per dimension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Convergence plots</a:t>
            </a:r>
          </a:p>
          <a:p>
            <a:pPr lvl="1"/>
            <a:r>
              <a:rPr lang="en-US" dirty="0"/>
              <a:t>RMSE by position in the MCAT (i.e., after 1, 2, 3… items administered)</a:t>
            </a:r>
          </a:p>
          <a:p>
            <a:pPr lvl="1"/>
            <a:r>
              <a:rPr lang="en-US" dirty="0"/>
              <a:t>How quickly does RMSE improve with additional items?</a:t>
            </a:r>
          </a:p>
          <a:p>
            <a:r>
              <a:rPr lang="en-US" dirty="0"/>
              <a:t>Average number of items to achieve RMSE &lt; 0.3</a:t>
            </a:r>
          </a:p>
          <a:p>
            <a:pPr lvl="1"/>
            <a:r>
              <a:rPr lang="en-US" dirty="0"/>
              <a:t>Can choice of method result in a shorter test?</a:t>
            </a:r>
          </a:p>
          <a:p>
            <a:r>
              <a:rPr lang="en-US" dirty="0"/>
              <a:t>Computation Time</a:t>
            </a:r>
          </a:p>
          <a:p>
            <a:pPr lvl="1"/>
            <a:r>
              <a:rPr lang="en-US" dirty="0"/>
              <a:t>Average time needed to select next item</a:t>
            </a:r>
          </a:p>
          <a:p>
            <a:pPr marL="457200" lvl="1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89AFC45-1A68-434D-8B8C-3FE4AE0748AF}"/>
                  </a:ext>
                </a:extLst>
              </p:cNvPr>
              <p:cNvSpPr txBox="1"/>
              <p:nvPr/>
            </p:nvSpPr>
            <p:spPr>
              <a:xfrm>
                <a:off x="4214747" y="2303363"/>
                <a:ext cx="3762505" cy="9093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𝑅𝑀𝑆𝐸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𝑒𝑟𝑠𝑜𝑛𝑠</m:t>
                                  </m:r>
                                </m:sub>
                                <m:sup/>
                                <m:e>
                                  <m:nary>
                                    <m:naryPr>
                                      <m:chr m:val="∑"/>
                                      <m:supHide m:val="on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7"/>
                                        </m:r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𝑖𝑚</m:t>
                                      </m:r>
                                    </m:sub>
                                    <m:sup/>
                                    <m:e>
                                      <m:sSup>
                                        <m:sSup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sz="20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acc>
                                                <m:accPr>
                                                  <m:chr m:val="̂"/>
                                                  <m:ctrlPr>
                                                    <a:rPr lang="en-US" sz="20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sz="20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𝜃</m:t>
                                                  </m:r>
                                                </m:e>
                                              </m:acc>
                                              <m:r>
                                                <a:rPr lang="en-US" sz="20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en-US" sz="20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nary>
                                </m:e>
                              </m:nary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𝐷𝑖𝑚</m:t>
                                      </m:r>
                                    </m:sub>
                                  </m:s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𝑃𝑒𝑟𝑠𝑜𝑛𝑠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89AFC45-1A68-434D-8B8C-3FE4AE074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747" y="2303363"/>
                <a:ext cx="3762505" cy="9093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5532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803</Words>
  <Application>Microsoft Office PowerPoint</Application>
  <PresentationFormat>Widescreen</PresentationFormat>
  <Paragraphs>141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Comparison of Item Selection Criteria in Multidimensional Computer Adaptive Testing with the Graded Response Items</vt:lpstr>
      <vt:lpstr>Multidimensional CAT</vt:lpstr>
      <vt:lpstr>PROMIS Emotional Distress MCAT</vt:lpstr>
      <vt:lpstr>Simulation Procedure</vt:lpstr>
      <vt:lpstr>Item Selection Methods</vt:lpstr>
      <vt:lpstr>Item Bank Characteristics</vt:lpstr>
      <vt:lpstr>Item Bank Conditions Examined</vt:lpstr>
      <vt:lpstr>Example: Deep &amp; Sparse Banks</vt:lpstr>
      <vt:lpstr>Outcome Measures</vt:lpstr>
      <vt:lpstr>Results: RMSE convergence</vt:lpstr>
      <vt:lpstr>Results: RMSE Convergence</vt:lpstr>
      <vt:lpstr>Results: RMSE Convergence</vt:lpstr>
      <vt:lpstr>Item Selection Method and Test Length</vt:lpstr>
      <vt:lpstr>Computation Time (deep bank)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of Item Selection Criteria in Multidimensional Computer Adaptive Testing with the Graded Response Items</dc:title>
  <dc:creator>Scott</dc:creator>
  <cp:lastModifiedBy>Scott</cp:lastModifiedBy>
  <cp:revision>57</cp:revision>
  <dcterms:created xsi:type="dcterms:W3CDTF">2018-11-01T00:43:16Z</dcterms:created>
  <dcterms:modified xsi:type="dcterms:W3CDTF">2018-11-02T04:16:13Z</dcterms:modified>
</cp:coreProperties>
</file>