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6" r:id="rId3"/>
    <p:sldId id="288" r:id="rId4"/>
    <p:sldId id="289" r:id="rId5"/>
    <p:sldId id="258" r:id="rId6"/>
    <p:sldId id="284" r:id="rId7"/>
    <p:sldId id="274" r:id="rId8"/>
    <p:sldId id="272" r:id="rId9"/>
    <p:sldId id="304" r:id="rId10"/>
    <p:sldId id="300" r:id="rId11"/>
    <p:sldId id="292" r:id="rId12"/>
    <p:sldId id="306" r:id="rId13"/>
    <p:sldId id="291" r:id="rId14"/>
    <p:sldId id="294" r:id="rId15"/>
    <p:sldId id="295" r:id="rId16"/>
    <p:sldId id="301" r:id="rId17"/>
    <p:sldId id="296" r:id="rId18"/>
    <p:sldId id="302" r:id="rId19"/>
    <p:sldId id="307" r:id="rId20"/>
    <p:sldId id="303" r:id="rId21"/>
    <p:sldId id="30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62" autoAdjust="0"/>
  </p:normalViewPr>
  <p:slideViewPr>
    <p:cSldViewPr>
      <p:cViewPr>
        <p:scale>
          <a:sx n="50" d="100"/>
          <a:sy n="50" d="100"/>
        </p:scale>
        <p:origin x="-10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bb411:Desktop:SimulationData:CATDemo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tt\Documents\Research\IRT\PROMIS\Information%20Gain\Sim%203\simulation_2015_10_31_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tt\Documents\Research\IRT\PROMIS\Information%20Gain\Sim%203\simulation_2015_10_31_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032860872481305E-2"/>
          <c:y val="7.3160528924214596E-2"/>
          <c:w val="0.672672456919575"/>
          <c:h val="0.82681280717426398"/>
        </c:manualLayout>
      </c:layout>
      <c:lineChart>
        <c:grouping val="standard"/>
        <c:varyColors val="0"/>
        <c:ser>
          <c:idx val="0"/>
          <c:order val="0"/>
          <c:tx>
            <c:v>Category 0</c:v>
          </c:tx>
          <c:marker>
            <c:symbol val="none"/>
          </c:marker>
          <c:cat>
            <c:numRef>
              <c:f>Prob_2.6853!$A$1:$A$81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cat>
          <c:val>
            <c:numRef>
              <c:f>Prob_2.6853!$C$1:$C$81</c:f>
              <c:numCache>
                <c:formatCode>General</c:formatCode>
                <c:ptCount val="8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0.99</c:v>
                </c:pt>
                <c:pt idx="19">
                  <c:v>0.99</c:v>
                </c:pt>
                <c:pt idx="20">
                  <c:v>0.99</c:v>
                </c:pt>
                <c:pt idx="21">
                  <c:v>0.99</c:v>
                </c:pt>
                <c:pt idx="22">
                  <c:v>0.98</c:v>
                </c:pt>
                <c:pt idx="23">
                  <c:v>0.98</c:v>
                </c:pt>
                <c:pt idx="24">
                  <c:v>0.97</c:v>
                </c:pt>
                <c:pt idx="25">
                  <c:v>0.96</c:v>
                </c:pt>
                <c:pt idx="26">
                  <c:v>0.95</c:v>
                </c:pt>
                <c:pt idx="27">
                  <c:v>0.94</c:v>
                </c:pt>
                <c:pt idx="28">
                  <c:v>0.92</c:v>
                </c:pt>
                <c:pt idx="29">
                  <c:v>0.9</c:v>
                </c:pt>
                <c:pt idx="30">
                  <c:v>0.87</c:v>
                </c:pt>
                <c:pt idx="31">
                  <c:v>0.83</c:v>
                </c:pt>
                <c:pt idx="32">
                  <c:v>0.79</c:v>
                </c:pt>
                <c:pt idx="33">
                  <c:v>0.75</c:v>
                </c:pt>
                <c:pt idx="34">
                  <c:v>0.69</c:v>
                </c:pt>
                <c:pt idx="35">
                  <c:v>0.63</c:v>
                </c:pt>
                <c:pt idx="36">
                  <c:v>0.56999999999999995</c:v>
                </c:pt>
                <c:pt idx="37">
                  <c:v>0.5</c:v>
                </c:pt>
                <c:pt idx="38">
                  <c:v>0.43</c:v>
                </c:pt>
                <c:pt idx="39">
                  <c:v>0.37</c:v>
                </c:pt>
                <c:pt idx="40">
                  <c:v>0.31</c:v>
                </c:pt>
                <c:pt idx="41">
                  <c:v>0.26</c:v>
                </c:pt>
                <c:pt idx="42">
                  <c:v>0.21</c:v>
                </c:pt>
                <c:pt idx="43">
                  <c:v>0.17</c:v>
                </c:pt>
                <c:pt idx="44">
                  <c:v>0.13</c:v>
                </c:pt>
                <c:pt idx="45">
                  <c:v>0.1</c:v>
                </c:pt>
                <c:pt idx="46">
                  <c:v>0.08</c:v>
                </c:pt>
                <c:pt idx="47">
                  <c:v>0.06</c:v>
                </c:pt>
                <c:pt idx="48">
                  <c:v>0.05</c:v>
                </c:pt>
                <c:pt idx="49">
                  <c:v>0.04</c:v>
                </c:pt>
                <c:pt idx="50">
                  <c:v>0.03</c:v>
                </c:pt>
                <c:pt idx="51">
                  <c:v>0.02</c:v>
                </c:pt>
                <c:pt idx="52">
                  <c:v>0.02</c:v>
                </c:pt>
                <c:pt idx="53">
                  <c:v>0.01</c:v>
                </c:pt>
                <c:pt idx="54">
                  <c:v>0.01</c:v>
                </c:pt>
                <c:pt idx="55">
                  <c:v>0.01</c:v>
                </c:pt>
                <c:pt idx="56">
                  <c:v>0.01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v>Category 1</c:v>
          </c:tx>
          <c:marker>
            <c:symbol val="none"/>
          </c:marker>
          <c:cat>
            <c:numRef>
              <c:f>Prob_2.6853!$A$1:$A$81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cat>
          <c:val>
            <c:numRef>
              <c:f>Prob_2.6853!$E$1:$E$81</c:f>
              <c:numCache>
                <c:formatCode>General</c:formatCode>
                <c:ptCount val="8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0.01</c:v>
                </c:pt>
                <c:pt idx="19">
                  <c:v>0.01</c:v>
                </c:pt>
                <c:pt idx="20">
                  <c:v>0.01</c:v>
                </c:pt>
                <c:pt idx="21">
                  <c:v>0.01</c:v>
                </c:pt>
                <c:pt idx="22">
                  <c:v>0.01</c:v>
                </c:pt>
                <c:pt idx="23">
                  <c:v>0.02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0.05</c:v>
                </c:pt>
                <c:pt idx="28">
                  <c:v>7.0000000000000007E-2</c:v>
                </c:pt>
                <c:pt idx="29">
                  <c:v>0.09</c:v>
                </c:pt>
                <c:pt idx="30">
                  <c:v>0.11</c:v>
                </c:pt>
                <c:pt idx="31">
                  <c:v>0.14000000000000001</c:v>
                </c:pt>
                <c:pt idx="32">
                  <c:v>0.17</c:v>
                </c:pt>
                <c:pt idx="33">
                  <c:v>0.21</c:v>
                </c:pt>
                <c:pt idx="34">
                  <c:v>0.25</c:v>
                </c:pt>
                <c:pt idx="35">
                  <c:v>0.28999999999999998</c:v>
                </c:pt>
                <c:pt idx="36">
                  <c:v>0.33</c:v>
                </c:pt>
                <c:pt idx="37">
                  <c:v>0.37</c:v>
                </c:pt>
                <c:pt idx="38">
                  <c:v>0.41</c:v>
                </c:pt>
                <c:pt idx="39">
                  <c:v>0.43</c:v>
                </c:pt>
                <c:pt idx="40">
                  <c:v>0.45</c:v>
                </c:pt>
                <c:pt idx="41">
                  <c:v>0.45</c:v>
                </c:pt>
                <c:pt idx="42">
                  <c:v>0.44</c:v>
                </c:pt>
                <c:pt idx="43">
                  <c:v>0.42</c:v>
                </c:pt>
                <c:pt idx="44">
                  <c:v>0.38</c:v>
                </c:pt>
                <c:pt idx="45">
                  <c:v>0.34</c:v>
                </c:pt>
                <c:pt idx="46">
                  <c:v>0.3</c:v>
                </c:pt>
                <c:pt idx="47">
                  <c:v>0.26</c:v>
                </c:pt>
                <c:pt idx="48">
                  <c:v>0.22</c:v>
                </c:pt>
                <c:pt idx="49">
                  <c:v>0.18</c:v>
                </c:pt>
                <c:pt idx="50">
                  <c:v>0.15</c:v>
                </c:pt>
                <c:pt idx="51">
                  <c:v>0.12</c:v>
                </c:pt>
                <c:pt idx="52">
                  <c:v>0.09</c:v>
                </c:pt>
                <c:pt idx="53">
                  <c:v>7.0000000000000007E-2</c:v>
                </c:pt>
                <c:pt idx="54">
                  <c:v>0.06</c:v>
                </c:pt>
                <c:pt idx="55">
                  <c:v>0.04</c:v>
                </c:pt>
                <c:pt idx="56">
                  <c:v>0.03</c:v>
                </c:pt>
                <c:pt idx="57">
                  <c:v>0.03</c:v>
                </c:pt>
                <c:pt idx="58">
                  <c:v>0.02</c:v>
                </c:pt>
                <c:pt idx="59">
                  <c:v>0.02</c:v>
                </c:pt>
                <c:pt idx="60">
                  <c:v>0.01</c:v>
                </c:pt>
                <c:pt idx="61">
                  <c:v>0.01</c:v>
                </c:pt>
                <c:pt idx="62">
                  <c:v>0.01</c:v>
                </c:pt>
                <c:pt idx="63">
                  <c:v>0.01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v>Category 2</c:v>
          </c:tx>
          <c:marker>
            <c:symbol val="none"/>
          </c:marker>
          <c:cat>
            <c:numRef>
              <c:f>Prob_2.6853!$A$1:$A$81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cat>
          <c:val>
            <c:numRef>
              <c:f>Prob_2.6853!$G$1:$G$81</c:f>
              <c:numCache>
                <c:formatCode>General</c:formatCode>
                <c:ptCount val="8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0.01</c:v>
                </c:pt>
                <c:pt idx="26">
                  <c:v>0.01</c:v>
                </c:pt>
                <c:pt idx="27">
                  <c:v>0.01</c:v>
                </c:pt>
                <c:pt idx="28">
                  <c:v>0.01</c:v>
                </c:pt>
                <c:pt idx="29">
                  <c:v>0.02</c:v>
                </c:pt>
                <c:pt idx="30">
                  <c:v>0.02</c:v>
                </c:pt>
                <c:pt idx="31">
                  <c:v>0.03</c:v>
                </c:pt>
                <c:pt idx="32">
                  <c:v>0.03</c:v>
                </c:pt>
                <c:pt idx="33">
                  <c:v>0.04</c:v>
                </c:pt>
                <c:pt idx="34">
                  <c:v>0.05</c:v>
                </c:pt>
                <c:pt idx="35">
                  <c:v>7.0000000000000007E-2</c:v>
                </c:pt>
                <c:pt idx="36">
                  <c:v>0.09</c:v>
                </c:pt>
                <c:pt idx="37">
                  <c:v>0.11</c:v>
                </c:pt>
                <c:pt idx="38">
                  <c:v>0.14000000000000001</c:v>
                </c:pt>
                <c:pt idx="39">
                  <c:v>0.18</c:v>
                </c:pt>
                <c:pt idx="40">
                  <c:v>0.22</c:v>
                </c:pt>
                <c:pt idx="41">
                  <c:v>0.26</c:v>
                </c:pt>
                <c:pt idx="42">
                  <c:v>0.31</c:v>
                </c:pt>
                <c:pt idx="43">
                  <c:v>0.36</c:v>
                </c:pt>
                <c:pt idx="44">
                  <c:v>0.41</c:v>
                </c:pt>
                <c:pt idx="45">
                  <c:v>0.46</c:v>
                </c:pt>
                <c:pt idx="46">
                  <c:v>0.5</c:v>
                </c:pt>
                <c:pt idx="47">
                  <c:v>0.53</c:v>
                </c:pt>
                <c:pt idx="48">
                  <c:v>0.55000000000000004</c:v>
                </c:pt>
                <c:pt idx="49">
                  <c:v>0.56000000000000005</c:v>
                </c:pt>
                <c:pt idx="50">
                  <c:v>0.55000000000000004</c:v>
                </c:pt>
                <c:pt idx="51">
                  <c:v>0.53</c:v>
                </c:pt>
                <c:pt idx="52">
                  <c:v>0.49</c:v>
                </c:pt>
                <c:pt idx="53">
                  <c:v>0.45</c:v>
                </c:pt>
                <c:pt idx="54">
                  <c:v>0.4</c:v>
                </c:pt>
                <c:pt idx="55">
                  <c:v>0.35</c:v>
                </c:pt>
                <c:pt idx="56">
                  <c:v>0.3</c:v>
                </c:pt>
                <c:pt idx="57">
                  <c:v>0.25</c:v>
                </c:pt>
                <c:pt idx="58">
                  <c:v>0.21</c:v>
                </c:pt>
                <c:pt idx="59">
                  <c:v>0.17</c:v>
                </c:pt>
                <c:pt idx="60">
                  <c:v>0.14000000000000001</c:v>
                </c:pt>
                <c:pt idx="61">
                  <c:v>0.11</c:v>
                </c:pt>
                <c:pt idx="62">
                  <c:v>0.09</c:v>
                </c:pt>
                <c:pt idx="63">
                  <c:v>7.0000000000000007E-2</c:v>
                </c:pt>
                <c:pt idx="64">
                  <c:v>0.05</c:v>
                </c:pt>
                <c:pt idx="65">
                  <c:v>0.04</c:v>
                </c:pt>
                <c:pt idx="66">
                  <c:v>0.03</c:v>
                </c:pt>
                <c:pt idx="67">
                  <c:v>0.02</c:v>
                </c:pt>
                <c:pt idx="68">
                  <c:v>0.02</c:v>
                </c:pt>
                <c:pt idx="69">
                  <c:v>0.01</c:v>
                </c:pt>
                <c:pt idx="70">
                  <c:v>0.01</c:v>
                </c:pt>
                <c:pt idx="71">
                  <c:v>0.01</c:v>
                </c:pt>
                <c:pt idx="72">
                  <c:v>0.01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v>Category 3</c:v>
          </c:tx>
          <c:marker>
            <c:symbol val="none"/>
          </c:marker>
          <c:cat>
            <c:numRef>
              <c:f>Prob_2.6853!$A$1:$A$81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cat>
          <c:val>
            <c:numRef>
              <c:f>Prob_2.6853!$I$1:$I$81</c:f>
              <c:numCache>
                <c:formatCode>General</c:formatCode>
                <c:ptCount val="8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0.01</c:v>
                </c:pt>
                <c:pt idx="36">
                  <c:v>0.01</c:v>
                </c:pt>
                <c:pt idx="37">
                  <c:v>0.01</c:v>
                </c:pt>
                <c:pt idx="38">
                  <c:v>0.01</c:v>
                </c:pt>
                <c:pt idx="39">
                  <c:v>0.02</c:v>
                </c:pt>
                <c:pt idx="40">
                  <c:v>0.02</c:v>
                </c:pt>
                <c:pt idx="41">
                  <c:v>0.03</c:v>
                </c:pt>
                <c:pt idx="42">
                  <c:v>0.04</c:v>
                </c:pt>
                <c:pt idx="43">
                  <c:v>0.05</c:v>
                </c:pt>
                <c:pt idx="44">
                  <c:v>7.0000000000000007E-2</c:v>
                </c:pt>
                <c:pt idx="45">
                  <c:v>0.08</c:v>
                </c:pt>
                <c:pt idx="46">
                  <c:v>0.11</c:v>
                </c:pt>
                <c:pt idx="47">
                  <c:v>0.13</c:v>
                </c:pt>
                <c:pt idx="48">
                  <c:v>0.17</c:v>
                </c:pt>
                <c:pt idx="49">
                  <c:v>0.2</c:v>
                </c:pt>
                <c:pt idx="50">
                  <c:v>0.25</c:v>
                </c:pt>
                <c:pt idx="51">
                  <c:v>0.3</c:v>
                </c:pt>
                <c:pt idx="52">
                  <c:v>0.35</c:v>
                </c:pt>
                <c:pt idx="53">
                  <c:v>0.4</c:v>
                </c:pt>
                <c:pt idx="54">
                  <c:v>0.45</c:v>
                </c:pt>
                <c:pt idx="55">
                  <c:v>0.49</c:v>
                </c:pt>
                <c:pt idx="56">
                  <c:v>0.53</c:v>
                </c:pt>
                <c:pt idx="57">
                  <c:v>0.55000000000000004</c:v>
                </c:pt>
                <c:pt idx="58">
                  <c:v>0.56000000000000005</c:v>
                </c:pt>
                <c:pt idx="59">
                  <c:v>0.56000000000000005</c:v>
                </c:pt>
                <c:pt idx="60">
                  <c:v>0.54</c:v>
                </c:pt>
                <c:pt idx="61">
                  <c:v>0.52</c:v>
                </c:pt>
                <c:pt idx="62">
                  <c:v>0.48</c:v>
                </c:pt>
                <c:pt idx="63">
                  <c:v>0.43</c:v>
                </c:pt>
                <c:pt idx="64">
                  <c:v>0.38</c:v>
                </c:pt>
                <c:pt idx="65">
                  <c:v>0.33</c:v>
                </c:pt>
                <c:pt idx="66">
                  <c:v>0.28000000000000003</c:v>
                </c:pt>
                <c:pt idx="67">
                  <c:v>0.23</c:v>
                </c:pt>
                <c:pt idx="68">
                  <c:v>0.19</c:v>
                </c:pt>
                <c:pt idx="69">
                  <c:v>0.15</c:v>
                </c:pt>
                <c:pt idx="70">
                  <c:v>0.12</c:v>
                </c:pt>
                <c:pt idx="71">
                  <c:v>0.1</c:v>
                </c:pt>
                <c:pt idx="72">
                  <c:v>0.08</c:v>
                </c:pt>
                <c:pt idx="73">
                  <c:v>0.06</c:v>
                </c:pt>
                <c:pt idx="74">
                  <c:v>0.05</c:v>
                </c:pt>
                <c:pt idx="75">
                  <c:v>0.04</c:v>
                </c:pt>
                <c:pt idx="76">
                  <c:v>0.03</c:v>
                </c:pt>
                <c:pt idx="77">
                  <c:v>0.02</c:v>
                </c:pt>
                <c:pt idx="78">
                  <c:v>0.02</c:v>
                </c:pt>
                <c:pt idx="79">
                  <c:v>0.01</c:v>
                </c:pt>
                <c:pt idx="80">
                  <c:v>0.01</c:v>
                </c:pt>
              </c:numCache>
            </c:numRef>
          </c:val>
          <c:smooth val="0"/>
        </c:ser>
        <c:ser>
          <c:idx val="4"/>
          <c:order val="4"/>
          <c:tx>
            <c:v>Category 4</c:v>
          </c:tx>
          <c:marker>
            <c:symbol val="none"/>
          </c:marker>
          <c:cat>
            <c:numRef>
              <c:f>Prob_2.6853!$A$1:$A$81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cat>
          <c:val>
            <c:numRef>
              <c:f>Prob_2.6853!$K$1:$K$81</c:f>
              <c:numCache>
                <c:formatCode>General</c:formatCode>
                <c:ptCount val="8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0.01</c:v>
                </c:pt>
                <c:pt idx="45">
                  <c:v>0.01</c:v>
                </c:pt>
                <c:pt idx="46">
                  <c:v>0.01</c:v>
                </c:pt>
                <c:pt idx="47">
                  <c:v>0.01</c:v>
                </c:pt>
                <c:pt idx="48">
                  <c:v>0.02</c:v>
                </c:pt>
                <c:pt idx="49">
                  <c:v>0.02</c:v>
                </c:pt>
                <c:pt idx="50">
                  <c:v>0.03</c:v>
                </c:pt>
                <c:pt idx="51">
                  <c:v>0.04</c:v>
                </c:pt>
                <c:pt idx="52">
                  <c:v>0.05</c:v>
                </c:pt>
                <c:pt idx="53">
                  <c:v>0.06</c:v>
                </c:pt>
                <c:pt idx="54">
                  <c:v>0.08</c:v>
                </c:pt>
                <c:pt idx="55">
                  <c:v>0.1</c:v>
                </c:pt>
                <c:pt idx="56">
                  <c:v>0.13</c:v>
                </c:pt>
                <c:pt idx="57">
                  <c:v>0.16</c:v>
                </c:pt>
                <c:pt idx="58">
                  <c:v>0.2</c:v>
                </c:pt>
                <c:pt idx="59">
                  <c:v>0.25</c:v>
                </c:pt>
                <c:pt idx="60">
                  <c:v>0.3</c:v>
                </c:pt>
                <c:pt idx="61">
                  <c:v>0.36</c:v>
                </c:pt>
                <c:pt idx="62">
                  <c:v>0.43</c:v>
                </c:pt>
                <c:pt idx="63">
                  <c:v>0.49</c:v>
                </c:pt>
                <c:pt idx="64">
                  <c:v>0.56000000000000005</c:v>
                </c:pt>
                <c:pt idx="65">
                  <c:v>0.63</c:v>
                </c:pt>
                <c:pt idx="66">
                  <c:v>0.69</c:v>
                </c:pt>
                <c:pt idx="67">
                  <c:v>0.74</c:v>
                </c:pt>
                <c:pt idx="68">
                  <c:v>0.79</c:v>
                </c:pt>
                <c:pt idx="69">
                  <c:v>0.83</c:v>
                </c:pt>
                <c:pt idx="70">
                  <c:v>0.87</c:v>
                </c:pt>
                <c:pt idx="71">
                  <c:v>0.89</c:v>
                </c:pt>
                <c:pt idx="72">
                  <c:v>0.92</c:v>
                </c:pt>
                <c:pt idx="73">
                  <c:v>0.93</c:v>
                </c:pt>
                <c:pt idx="74">
                  <c:v>0.95</c:v>
                </c:pt>
                <c:pt idx="75">
                  <c:v>0.96</c:v>
                </c:pt>
                <c:pt idx="76">
                  <c:v>0.97</c:v>
                </c:pt>
                <c:pt idx="77">
                  <c:v>0.98</c:v>
                </c:pt>
                <c:pt idx="78">
                  <c:v>0.98</c:v>
                </c:pt>
                <c:pt idx="79">
                  <c:v>0.99</c:v>
                </c:pt>
                <c:pt idx="80">
                  <c:v>0.99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586368"/>
        <c:axId val="79399168"/>
      </c:lineChart>
      <c:catAx>
        <c:axId val="4658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399168"/>
        <c:crosses val="autoZero"/>
        <c:auto val="1"/>
        <c:lblAlgn val="ctr"/>
        <c:lblOffset val="100"/>
        <c:noMultiLvlLbl val="0"/>
      </c:catAx>
      <c:valAx>
        <c:axId val="7939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586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MCAT</c:v>
          </c:tx>
          <c:spPr>
            <a:ln w="28575">
              <a:noFill/>
            </a:ln>
          </c:spPr>
          <c:trendline>
            <c:spPr>
              <a:ln w="31750">
                <a:solidFill>
                  <a:schemeClr val="accent1"/>
                </a:solidFill>
              </a:ln>
            </c:spPr>
            <c:trendlineType val="log"/>
            <c:dispRSqr val="0"/>
            <c:dispEq val="0"/>
          </c:trendline>
          <c:xVal>
            <c:numRef>
              <c:f>Summary!$D$3:$D$9</c:f>
              <c:numCache>
                <c:formatCode>General</c:formatCode>
                <c:ptCount val="7"/>
                <c:pt idx="0">
                  <c:v>0.19800000000000001</c:v>
                </c:pt>
                <c:pt idx="1">
                  <c:v>0.2</c:v>
                </c:pt>
                <c:pt idx="2">
                  <c:v>0.29499999999999998</c:v>
                </c:pt>
                <c:pt idx="3">
                  <c:v>0.34399999999999997</c:v>
                </c:pt>
                <c:pt idx="4">
                  <c:v>0.378</c:v>
                </c:pt>
                <c:pt idx="5">
                  <c:v>0.40699999999999997</c:v>
                </c:pt>
                <c:pt idx="6">
                  <c:v>0.443</c:v>
                </c:pt>
              </c:numCache>
            </c:numRef>
          </c:xVal>
          <c:yVal>
            <c:numRef>
              <c:f>Summary!$E$3:$E$9</c:f>
              <c:numCache>
                <c:formatCode>General</c:formatCode>
                <c:ptCount val="7"/>
                <c:pt idx="0">
                  <c:v>20.986999999999991</c:v>
                </c:pt>
                <c:pt idx="1">
                  <c:v>17.827000000000009</c:v>
                </c:pt>
                <c:pt idx="2">
                  <c:v>14.651999999999999</c:v>
                </c:pt>
                <c:pt idx="3">
                  <c:v>11.473000000000001</c:v>
                </c:pt>
                <c:pt idx="4">
                  <c:v>9.1330000000000009</c:v>
                </c:pt>
                <c:pt idx="5">
                  <c:v>7.754999999999999</c:v>
                </c:pt>
                <c:pt idx="6">
                  <c:v>6.4589999999999996</c:v>
                </c:pt>
              </c:numCache>
            </c:numRef>
          </c:yVal>
          <c:smooth val="0"/>
        </c:ser>
        <c:ser>
          <c:idx val="1"/>
          <c:order val="1"/>
          <c:tx>
            <c:v>UCAT</c:v>
          </c:tx>
          <c:spPr>
            <a:ln w="28575">
              <a:noFill/>
            </a:ln>
          </c:spPr>
          <c:trendline>
            <c:spPr>
              <a:ln w="31750">
                <a:solidFill>
                  <a:srgbClr val="C00000"/>
                </a:solidFill>
              </a:ln>
            </c:spPr>
            <c:trendlineType val="log"/>
            <c:dispRSqr val="0"/>
            <c:dispEq val="0"/>
          </c:trendline>
          <c:xVal>
            <c:numRef>
              <c:f>Summary!$G$3:$G$9</c:f>
              <c:numCache>
                <c:formatCode>General</c:formatCode>
                <c:ptCount val="7"/>
                <c:pt idx="0">
                  <c:v>0.42099999999999999</c:v>
                </c:pt>
                <c:pt idx="1">
                  <c:v>0.46100000000000002</c:v>
                </c:pt>
                <c:pt idx="2">
                  <c:v>0.51600000000000001</c:v>
                </c:pt>
                <c:pt idx="3">
                  <c:v>0.57599999999999996</c:v>
                </c:pt>
                <c:pt idx="4">
                  <c:v>0.60499999999999998</c:v>
                </c:pt>
                <c:pt idx="5">
                  <c:v>0.63100000000000001</c:v>
                </c:pt>
                <c:pt idx="6">
                  <c:v>0.65500000000000003</c:v>
                </c:pt>
              </c:numCache>
            </c:numRef>
          </c:xVal>
          <c:yVal>
            <c:numRef>
              <c:f>Summary!$H$3:$H$9</c:f>
              <c:numCache>
                <c:formatCode>General</c:formatCode>
                <c:ptCount val="7"/>
                <c:pt idx="0">
                  <c:v>16.091000000000001</c:v>
                </c:pt>
                <c:pt idx="1">
                  <c:v>13.185</c:v>
                </c:pt>
                <c:pt idx="2">
                  <c:v>11.516999999999999</c:v>
                </c:pt>
                <c:pt idx="3">
                  <c:v>10.44</c:v>
                </c:pt>
                <c:pt idx="4">
                  <c:v>9.48</c:v>
                </c:pt>
                <c:pt idx="5">
                  <c:v>7.9080000000000004</c:v>
                </c:pt>
                <c:pt idx="6">
                  <c:v>7.254999999999999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463552"/>
        <c:axId val="85464128"/>
      </c:scatterChart>
      <c:valAx>
        <c:axId val="8546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RMSE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5464128"/>
        <c:crosses val="autoZero"/>
        <c:crossBetween val="midCat"/>
      </c:valAx>
      <c:valAx>
        <c:axId val="854641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Number of Items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5463552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v>UCAT</c:v>
          </c:tx>
          <c:val>
            <c:numRef>
              <c:f>'RMSE by trait level'!$BS$50:$BS$57</c:f>
              <c:numCache>
                <c:formatCode>General</c:formatCode>
                <c:ptCount val="8"/>
                <c:pt idx="0">
                  <c:v>0.63206012372241938</c:v>
                </c:pt>
                <c:pt idx="1">
                  <c:v>0.40644802865803153</c:v>
                </c:pt>
                <c:pt idx="2">
                  <c:v>0.34914180500192182</c:v>
                </c:pt>
                <c:pt idx="3">
                  <c:v>0.36013886210738216</c:v>
                </c:pt>
                <c:pt idx="4">
                  <c:v>0.34641016151377546</c:v>
                </c:pt>
                <c:pt idx="5">
                  <c:v>0.35902646142032479</c:v>
                </c:pt>
                <c:pt idx="6">
                  <c:v>0.39572717874818758</c:v>
                </c:pt>
                <c:pt idx="7">
                  <c:v>0.40274061131204536</c:v>
                </c:pt>
              </c:numCache>
            </c:numRef>
          </c:val>
          <c:smooth val="0"/>
        </c:ser>
        <c:ser>
          <c:idx val="3"/>
          <c:order val="1"/>
          <c:tx>
            <c:v>MCAT</c:v>
          </c:tx>
          <c:val>
            <c:numRef>
              <c:f>'RMSE by trait level'!$CD$50:$CD$57</c:f>
              <c:numCache>
                <c:formatCode>General</c:formatCode>
                <c:ptCount val="8"/>
                <c:pt idx="0">
                  <c:v>0.36166282640050251</c:v>
                </c:pt>
                <c:pt idx="1">
                  <c:v>0.30215889859476258</c:v>
                </c:pt>
                <c:pt idx="2">
                  <c:v>0.2865309756378881</c:v>
                </c:pt>
                <c:pt idx="3">
                  <c:v>0.30495901363953815</c:v>
                </c:pt>
                <c:pt idx="4">
                  <c:v>0.32649655434629016</c:v>
                </c:pt>
                <c:pt idx="5">
                  <c:v>0.33660065359413666</c:v>
                </c:pt>
                <c:pt idx="6">
                  <c:v>0.34756294393965537</c:v>
                </c:pt>
                <c:pt idx="7">
                  <c:v>0.36276714294434109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852096"/>
        <c:axId val="85520320"/>
      </c:lineChart>
      <c:catAx>
        <c:axId val="150852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Number of </a:t>
                </a:r>
                <a:r>
                  <a:rPr lang="en-US" sz="1600" dirty="0" smtClean="0"/>
                  <a:t>Items Per Trait</a:t>
                </a:r>
                <a:endParaRPr 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5520320"/>
        <c:crosses val="autoZero"/>
        <c:auto val="1"/>
        <c:lblAlgn val="ctr"/>
        <c:lblOffset val="100"/>
        <c:noMultiLvlLbl val="0"/>
      </c:catAx>
      <c:valAx>
        <c:axId val="85520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RMSE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08520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87C3F-3F80-4C8F-910C-D713212DD83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711E6-C774-46BC-93F0-87F9C72F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67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#_ENREF_4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Patient-reported outcomes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s) provide information about the patient's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 condition that comes directly from the patient, without interpretation of the patient's response by a physician. The importance of the patient perspective has been prominent in the literature for at least 20 years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action="ppaction://hlinkfile" tooltip="Cella, 1992 #475"/>
              </a:rPr>
              <a:t>[2-4]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research literature contains substantial evidence for not relying solely on clinician reporting of patients’ health status. Discrepancies between patient and clinician reports of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Health-Related Quality of Life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HRQL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and health status have been established [5,6]. Physicians have often reported fewer symptom [7-10] and lower symptom severity [11,12] compared to patients. There is also evidence that PROs can provide more information about toxicity and symptoms than physician or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adverse event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reports [13,14]. Studies have shown that, for some subjective symptoms (e.g., in sexual function), clinician ratings are no better than chance in predicting PROs of the same symptoms [15,16].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711E6-C774-46BC-93F0-87F9C72F9F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711E6-C774-46BC-93F0-87F9C72F9F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50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7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3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0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7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5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9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D2D3-E837-4526-8A3E-EED7665FD510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8432D-FFF7-40C1-B129-DE3D41A1E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9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11111111111111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Reducing </a:t>
            </a:r>
            <a:r>
              <a:rPr lang="en-US" b="1" dirty="0" smtClean="0"/>
              <a:t>Burden on Patient-Reported Outcomes Using Multidimensional Computer Adaptive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848600" cy="1752600"/>
          </a:xfrm>
        </p:spPr>
        <p:txBody>
          <a:bodyPr>
            <a:normAutofit fontScale="92500" lnSpcReduction="20000"/>
          </a:bodyPr>
          <a:lstStyle/>
          <a:p>
            <a:pPr algn="l">
              <a:tabLst>
                <a:tab pos="1254125" algn="l"/>
                <a:tab pos="4519613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Scott </a:t>
            </a:r>
            <a:r>
              <a:rPr lang="en-US" sz="2000" dirty="0">
                <a:solidFill>
                  <a:schemeClr val="tx1"/>
                </a:solidFill>
              </a:rPr>
              <a:t>B. </a:t>
            </a:r>
            <a:r>
              <a:rPr lang="en-US" sz="2000" dirty="0" smtClean="0">
                <a:solidFill>
                  <a:schemeClr val="tx1"/>
                </a:solidFill>
              </a:rPr>
              <a:t>Morris	Michael Bass</a:t>
            </a:r>
          </a:p>
          <a:p>
            <a:pPr algn="l">
              <a:tabLst>
                <a:tab pos="1254125" algn="l"/>
                <a:tab pos="4519613" algn="l"/>
              </a:tabLst>
            </a:pPr>
            <a:r>
              <a:rPr lang="en-US" sz="2000" dirty="0" err="1" smtClean="0">
                <a:solidFill>
                  <a:schemeClr val="tx1"/>
                </a:solidFill>
              </a:rPr>
              <a:t>Mirinae</a:t>
            </a:r>
            <a:r>
              <a:rPr lang="en-US" sz="2000" dirty="0" smtClean="0">
                <a:solidFill>
                  <a:schemeClr val="tx1"/>
                </a:solidFill>
              </a:rPr>
              <a:t> Lee</a:t>
            </a: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	Richard </a:t>
            </a:r>
            <a:r>
              <a:rPr lang="en-US" sz="2000" dirty="0">
                <a:solidFill>
                  <a:schemeClr val="tx1"/>
                </a:solidFill>
              </a:rPr>
              <a:t>E. </a:t>
            </a:r>
            <a:r>
              <a:rPr lang="en-US" sz="2000" dirty="0" smtClean="0">
                <a:solidFill>
                  <a:schemeClr val="tx1"/>
                </a:solidFill>
              </a:rPr>
              <a:t>Neapolitan</a:t>
            </a:r>
          </a:p>
          <a:p>
            <a:pPr algn="l">
              <a:tabLst>
                <a:tab pos="1254125" algn="l"/>
                <a:tab pos="4519613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Illinois Institute of Technology	Northwestern University</a:t>
            </a:r>
          </a:p>
          <a:p>
            <a:pPr algn="l">
              <a:tabLst>
                <a:tab pos="1254125" algn="l"/>
                <a:tab pos="4519613" algn="l"/>
              </a:tabLst>
            </a:pPr>
            <a:endParaRPr lang="en-US" sz="2000" dirty="0">
              <a:solidFill>
                <a:schemeClr val="tx1"/>
              </a:solidFill>
            </a:endParaRPr>
          </a:p>
          <a:p>
            <a:pPr algn="l">
              <a:tabLst>
                <a:tab pos="1254125" algn="l"/>
                <a:tab pos="4519613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This </a:t>
            </a:r>
            <a:r>
              <a:rPr lang="en-US" sz="2000" dirty="0">
                <a:solidFill>
                  <a:schemeClr val="tx1"/>
                </a:solidFill>
              </a:rPr>
              <a:t>work was supported </a:t>
            </a:r>
            <a:r>
              <a:rPr lang="en-US" sz="2000" dirty="0" smtClean="0">
                <a:solidFill>
                  <a:schemeClr val="tx1"/>
                </a:solidFill>
              </a:rPr>
              <a:t>by </a:t>
            </a:r>
            <a:r>
              <a:rPr lang="en-US" sz="2000" dirty="0">
                <a:solidFill>
                  <a:schemeClr val="tx1"/>
                </a:solidFill>
              </a:rPr>
              <a:t>the National Library of </a:t>
            </a:r>
            <a:r>
              <a:rPr lang="en-US" sz="2000" dirty="0" smtClean="0">
                <a:solidFill>
                  <a:schemeClr val="tx1"/>
                </a:solidFill>
              </a:rPr>
              <a:t>Medicine </a:t>
            </a:r>
            <a:r>
              <a:rPr lang="en-US" sz="2000" dirty="0">
                <a:solidFill>
                  <a:schemeClr val="tx1"/>
                </a:solidFill>
              </a:rPr>
              <a:t>of the National Institutes of </a:t>
            </a:r>
            <a:r>
              <a:rPr lang="en-US" sz="2000" dirty="0" smtClean="0">
                <a:solidFill>
                  <a:schemeClr val="tx1"/>
                </a:solidFill>
              </a:rPr>
              <a:t>Health, R01LM011962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Fisher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Fisher Information,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𝐼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l-GR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, indicates the amount of information an item provides about the latent variable</a:t>
                </a:r>
              </a:p>
              <a:p>
                <a:r>
                  <a:rPr lang="en-US" dirty="0" smtClean="0"/>
                  <a:t>Inversely related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𝑆𝐸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Administering the item with the greatest information is expected to most reduce measurement error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2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Fisher </a:t>
            </a:r>
            <a:r>
              <a:rPr lang="en-US" sz="4000" dirty="0"/>
              <a:t>I</a:t>
            </a:r>
            <a:r>
              <a:rPr lang="en-US" sz="4000" dirty="0" smtClean="0"/>
              <a:t>nformation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Multidimensional </a:t>
            </a:r>
            <a:r>
              <a:rPr lang="en-US" dirty="0" err="1" smtClean="0"/>
              <a:t>Polytomous</a:t>
            </a:r>
            <a:r>
              <a:rPr lang="en-US" dirty="0" smtClean="0"/>
              <a:t> Items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3276600"/>
            <a:ext cx="8229600" cy="1981200"/>
          </a:xfrm>
        </p:spPr>
        <p:txBody>
          <a:bodyPr/>
          <a:lstStyle/>
          <a:p>
            <a:r>
              <a:rPr lang="en-US" dirty="0" smtClean="0"/>
              <a:t>Simple Structure Model</a:t>
            </a: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201243"/>
              </p:ext>
            </p:extLst>
          </p:nvPr>
        </p:nvGraphicFramePr>
        <p:xfrm>
          <a:off x="381000" y="1752600"/>
          <a:ext cx="85555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5194300" imgH="965200" progId="Equation.3">
                  <p:embed/>
                </p:oleObj>
              </mc:Choice>
              <mc:Fallback>
                <p:oleObj name="Equation" r:id="rId3" imgW="51943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52600"/>
                        <a:ext cx="8555525" cy="16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014087"/>
              </p:ext>
            </p:extLst>
          </p:nvPr>
        </p:nvGraphicFramePr>
        <p:xfrm>
          <a:off x="911225" y="3983038"/>
          <a:ext cx="7342188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4457520" imgH="939600" progId="Equation.3">
                  <p:embed/>
                </p:oleObj>
              </mc:Choice>
              <mc:Fallback>
                <p:oleObj name="Equation" r:id="rId5" imgW="445752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3983038"/>
                        <a:ext cx="7342188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04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Information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err="1" smtClean="0"/>
              <a:t>Segall</a:t>
            </a:r>
            <a:r>
              <a:rPr lang="en-US" dirty="0" smtClean="0"/>
              <a:t> (1996)</a:t>
            </a:r>
          </a:p>
          <a:p>
            <a:endParaRPr lang="en-US" dirty="0"/>
          </a:p>
          <a:p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where the prior is the inverse of the correlation matrix</a:t>
            </a:r>
          </a:p>
          <a:p>
            <a:pPr marL="457200" indent="-457200"/>
            <a:r>
              <a:rPr lang="en-US" dirty="0" smtClean="0"/>
              <a:t>Prior Trait Covariance Matrix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  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731458"/>
              </p:ext>
            </p:extLst>
          </p:nvPr>
        </p:nvGraphicFramePr>
        <p:xfrm>
          <a:off x="2209800" y="4648200"/>
          <a:ext cx="4571999" cy="1518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3484"/>
                <a:gridCol w="1235971"/>
                <a:gridCol w="831272"/>
                <a:gridCol w="831272"/>
              </a:tblGrid>
              <a:tr h="14668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Anx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Dep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Anxiety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9243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Depression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0.88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3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Anger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0.78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0.79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39146" y="2283175"/>
                <a:ext cx="6074996" cy="839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latin typeface="Cambria Math"/>
                            </a:rPr>
                            <m:t>𝐓𝐈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𝛉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  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/>
                              <a:ea typeface="Cambria Math"/>
                            </a:rPr>
                            <m:t>Φ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         +        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latin typeface="Cambria Math"/>
                                </a:rPr>
                                <m:t>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b="1" i="0">
                              <a:latin typeface="Cambria Math"/>
                              <a:ea typeface="Cambria Math"/>
                            </a:rPr>
                            <m:t>𝛉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         +        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latin typeface="Cambria Math"/>
                            </a:rPr>
                            <m:t>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1" i="0" smtClean="0">
                          <a:latin typeface="Cambria Math"/>
                          <a:ea typeface="Cambria Math"/>
                        </a:rPr>
                        <m:t>𝛉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146" y="2283175"/>
                <a:ext cx="6074996" cy="83965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819400" y="189120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2179" y="1904194"/>
            <a:ext cx="2017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Administered Items</a:t>
            </a:r>
            <a:endParaRPr lang="en-US" dirty="0"/>
          </a:p>
        </p:txBody>
      </p:sp>
      <p:sp>
        <p:nvSpPr>
          <p:cNvPr id="13" name="Down Arrow Callout 12"/>
          <p:cNvSpPr/>
          <p:nvPr/>
        </p:nvSpPr>
        <p:spPr>
          <a:xfrm>
            <a:off x="2819400" y="1904194"/>
            <a:ext cx="838200" cy="45800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Prior</a:t>
            </a:r>
            <a:endParaRPr lang="en-US" dirty="0"/>
          </a:p>
        </p:txBody>
      </p:sp>
      <p:sp>
        <p:nvSpPr>
          <p:cNvPr id="15" name="Down Arrow Callout 14"/>
          <p:cNvSpPr/>
          <p:nvPr/>
        </p:nvSpPr>
        <p:spPr>
          <a:xfrm>
            <a:off x="4242178" y="1904194"/>
            <a:ext cx="2017541" cy="45800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Administered Items</a:t>
            </a:r>
            <a:endParaRPr lang="en-US" dirty="0"/>
          </a:p>
        </p:txBody>
      </p:sp>
      <p:sp>
        <p:nvSpPr>
          <p:cNvPr id="16" name="Down Arrow Callout 15"/>
          <p:cNvSpPr/>
          <p:nvPr/>
        </p:nvSpPr>
        <p:spPr>
          <a:xfrm>
            <a:off x="6477000" y="1891208"/>
            <a:ext cx="1676400" cy="45800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Candidate 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9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err="1" smtClean="0"/>
              <a:t>Segall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For each candidate item</a:t>
            </a:r>
          </a:p>
          <a:p>
            <a:pPr lvl="2"/>
            <a:r>
              <a:rPr lang="en-US" dirty="0" smtClean="0"/>
              <a:t>Compute Test Information at current trait estimates</a:t>
            </a:r>
          </a:p>
          <a:p>
            <a:pPr lvl="2"/>
            <a:r>
              <a:rPr lang="en-US" dirty="0" smtClean="0"/>
              <a:t>Determinant of TI</a:t>
            </a:r>
          </a:p>
          <a:p>
            <a:pPr lvl="1"/>
            <a:r>
              <a:rPr lang="en-US" dirty="0" smtClean="0"/>
              <a:t>Select the item with the largest determinant</a:t>
            </a:r>
          </a:p>
          <a:p>
            <a:r>
              <a:rPr lang="en-US" dirty="0" smtClean="0"/>
              <a:t>Modified </a:t>
            </a:r>
            <a:r>
              <a:rPr lang="en-US" dirty="0" err="1" smtClean="0"/>
              <a:t>Segall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Posterior-Weighted </a:t>
            </a:r>
            <a:r>
              <a:rPr lang="en-US" dirty="0"/>
              <a:t>A</a:t>
            </a:r>
            <a:r>
              <a:rPr lang="en-US" dirty="0" smtClean="0"/>
              <a:t>verage Determinant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 each of 290 simulated respondents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Sampled true </a:t>
            </a:r>
            <a:r>
              <a:rPr lang="el-GR" b="1" dirty="0"/>
              <a:t>θ</a:t>
            </a:r>
            <a:r>
              <a:rPr lang="el-GR" dirty="0"/>
              <a:t> </a:t>
            </a:r>
            <a:r>
              <a:rPr lang="en-US" dirty="0" smtClean="0"/>
              <a:t>(Anxiety, Depression &amp; Anger) values from empirical trait distribution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potential response to each item according the MIRT model and the true </a:t>
            </a:r>
            <a:r>
              <a:rPr lang="el-GR" b="1" dirty="0"/>
              <a:t>θ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Administer each CAT (MCAT, Anxiety, Depression, Anger)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Prior distribution</a:t>
            </a:r>
          </a:p>
          <a:p>
            <a:pPr marL="1828800" lvl="3" indent="-514350"/>
            <a:r>
              <a:rPr lang="en-US" dirty="0" smtClean="0"/>
              <a:t>UCAT: unit normal</a:t>
            </a:r>
          </a:p>
          <a:p>
            <a:pPr marL="1828800" lvl="3" indent="-514350"/>
            <a:r>
              <a:rPr lang="en-US" dirty="0" smtClean="0"/>
              <a:t>MCAT: multivariate normal with known correlations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Select the best item</a:t>
            </a:r>
          </a:p>
          <a:p>
            <a:pPr marL="1828800" lvl="3" indent="-514350"/>
            <a:r>
              <a:rPr lang="en-US" dirty="0" smtClean="0"/>
              <a:t>Largest posterior-weighted determinant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Look up generated response to that item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Compute EAP estimate and SE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Repeat for 24 items (8 items for each UCAT)</a:t>
            </a:r>
          </a:p>
          <a:p>
            <a:pPr marL="1371600" lvl="2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40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EAP estimates saved at the point SE &lt; cutoff</a:t>
            </a:r>
          </a:p>
          <a:p>
            <a:pPr lvl="1"/>
            <a:r>
              <a:rPr lang="en-US" dirty="0" smtClean="0"/>
              <a:t>MCAT: SE &lt; cutoff on all traits</a:t>
            </a:r>
          </a:p>
          <a:p>
            <a:pPr lvl="1"/>
            <a:r>
              <a:rPr lang="en-US" dirty="0" smtClean="0"/>
              <a:t>UCAT: cutoff applied separately for each trait</a:t>
            </a:r>
          </a:p>
          <a:p>
            <a:r>
              <a:rPr lang="en-US" dirty="0" smtClean="0"/>
              <a:t>Investigated a range of cutoffs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0.2 to 0.4 in increments of .025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Centered on current PROMIS cutoff of 0.3</a:t>
            </a:r>
          </a:p>
        </p:txBody>
      </p:sp>
    </p:spTree>
    <p:extLst>
      <p:ext uri="{BB962C8B-B14F-4D97-AF65-F5344CB8AC3E}">
        <p14:creationId xmlns:p14="http://schemas.microsoft.com/office/powerpoint/2010/main" val="235619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Percent of Examinees Reaching Stopping Rule Within 24 Items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190873"/>
              </p:ext>
            </p:extLst>
          </p:nvPr>
        </p:nvGraphicFramePr>
        <p:xfrm>
          <a:off x="2362200" y="1752600"/>
          <a:ext cx="4572000" cy="4337987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4117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Cutoff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MCAT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UCAT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251"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99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Number of items to reach stopping rule</a:t>
                </a:r>
              </a:p>
              <a:p>
                <a:r>
                  <a:rPr lang="en-US" dirty="0" smtClean="0"/>
                  <a:t>Root Mean Square Error (RMSE)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pPr lvl="1"/>
                <a:r>
                  <a:rPr lang="en-US" sz="2400" dirty="0">
                    <a:ea typeface="Times New Roman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ea typeface="Times New Roman"/>
                  </a:rPr>
                  <a:t> </a:t>
                </a:r>
                <a:r>
                  <a:rPr lang="en-US" sz="2400" dirty="0">
                    <a:ea typeface="Times New Roman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>
                    <a:ea typeface="Times New Roman"/>
                  </a:rPr>
                  <a:t> represent the EAP estimate and true value of trait </a:t>
                </a:r>
                <a:r>
                  <a:rPr lang="en-US" sz="2400" i="1" dirty="0">
                    <a:ea typeface="Times New Roman"/>
                  </a:rPr>
                  <a:t>t</a:t>
                </a:r>
                <a:r>
                  <a:rPr lang="en-US" sz="2400" b="1" dirty="0">
                    <a:ea typeface="Times New Roman"/>
                  </a:rPr>
                  <a:t> </a:t>
                </a:r>
                <a:r>
                  <a:rPr lang="en-US" sz="2400" dirty="0">
                    <a:ea typeface="Times New Roman"/>
                  </a:rPr>
                  <a:t>for respondent </a:t>
                </a:r>
                <a:r>
                  <a:rPr lang="en-US" sz="2400" i="1" dirty="0" err="1">
                    <a:ea typeface="Times New Roman"/>
                  </a:rPr>
                  <a:t>i</a:t>
                </a:r>
                <a:r>
                  <a:rPr lang="en-US" sz="2400" dirty="0">
                    <a:ea typeface="Times New Roman"/>
                  </a:rPr>
                  <a:t>, </a:t>
                </a:r>
                <a:endParaRPr lang="en-US" sz="2400" dirty="0" smtClean="0">
                  <a:ea typeface="Times New Roman"/>
                </a:endParaRPr>
              </a:p>
              <a:p>
                <a:pPr lvl="1"/>
                <a:r>
                  <a:rPr lang="en-US" sz="2400" i="1" dirty="0" smtClean="0">
                    <a:ea typeface="Times New Roman"/>
                  </a:rPr>
                  <a:t>N</a:t>
                </a:r>
                <a:r>
                  <a:rPr lang="en-US" sz="2400" dirty="0" smtClean="0">
                    <a:ea typeface="Times New Roman"/>
                  </a:rPr>
                  <a:t> </a:t>
                </a:r>
                <a:r>
                  <a:rPr lang="en-US" sz="2400" dirty="0">
                    <a:ea typeface="Times New Roman"/>
                  </a:rPr>
                  <a:t>is the number of simulated respondents.</a:t>
                </a:r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71600" y="2973651"/>
                <a:ext cx="6707927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𝑅𝑀𝑆𝐸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𝑁</m:t>
                                </m:r>
                              </m:sup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2000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2000" b="1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2000" i="1">
                                                        <a:latin typeface="Cambria Math"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𝐴𝑛𝑥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𝐴𝑛𝑥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2000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2000" b="1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2000" i="1">
                                                        <a:latin typeface="Cambria Math"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𝐷𝑒𝑝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𝐷𝑒𝑝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2000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2000" b="1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2000" i="1">
                                                        <a:latin typeface="Cambria Math"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/>
                                                  </a:rPr>
                                                  <m:t>𝐴𝑛𝑔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00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000" b="0" i="1" smtClean="0">
                                                    <a:latin typeface="Cambria Math"/>
                                                  </a:rPr>
                                                  <m:t>𝐴𝑛𝑔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2000" i="1">
                                                    <a:latin typeface="Cambria Math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</m:nary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e>
                    </m:ra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3651"/>
                <a:ext cx="6707927" cy="10016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Items by RMSE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880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Anxiety RMSE x Number of Items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1310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9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Reported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Patient perspective</a:t>
            </a:r>
          </a:p>
          <a:p>
            <a:pPr lvl="1"/>
            <a:r>
              <a:rPr lang="en-US" dirty="0" smtClean="0"/>
              <a:t>Symptom severity</a:t>
            </a:r>
          </a:p>
          <a:p>
            <a:pPr lvl="1"/>
            <a:r>
              <a:rPr lang="en-US" dirty="0" smtClean="0"/>
              <a:t>Health-related quality of life</a:t>
            </a:r>
          </a:p>
          <a:p>
            <a:r>
              <a:rPr lang="en-US" dirty="0"/>
              <a:t>Patient Reported Outcomes Measurement Information System (PROMIS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Funded by </a:t>
            </a:r>
            <a:r>
              <a:rPr lang="en-US" dirty="0" smtClean="0"/>
              <a:t>NIH </a:t>
            </a:r>
            <a:r>
              <a:rPr lang="en-US" dirty="0"/>
              <a:t>to improve assessment of self-reported symptoms and other health-related quality of life domains </a:t>
            </a:r>
          </a:p>
          <a:p>
            <a:pPr lvl="1"/>
            <a:r>
              <a:rPr lang="en-US" dirty="0" smtClean="0"/>
              <a:t>Developed </a:t>
            </a:r>
            <a:r>
              <a:rPr lang="en-US" dirty="0"/>
              <a:t>and validated 27 adult and 9 pediatric item banks </a:t>
            </a:r>
            <a:endParaRPr lang="en-US" dirty="0" smtClean="0"/>
          </a:p>
          <a:p>
            <a:pPr lvl="1"/>
            <a:r>
              <a:rPr lang="en-US" dirty="0" smtClean="0"/>
              <a:t>3 domains: physical</a:t>
            </a:r>
            <a:r>
              <a:rPr lang="en-US" dirty="0"/>
              <a:t>, mental and social health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061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92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Multidimensional Graded Response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 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indicate a response to item </a:t>
            </a:r>
            <a:r>
              <a:rPr lang="en-US" sz="2800" i="1" dirty="0" err="1" smtClean="0"/>
              <a:t>i</a:t>
            </a:r>
            <a:r>
              <a:rPr lang="en-US" sz="2800" dirty="0" smtClean="0"/>
              <a:t> consisting of </a:t>
            </a:r>
            <a:r>
              <a:rPr lang="en-US" sz="2800" i="1" dirty="0" smtClean="0"/>
              <a:t>k</a:t>
            </a:r>
            <a:r>
              <a:rPr lang="en-US" sz="2800" dirty="0" smtClean="0"/>
              <a:t> = 1,…</a:t>
            </a:r>
            <a:r>
              <a:rPr lang="en-US" sz="2800" i="1" dirty="0" smtClean="0"/>
              <a:t>m</a:t>
            </a:r>
            <a:r>
              <a:rPr lang="en-US" sz="2800" dirty="0" smtClean="0"/>
              <a:t> ordered categories	</a:t>
            </a:r>
          </a:p>
          <a:p>
            <a:r>
              <a:rPr lang="en-US" sz="2800" dirty="0" smtClean="0"/>
              <a:t>Boundary Response Function</a:t>
            </a:r>
          </a:p>
          <a:p>
            <a:endParaRPr lang="en-US" sz="2800" dirty="0"/>
          </a:p>
          <a:p>
            <a:pPr>
              <a:spcBef>
                <a:spcPts val="2400"/>
              </a:spcBef>
            </a:pPr>
            <a:r>
              <a:rPr lang="en-US" sz="2800" dirty="0" smtClean="0"/>
              <a:t>For Simple Structure Model</a:t>
            </a:r>
          </a:p>
          <a:p>
            <a:endParaRPr lang="en-US" sz="2800" dirty="0" smtClean="0"/>
          </a:p>
          <a:p>
            <a:pPr>
              <a:spcBef>
                <a:spcPts val="1200"/>
              </a:spcBef>
            </a:pPr>
            <a:r>
              <a:rPr lang="en-US" sz="2800" dirty="0" smtClean="0"/>
              <a:t>Category Response Function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" y="2743200"/>
                <a:ext cx="8229600" cy="6644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≥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</m:e>
                      <m:e>
                        <m:r>
                          <a:rPr lang="en-US" sz="2400" b="1" i="1">
                            <a:latin typeface="Cambria Math"/>
                          </a:rPr>
                          <m:t>𝛉</m:t>
                        </m:r>
                      </m:e>
                    </m:d>
                  </m:oMath>
                </a14:m>
                <a:r>
                  <a:rPr lang="en-US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>
                                    <a:latin typeface="Cambria Math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𝐴𝑛𝑥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1">
                                    <a:latin typeface="Cambria Math"/>
                                  </a:rPr>
                                  <m:t>θ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𝐴𝑛𝑥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𝐷𝑒𝑝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i="1">
                                    <a:latin typeface="Cambria Math"/>
                                  </a:rPr>
                                  <m:t>θ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𝐷𝑒𝑝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+ 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𝐴𝑛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i="1">
                                    <a:latin typeface="Cambria Math"/>
                                  </a:rPr>
                                  <m:t>θ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𝐴𝑛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43200"/>
                <a:ext cx="8229600" cy="664477"/>
              </a:xfrm>
              <a:prstGeom prst="rect">
                <a:avLst/>
              </a:prstGeom>
              <a:blipFill rotWithShape="1">
                <a:blip r:embed="rId2"/>
                <a:stretch>
                  <a:fillRect b="-1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31794" y="5184811"/>
                <a:ext cx="6355080" cy="603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</m:sub>
                      <m:sup/>
                    </m:sSubSup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</m:e>
                      <m:e>
                        <m:r>
                          <a:rPr lang="en-US" sz="2800" b="1" i="1">
                            <a:latin typeface="Cambria Math"/>
                          </a:rPr>
                          <m:t>𝛉</m:t>
                        </m:r>
                      </m:e>
                    </m:d>
                    <m:r>
                      <a:rPr lang="en-US" sz="28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  <m:r>
                          <a:rPr lang="en-US" sz="2800" b="0" i="1" smtClean="0">
                            <a:latin typeface="Cambria Math"/>
                          </a:rPr>
                          <m:t>−1)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800" dirty="0" smtClean="0"/>
                  <a:t>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794" y="5184811"/>
                <a:ext cx="6355080" cy="603178"/>
              </a:xfrm>
              <a:prstGeom prst="rect">
                <a:avLst/>
              </a:prstGeom>
              <a:blipFill rotWithShape="1">
                <a:blip r:embed="rId3"/>
                <a:stretch>
                  <a:fillRect t="-9184" b="-16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2400" y="3910084"/>
                <a:ext cx="8229600" cy="6644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≥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</m:e>
                      <m:e>
                        <m:r>
                          <a:rPr lang="en-US" sz="2400" b="1" i="1">
                            <a:latin typeface="Cambria Math"/>
                          </a:rPr>
                          <m:t>𝛉</m:t>
                        </m:r>
                      </m:e>
                    </m:d>
                  </m:oMath>
                </a14:m>
                <a:r>
                  <a:rPr lang="en-US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1+</m:t>
                        </m:r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>
                                    <a:latin typeface="Cambria Math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𝐴𝑛𝑥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1">
                                    <a:latin typeface="Cambria Math"/>
                                  </a:rPr>
                                  <m:t>θ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𝐴𝑛𝑥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910084"/>
                <a:ext cx="8229600" cy="664477"/>
              </a:xfrm>
              <a:prstGeom prst="rect">
                <a:avLst/>
              </a:prstGeom>
              <a:blipFill rotWithShape="1">
                <a:blip r:embed="rId4"/>
                <a:stretch>
                  <a:fillRect b="-1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015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Burden and 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need to reduce patient burden in measuring PROs has long been a concern in health outcomes research </a:t>
            </a:r>
            <a:endParaRPr lang="en-US" dirty="0" smtClean="0"/>
          </a:p>
          <a:p>
            <a:r>
              <a:rPr lang="en-US" dirty="0" smtClean="0"/>
              <a:t>Computer Adaptive Tests tailor questions to each examinee (based on preceding responses), thereby obtaining high precision with fewer items</a:t>
            </a:r>
          </a:p>
        </p:txBody>
      </p:sp>
    </p:spTree>
    <p:extLst>
      <p:ext uri="{BB962C8B-B14F-4D97-AF65-F5344CB8AC3E}">
        <p14:creationId xmlns:p14="http://schemas.microsoft.com/office/powerpoint/2010/main" val="30723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PROMIS currently uses unidimensional CATs</a:t>
            </a:r>
          </a:p>
          <a:p>
            <a:pPr lvl="1"/>
            <a:r>
              <a:rPr lang="en-US" dirty="0"/>
              <a:t>Substantially shorter than fixed item scales</a:t>
            </a:r>
          </a:p>
          <a:p>
            <a:pPr lvl="1"/>
            <a:r>
              <a:rPr lang="en-US" dirty="0"/>
              <a:t>But ignore the correlations among related traits</a:t>
            </a:r>
          </a:p>
          <a:p>
            <a:r>
              <a:rPr lang="en-US" dirty="0" smtClean="0"/>
              <a:t>Can we reduce the length of PRO measures by administering multiple traits together in a </a:t>
            </a:r>
            <a:r>
              <a:rPr lang="en-US" dirty="0"/>
              <a:t>m</a:t>
            </a:r>
            <a:r>
              <a:rPr lang="en-US" dirty="0" smtClean="0"/>
              <a:t>ultidimensional CAT?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Distress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Research on depression and anxiety shows that they share a common </a:t>
            </a:r>
            <a:r>
              <a:rPr lang="en-US" sz="2800" i="1" dirty="0" smtClean="0"/>
              <a:t>general affective distress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Distress, demoralization, irritability, feelings of inferiority and rejection</a:t>
            </a:r>
            <a:endParaRPr lang="en-US" sz="2400" dirty="0"/>
          </a:p>
          <a:p>
            <a:r>
              <a:rPr lang="en-US" sz="2800" dirty="0"/>
              <a:t>A</a:t>
            </a:r>
            <a:r>
              <a:rPr lang="en-US" sz="2800" dirty="0" smtClean="0"/>
              <a:t>s well as specific symptoms</a:t>
            </a:r>
          </a:p>
          <a:p>
            <a:pPr lvl="1"/>
            <a:r>
              <a:rPr lang="en-US" sz="2400" dirty="0" smtClean="0"/>
              <a:t>Anxiety</a:t>
            </a:r>
          </a:p>
          <a:p>
            <a:pPr lvl="2"/>
            <a:r>
              <a:rPr lang="en-US" sz="2000" dirty="0" smtClean="0"/>
              <a:t>Physiological hyper-arousal: fearful mood, anxious vigilance, motor tension</a:t>
            </a:r>
          </a:p>
          <a:p>
            <a:pPr lvl="1"/>
            <a:r>
              <a:rPr lang="en-US" sz="2400" dirty="0" smtClean="0"/>
              <a:t>Depression</a:t>
            </a:r>
          </a:p>
          <a:p>
            <a:pPr lvl="2"/>
            <a:r>
              <a:rPr lang="en-US" sz="2000" dirty="0" smtClean="0"/>
              <a:t>Absence of positive affect: loss of interest in pleasure, crying, hopelessness, loneliness</a:t>
            </a:r>
          </a:p>
          <a:p>
            <a:pPr lvl="1"/>
            <a:r>
              <a:rPr lang="en-US" sz="2600" dirty="0" smtClean="0"/>
              <a:t>Anger</a:t>
            </a:r>
          </a:p>
          <a:p>
            <a:pPr lvl="2"/>
            <a:r>
              <a:rPr lang="en-US" sz="2200" dirty="0" smtClean="0"/>
              <a:t>Tendency to experience anger, hostility, act aggressively</a:t>
            </a:r>
          </a:p>
        </p:txBody>
      </p:sp>
    </p:spTree>
    <p:extLst>
      <p:ext uri="{BB962C8B-B14F-4D97-AF65-F5344CB8AC3E}">
        <p14:creationId xmlns:p14="http://schemas.microsoft.com/office/powerpoint/2010/main" val="112152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 Emotional Distress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 the past 7 days,</a:t>
            </a:r>
          </a:p>
          <a:p>
            <a:pPr lvl="1"/>
            <a:r>
              <a:rPr lang="en-US" dirty="0" smtClean="0"/>
              <a:t>Many situations made me worry (Anxiety) </a:t>
            </a:r>
          </a:p>
          <a:p>
            <a:pPr lvl="1"/>
            <a:r>
              <a:rPr lang="en-US" dirty="0" smtClean="0"/>
              <a:t>I felt worthless (Depression)</a:t>
            </a:r>
          </a:p>
          <a:p>
            <a:pPr lvl="1"/>
            <a:r>
              <a:rPr lang="en-US" dirty="0" smtClean="0"/>
              <a:t>I felt like yelling at someone (Anger)</a:t>
            </a:r>
          </a:p>
          <a:p>
            <a:pPr marL="0" indent="0" algn="ctr">
              <a:buNone/>
            </a:pPr>
            <a:r>
              <a:rPr lang="en-US" sz="2800" i="1" dirty="0" smtClean="0"/>
              <a:t>Never   Rarely   Sometimes   Often   Always</a:t>
            </a:r>
            <a:endParaRPr lang="en-US" i="1" dirty="0" smtClean="0"/>
          </a:p>
          <a:p>
            <a:r>
              <a:rPr lang="en-US" dirty="0" smtClean="0"/>
              <a:t>Items for each bank were developed from existing measures</a:t>
            </a:r>
          </a:p>
          <a:p>
            <a:pPr lvl="1"/>
            <a:r>
              <a:rPr lang="en-US" dirty="0" smtClean="0"/>
              <a:t>Designed to identify people in need of treatment</a:t>
            </a:r>
          </a:p>
        </p:txBody>
      </p:sp>
    </p:spTree>
    <p:extLst>
      <p:ext uri="{BB962C8B-B14F-4D97-AF65-F5344CB8AC3E}">
        <p14:creationId xmlns:p14="http://schemas.microsoft.com/office/powerpoint/2010/main" val="105775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MIRT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PROMIS Wave 1 Dataset</a:t>
            </a:r>
          </a:p>
          <a:p>
            <a:pPr lvl="1"/>
            <a:r>
              <a:rPr lang="en-US" dirty="0" smtClean="0"/>
              <a:t>7945 respondents from the general population</a:t>
            </a:r>
          </a:p>
          <a:p>
            <a:pPr lvl="1"/>
            <a:r>
              <a:rPr lang="en-US" dirty="0" smtClean="0"/>
              <a:t>Data missing by design</a:t>
            </a:r>
          </a:p>
          <a:p>
            <a:pPr lvl="2"/>
            <a:r>
              <a:rPr lang="en-US" dirty="0" smtClean="0"/>
              <a:t>Some completed all items for 2 domains </a:t>
            </a:r>
          </a:p>
          <a:p>
            <a:pPr lvl="2"/>
            <a:r>
              <a:rPr lang="en-US" dirty="0" smtClean="0"/>
              <a:t>Some completed 7 items from each of 14 domains</a:t>
            </a:r>
          </a:p>
          <a:p>
            <a:r>
              <a:rPr lang="en-US" dirty="0" smtClean="0"/>
              <a:t>Simple Structure model fit the data well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7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Latent Trait Structure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429265"/>
              </p:ext>
            </p:extLst>
          </p:nvPr>
        </p:nvGraphicFramePr>
        <p:xfrm>
          <a:off x="498513" y="2057400"/>
          <a:ext cx="8188287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r:id="rId4" imgW="8135191" imgH="2200524" progId="Visio.Drawing.15">
                  <p:embed/>
                </p:oleObj>
              </mc:Choice>
              <mc:Fallback>
                <p:oleObj r:id="rId4" imgW="8135191" imgH="220052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513" y="2057400"/>
                        <a:ext cx="8188287" cy="220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85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Graded Response Model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419990"/>
              </p:ext>
            </p:extLst>
          </p:nvPr>
        </p:nvGraphicFramePr>
        <p:xfrm>
          <a:off x="4194301" y="1600200"/>
          <a:ext cx="4143023" cy="3043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10" t="19515" r="31140" b="57843"/>
          <a:stretch/>
        </p:blipFill>
        <p:spPr bwMode="auto">
          <a:xfrm>
            <a:off x="751262" y="1857724"/>
            <a:ext cx="2956394" cy="25054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4249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974</Words>
  <Application>Microsoft Office PowerPoint</Application>
  <PresentationFormat>On-screen Show (4:3)</PresentationFormat>
  <Paragraphs>169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Visio.Drawing.15</vt:lpstr>
      <vt:lpstr>Equation</vt:lpstr>
      <vt:lpstr>Reducing Burden on Patient-Reported Outcomes Using Multidimensional Computer Adaptive Testing</vt:lpstr>
      <vt:lpstr>Patient Reported Outcomes</vt:lpstr>
      <vt:lpstr>Patient Burden and CAT</vt:lpstr>
      <vt:lpstr>Current Research</vt:lpstr>
      <vt:lpstr>Emotional Distress</vt:lpstr>
      <vt:lpstr>PROMIS Emotional Distress Banks</vt:lpstr>
      <vt:lpstr>Estimation of MIRT Model</vt:lpstr>
      <vt:lpstr>Latent Trait Structure</vt:lpstr>
      <vt:lpstr>Graded Response Model</vt:lpstr>
      <vt:lpstr>Fisher Information</vt:lpstr>
      <vt:lpstr>Fisher Information for  Multidimensional Polytomous Items</vt:lpstr>
      <vt:lpstr>Test Information Function</vt:lpstr>
      <vt:lpstr>MCAT</vt:lpstr>
      <vt:lpstr>Simulation</vt:lpstr>
      <vt:lpstr>Stopping Rule</vt:lpstr>
      <vt:lpstr>Percent of Examinees Reaching Stopping Rule Within 24 Items</vt:lpstr>
      <vt:lpstr>Evaluation Criteria</vt:lpstr>
      <vt:lpstr>Number of Items by RMSE</vt:lpstr>
      <vt:lpstr>Anxiety RMSE x Number of Items</vt:lpstr>
      <vt:lpstr>Questions?</vt:lpstr>
      <vt:lpstr>Multidimensional Graded Response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Multidimensional CAT</dc:title>
  <dc:creator>Scott</dc:creator>
  <cp:lastModifiedBy>Scott</cp:lastModifiedBy>
  <cp:revision>96</cp:revision>
  <dcterms:created xsi:type="dcterms:W3CDTF">2014-04-28T22:45:55Z</dcterms:created>
  <dcterms:modified xsi:type="dcterms:W3CDTF">2015-11-13T14:16:49Z</dcterms:modified>
</cp:coreProperties>
</file>