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91" r:id="rId6"/>
    <p:sldId id="267" r:id="rId7"/>
    <p:sldId id="265" r:id="rId8"/>
    <p:sldId id="277" r:id="rId9"/>
    <p:sldId id="260" r:id="rId10"/>
    <p:sldId id="273" r:id="rId11"/>
    <p:sldId id="299" r:id="rId12"/>
    <p:sldId id="300" r:id="rId13"/>
    <p:sldId id="274" r:id="rId14"/>
    <p:sldId id="276" r:id="rId15"/>
    <p:sldId id="293" r:id="rId16"/>
    <p:sldId id="294" r:id="rId17"/>
    <p:sldId id="297" r:id="rId18"/>
    <p:sldId id="298" r:id="rId19"/>
    <p:sldId id="295" r:id="rId20"/>
    <p:sldId id="286" r:id="rId21"/>
    <p:sldId id="289" r:id="rId22"/>
    <p:sldId id="26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84547" autoAdjust="0"/>
  </p:normalViewPr>
  <p:slideViewPr>
    <p:cSldViewPr>
      <p:cViewPr varScale="1">
        <p:scale>
          <a:sx n="62" d="100"/>
          <a:sy n="62" d="100"/>
        </p:scale>
        <p:origin x="-1638" y="-78"/>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notesViewPr>
    <p:cSldViewPr>
      <p:cViewPr varScale="1">
        <p:scale>
          <a:sx n="56" d="100"/>
          <a:sy n="56" d="100"/>
        </p:scale>
        <p:origin x="-28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ecrask\Documents\Conferences\SIOP\2016\Mobile%20-%20SIOP\MobileData%20ErinWood%200825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crask\Documents\Conferences\SIOP\2016\Mobile%20-%20SIOP\MobileData%20ErinWood%200825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crask\Documents\Conferences\SIOP\2016\Mobile%20-%20SIOP\MobileData%20ErinWood%200825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Pre-Employment Test Usage</a:t>
            </a:r>
            <a:endParaRPr lang="en-US" dirty="0"/>
          </a:p>
        </c:rich>
      </c:tx>
      <c:layout/>
      <c:overlay val="0"/>
    </c:title>
    <c:autoTitleDeleted val="0"/>
    <c:plotArea>
      <c:layout/>
      <c:barChart>
        <c:barDir val="col"/>
        <c:grouping val="clustered"/>
        <c:varyColors val="0"/>
        <c:ser>
          <c:idx val="0"/>
          <c:order val="0"/>
          <c:tx>
            <c:strRef>
              <c:f>Sheet1!$B$1</c:f>
              <c:strCache>
                <c:ptCount val="1"/>
                <c:pt idx="0">
                  <c:v>Assessment Use</c:v>
                </c:pt>
              </c:strCache>
            </c:strRef>
          </c:tx>
          <c:invertIfNegative val="0"/>
          <c:cat>
            <c:strRef>
              <c:f>Sheet1!$A$2:$A$3</c:f>
              <c:strCache>
                <c:ptCount val="2"/>
                <c:pt idx="0">
                  <c:v>Best in Class</c:v>
                </c:pt>
                <c:pt idx="1">
                  <c:v>Laggard</c:v>
                </c:pt>
              </c:strCache>
            </c:strRef>
          </c:cat>
          <c:val>
            <c:numRef>
              <c:f>Sheet1!$B$2:$B$3</c:f>
              <c:numCache>
                <c:formatCode>General</c:formatCode>
                <c:ptCount val="2"/>
                <c:pt idx="0">
                  <c:v>68</c:v>
                </c:pt>
                <c:pt idx="1">
                  <c:v>38</c:v>
                </c:pt>
              </c:numCache>
            </c:numRef>
          </c:val>
        </c:ser>
        <c:dLbls>
          <c:showLegendKey val="0"/>
          <c:showVal val="0"/>
          <c:showCatName val="0"/>
          <c:showSerName val="0"/>
          <c:showPercent val="0"/>
          <c:showBubbleSize val="0"/>
        </c:dLbls>
        <c:gapWidth val="150"/>
        <c:axId val="109276160"/>
        <c:axId val="109286144"/>
      </c:barChart>
      <c:catAx>
        <c:axId val="109276160"/>
        <c:scaling>
          <c:orientation val="minMax"/>
        </c:scaling>
        <c:delete val="0"/>
        <c:axPos val="b"/>
        <c:majorTickMark val="out"/>
        <c:minorTickMark val="none"/>
        <c:tickLblPos val="nextTo"/>
        <c:crossAx val="109286144"/>
        <c:crosses val="autoZero"/>
        <c:auto val="1"/>
        <c:lblAlgn val="ctr"/>
        <c:lblOffset val="100"/>
        <c:noMultiLvlLbl val="0"/>
      </c:catAx>
      <c:valAx>
        <c:axId val="109286144"/>
        <c:scaling>
          <c:orientation val="minMax"/>
        </c:scaling>
        <c:delete val="1"/>
        <c:axPos val="l"/>
        <c:majorGridlines/>
        <c:numFmt formatCode="General" sourceLinked="1"/>
        <c:majorTickMark val="out"/>
        <c:minorTickMark val="none"/>
        <c:tickLblPos val="nextTo"/>
        <c:crossAx val="109276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Test Score</a:t>
            </a:r>
            <a:r>
              <a:rPr lang="en-US" baseline="0" dirty="0" smtClean="0"/>
              <a:t>s on Image Heavy Tests</a:t>
            </a:r>
            <a:endParaRPr lang="en-US"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Lbls>
            <c:delete val="1"/>
          </c:dLbls>
          <c:cat>
            <c:strRef>
              <c:f>Sheet1!$A$2:$A$3</c:f>
              <c:strCache>
                <c:ptCount val="2"/>
                <c:pt idx="0">
                  <c:v>Nonmobile Testers</c:v>
                </c:pt>
                <c:pt idx="1">
                  <c:v>Mobile Testers</c:v>
                </c:pt>
              </c:strCache>
            </c:strRef>
          </c:cat>
          <c:val>
            <c:numRef>
              <c:f>Sheet1!$B$2:$B$3</c:f>
              <c:numCache>
                <c:formatCode>General</c:formatCode>
                <c:ptCount val="2"/>
                <c:pt idx="0">
                  <c:v>4.3</c:v>
                </c:pt>
                <c:pt idx="1">
                  <c:v>2.5</c:v>
                </c:pt>
              </c:numCache>
            </c:numRef>
          </c:val>
        </c:ser>
        <c:dLbls>
          <c:showLegendKey val="0"/>
          <c:showVal val="1"/>
          <c:showCatName val="0"/>
          <c:showSerName val="0"/>
          <c:showPercent val="0"/>
          <c:showBubbleSize val="0"/>
        </c:dLbls>
        <c:gapWidth val="150"/>
        <c:overlap val="-25"/>
        <c:axId val="109951616"/>
        <c:axId val="109990272"/>
      </c:barChart>
      <c:catAx>
        <c:axId val="109951616"/>
        <c:scaling>
          <c:orientation val="minMax"/>
        </c:scaling>
        <c:delete val="0"/>
        <c:axPos val="b"/>
        <c:majorTickMark val="none"/>
        <c:minorTickMark val="none"/>
        <c:tickLblPos val="nextTo"/>
        <c:crossAx val="109990272"/>
        <c:crosses val="autoZero"/>
        <c:auto val="1"/>
        <c:lblAlgn val="ctr"/>
        <c:lblOffset val="100"/>
        <c:noMultiLvlLbl val="0"/>
      </c:catAx>
      <c:valAx>
        <c:axId val="109990272"/>
        <c:scaling>
          <c:orientation val="minMax"/>
        </c:scaling>
        <c:delete val="1"/>
        <c:axPos val="l"/>
        <c:numFmt formatCode="General" sourceLinked="1"/>
        <c:majorTickMark val="none"/>
        <c:minorTickMark val="none"/>
        <c:tickLblPos val="nextTo"/>
        <c:crossAx val="109951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dirty="0"/>
              <a:t>Number of Items Completed within Test Time Limit</a:t>
            </a:r>
          </a:p>
        </c:rich>
      </c:tx>
      <c:layout/>
      <c:overlay val="0"/>
    </c:title>
    <c:autoTitleDeleted val="0"/>
    <c:plotArea>
      <c:layout/>
      <c:barChart>
        <c:barDir val="col"/>
        <c:grouping val="clustered"/>
        <c:varyColors val="0"/>
        <c:ser>
          <c:idx val="0"/>
          <c:order val="0"/>
          <c:tx>
            <c:strRef>
              <c:f>Sheet1!$B$1</c:f>
              <c:strCache>
                <c:ptCount val="1"/>
                <c:pt idx="0">
                  <c:v>Series 1</c:v>
                </c:pt>
              </c:strCache>
            </c:strRef>
          </c:tx>
          <c:spPr>
            <a:ln w="57150"/>
          </c:spPr>
          <c:invertIfNegative val="0"/>
          <c:dLbls>
            <c:delete val="1"/>
          </c:dLbls>
          <c:cat>
            <c:strRef>
              <c:f>Sheet1!$A$2:$A$3</c:f>
              <c:strCache>
                <c:ptCount val="2"/>
                <c:pt idx="0">
                  <c:v>Nonmobile Testers</c:v>
                </c:pt>
                <c:pt idx="1">
                  <c:v>Mobile Testers</c:v>
                </c:pt>
              </c:strCache>
            </c:strRef>
          </c:cat>
          <c:val>
            <c:numRef>
              <c:f>Sheet1!$B$2:$B$3</c:f>
              <c:numCache>
                <c:formatCode>General</c:formatCode>
                <c:ptCount val="2"/>
                <c:pt idx="0">
                  <c:v>4.3</c:v>
                </c:pt>
                <c:pt idx="1">
                  <c:v>2.5</c:v>
                </c:pt>
              </c:numCache>
            </c:numRef>
          </c:val>
        </c:ser>
        <c:dLbls>
          <c:showLegendKey val="0"/>
          <c:showVal val="1"/>
          <c:showCatName val="0"/>
          <c:showSerName val="0"/>
          <c:showPercent val="0"/>
          <c:showBubbleSize val="0"/>
        </c:dLbls>
        <c:gapWidth val="150"/>
        <c:axId val="33909760"/>
        <c:axId val="33968896"/>
      </c:barChart>
      <c:catAx>
        <c:axId val="33909760"/>
        <c:scaling>
          <c:orientation val="minMax"/>
        </c:scaling>
        <c:delete val="0"/>
        <c:axPos val="b"/>
        <c:majorTickMark val="none"/>
        <c:minorTickMark val="none"/>
        <c:tickLblPos val="nextTo"/>
        <c:crossAx val="33968896"/>
        <c:crosses val="autoZero"/>
        <c:auto val="1"/>
        <c:lblAlgn val="ctr"/>
        <c:lblOffset val="100"/>
        <c:noMultiLvlLbl val="0"/>
      </c:catAx>
      <c:valAx>
        <c:axId val="33968896"/>
        <c:scaling>
          <c:orientation val="minMax"/>
        </c:scaling>
        <c:delete val="1"/>
        <c:axPos val="l"/>
        <c:numFmt formatCode="General" sourceLinked="1"/>
        <c:majorTickMark val="out"/>
        <c:minorTickMark val="none"/>
        <c:tickLblPos val="nextTo"/>
        <c:crossAx val="33909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Test A: </a:t>
            </a:r>
            <a:r>
              <a:rPr lang="en-US" dirty="0" smtClean="0"/>
              <a:t>Items Completed</a:t>
            </a:r>
            <a:r>
              <a:rPr lang="en-US" baseline="0" dirty="0" smtClean="0"/>
              <a:t> by Device Type</a:t>
            </a:r>
            <a:endParaRPr lang="en-US" dirty="0"/>
          </a:p>
        </c:rich>
      </c:tx>
      <c:layout/>
      <c:overlay val="0"/>
    </c:title>
    <c:autoTitleDeleted val="0"/>
    <c:plotArea>
      <c:layout/>
      <c:lineChart>
        <c:grouping val="standard"/>
        <c:varyColors val="0"/>
        <c:ser>
          <c:idx val="0"/>
          <c:order val="0"/>
          <c:tx>
            <c:strRef>
              <c:f>'3966 BMC - Form S'!$AH$9536</c:f>
              <c:strCache>
                <c:ptCount val="1"/>
                <c:pt idx="0">
                  <c:v>Nonmobile</c:v>
                </c:pt>
              </c:strCache>
            </c:strRef>
          </c:tx>
          <c:spPr>
            <a:ln w="38100"/>
          </c:spPr>
          <c:marker>
            <c:symbol val="none"/>
          </c:marker>
          <c:val>
            <c:numRef>
              <c:f>'3966 BMC - Form S'!$AI$9536:$CX$9536</c:f>
              <c:numCache>
                <c:formatCode>0%</c:formatCode>
                <c:ptCount val="68"/>
                <c:pt idx="0">
                  <c:v>0.99845064187693666</c:v>
                </c:pt>
                <c:pt idx="1">
                  <c:v>0.99955732625055338</c:v>
                </c:pt>
                <c:pt idx="2">
                  <c:v>0.99933598937583001</c:v>
                </c:pt>
                <c:pt idx="3">
                  <c:v>0.99900398406374502</c:v>
                </c:pt>
                <c:pt idx="4">
                  <c:v>0.99944665781319164</c:v>
                </c:pt>
                <c:pt idx="5">
                  <c:v>0.99900398406374502</c:v>
                </c:pt>
                <c:pt idx="6">
                  <c:v>0.99845064187693666</c:v>
                </c:pt>
                <c:pt idx="7">
                  <c:v>0.99900398406374502</c:v>
                </c:pt>
                <c:pt idx="8">
                  <c:v>0.99789729969012841</c:v>
                </c:pt>
                <c:pt idx="9">
                  <c:v>0.99933598937583001</c:v>
                </c:pt>
                <c:pt idx="10">
                  <c:v>0.99612660469234171</c:v>
                </c:pt>
                <c:pt idx="11">
                  <c:v>0.99845064187693666</c:v>
                </c:pt>
                <c:pt idx="12">
                  <c:v>0.99789729969012841</c:v>
                </c:pt>
                <c:pt idx="13">
                  <c:v>0.99800796812749004</c:v>
                </c:pt>
                <c:pt idx="14">
                  <c:v>0.99911465250110665</c:v>
                </c:pt>
                <c:pt idx="15">
                  <c:v>0.99723328906595843</c:v>
                </c:pt>
                <c:pt idx="16">
                  <c:v>0.9985613103142984</c:v>
                </c:pt>
                <c:pt idx="17">
                  <c:v>0.99601593625498008</c:v>
                </c:pt>
                <c:pt idx="18">
                  <c:v>0.99845064187693666</c:v>
                </c:pt>
                <c:pt idx="19">
                  <c:v>0.99822930500221341</c:v>
                </c:pt>
                <c:pt idx="20">
                  <c:v>0.99822930500221341</c:v>
                </c:pt>
                <c:pt idx="21">
                  <c:v>0.99900398406374502</c:v>
                </c:pt>
                <c:pt idx="22">
                  <c:v>0.99845064187693666</c:v>
                </c:pt>
                <c:pt idx="23">
                  <c:v>0.99656927844178844</c:v>
                </c:pt>
                <c:pt idx="24">
                  <c:v>0.99822930500221341</c:v>
                </c:pt>
                <c:pt idx="25">
                  <c:v>0.9985613103142984</c:v>
                </c:pt>
                <c:pt idx="26">
                  <c:v>0.99811863656485167</c:v>
                </c:pt>
                <c:pt idx="27">
                  <c:v>0.99811863656485167</c:v>
                </c:pt>
                <c:pt idx="28">
                  <c:v>0.99468791500664011</c:v>
                </c:pt>
                <c:pt idx="29">
                  <c:v>0.99767596281540505</c:v>
                </c:pt>
                <c:pt idx="30">
                  <c:v>0.99789729969012841</c:v>
                </c:pt>
                <c:pt idx="31">
                  <c:v>0.99789729969012841</c:v>
                </c:pt>
                <c:pt idx="32">
                  <c:v>0.99413457281983175</c:v>
                </c:pt>
                <c:pt idx="33">
                  <c:v>0.99634794156706508</c:v>
                </c:pt>
                <c:pt idx="34">
                  <c:v>0.99203187250996017</c:v>
                </c:pt>
                <c:pt idx="35">
                  <c:v>0.99269588313413015</c:v>
                </c:pt>
                <c:pt idx="36">
                  <c:v>0.9939132359451085</c:v>
                </c:pt>
                <c:pt idx="37">
                  <c:v>0.99280655157149178</c:v>
                </c:pt>
                <c:pt idx="38">
                  <c:v>0.98804780876494025</c:v>
                </c:pt>
                <c:pt idx="39">
                  <c:v>0.9918105356352368</c:v>
                </c:pt>
                <c:pt idx="40">
                  <c:v>0.99059318282425857</c:v>
                </c:pt>
                <c:pt idx="41">
                  <c:v>0.99026117751217357</c:v>
                </c:pt>
                <c:pt idx="42">
                  <c:v>0.98760513501549363</c:v>
                </c:pt>
                <c:pt idx="43">
                  <c:v>0.98760513501549363</c:v>
                </c:pt>
                <c:pt idx="44">
                  <c:v>0.9857237715803453</c:v>
                </c:pt>
                <c:pt idx="45">
                  <c:v>0.98063302346170877</c:v>
                </c:pt>
                <c:pt idx="46">
                  <c:v>0.98229305002213374</c:v>
                </c:pt>
                <c:pt idx="47">
                  <c:v>0.97664895971668875</c:v>
                </c:pt>
                <c:pt idx="48">
                  <c:v>0.97576361221779551</c:v>
                </c:pt>
                <c:pt idx="49">
                  <c:v>0.96857016378928729</c:v>
                </c:pt>
                <c:pt idx="50">
                  <c:v>0.96093404161133245</c:v>
                </c:pt>
                <c:pt idx="51">
                  <c:v>0.96082337317397082</c:v>
                </c:pt>
                <c:pt idx="52">
                  <c:v>0.95849933598937587</c:v>
                </c:pt>
                <c:pt idx="53">
                  <c:v>0.95329791943337761</c:v>
                </c:pt>
                <c:pt idx="54">
                  <c:v>0.94942452412571932</c:v>
                </c:pt>
                <c:pt idx="55">
                  <c:v>0.9440017706949978</c:v>
                </c:pt>
                <c:pt idx="56">
                  <c:v>0.93824701195219129</c:v>
                </c:pt>
                <c:pt idx="57">
                  <c:v>0.92452412571934484</c:v>
                </c:pt>
                <c:pt idx="58">
                  <c:v>0.91910137228862332</c:v>
                </c:pt>
                <c:pt idx="59">
                  <c:v>0.90980522355024351</c:v>
                </c:pt>
                <c:pt idx="60">
                  <c:v>0.90028773793714034</c:v>
                </c:pt>
                <c:pt idx="61">
                  <c:v>0.89243027888446214</c:v>
                </c:pt>
                <c:pt idx="62">
                  <c:v>0.88092076139884901</c:v>
                </c:pt>
                <c:pt idx="63">
                  <c:v>0.87073926516157596</c:v>
                </c:pt>
                <c:pt idx="64">
                  <c:v>0.85413899955732631</c:v>
                </c:pt>
                <c:pt idx="65">
                  <c:v>0.84030544488711822</c:v>
                </c:pt>
                <c:pt idx="66">
                  <c:v>0.82281983178397522</c:v>
                </c:pt>
                <c:pt idx="67">
                  <c:v>0.80865427180168215</c:v>
                </c:pt>
              </c:numCache>
            </c:numRef>
          </c:val>
          <c:smooth val="0"/>
        </c:ser>
        <c:ser>
          <c:idx val="1"/>
          <c:order val="1"/>
          <c:tx>
            <c:strRef>
              <c:f>'3966 BMC - Form S'!$AH$9537</c:f>
              <c:strCache>
                <c:ptCount val="1"/>
                <c:pt idx="0">
                  <c:v>Mobile</c:v>
                </c:pt>
              </c:strCache>
            </c:strRef>
          </c:tx>
          <c:spPr>
            <a:ln w="38100"/>
          </c:spPr>
          <c:marker>
            <c:symbol val="none"/>
          </c:marker>
          <c:val>
            <c:numRef>
              <c:f>'3966 BMC - Form S'!$AI$9537:$CX$9537</c:f>
              <c:numCache>
                <c:formatCode>0%</c:formatCode>
                <c:ptCount val="68"/>
                <c:pt idx="0">
                  <c:v>1</c:v>
                </c:pt>
                <c:pt idx="1">
                  <c:v>0.99797570850202433</c:v>
                </c:pt>
                <c:pt idx="2">
                  <c:v>1</c:v>
                </c:pt>
                <c:pt idx="3">
                  <c:v>0.99595141700404854</c:v>
                </c:pt>
                <c:pt idx="4">
                  <c:v>1</c:v>
                </c:pt>
                <c:pt idx="5">
                  <c:v>0.99595141700404854</c:v>
                </c:pt>
                <c:pt idx="6">
                  <c:v>0.99392712550607287</c:v>
                </c:pt>
                <c:pt idx="7">
                  <c:v>0.99595141700404854</c:v>
                </c:pt>
                <c:pt idx="8">
                  <c:v>0.99595141700404854</c:v>
                </c:pt>
                <c:pt idx="9">
                  <c:v>0.99392712550607287</c:v>
                </c:pt>
                <c:pt idx="10">
                  <c:v>0.99595141700404854</c:v>
                </c:pt>
                <c:pt idx="11">
                  <c:v>0.99595141700404854</c:v>
                </c:pt>
                <c:pt idx="12">
                  <c:v>0.99595141700404854</c:v>
                </c:pt>
                <c:pt idx="13">
                  <c:v>0.9919028340080972</c:v>
                </c:pt>
                <c:pt idx="14">
                  <c:v>0.9919028340080972</c:v>
                </c:pt>
                <c:pt idx="15">
                  <c:v>0.9919028340080972</c:v>
                </c:pt>
                <c:pt idx="16">
                  <c:v>0.99595141700404854</c:v>
                </c:pt>
                <c:pt idx="17">
                  <c:v>0.98987854251012142</c:v>
                </c:pt>
                <c:pt idx="18">
                  <c:v>0.99595141700404854</c:v>
                </c:pt>
                <c:pt idx="19">
                  <c:v>0.9919028340080972</c:v>
                </c:pt>
                <c:pt idx="20">
                  <c:v>0.9919028340080972</c:v>
                </c:pt>
                <c:pt idx="21">
                  <c:v>0.99392712550607287</c:v>
                </c:pt>
                <c:pt idx="22">
                  <c:v>0.99392712550607287</c:v>
                </c:pt>
                <c:pt idx="23">
                  <c:v>0.99392712550607287</c:v>
                </c:pt>
                <c:pt idx="24">
                  <c:v>0.98987854251012142</c:v>
                </c:pt>
                <c:pt idx="25">
                  <c:v>0.98785425101214575</c:v>
                </c:pt>
                <c:pt idx="26">
                  <c:v>0.98582995951417007</c:v>
                </c:pt>
                <c:pt idx="27">
                  <c:v>0.98582995951417007</c:v>
                </c:pt>
                <c:pt idx="28">
                  <c:v>0.98178137651821862</c:v>
                </c:pt>
                <c:pt idx="29">
                  <c:v>0.98785425101214575</c:v>
                </c:pt>
                <c:pt idx="30">
                  <c:v>0.98987854251012142</c:v>
                </c:pt>
                <c:pt idx="31">
                  <c:v>0.98582995951417007</c:v>
                </c:pt>
                <c:pt idx="32">
                  <c:v>0.98178137651821862</c:v>
                </c:pt>
                <c:pt idx="33">
                  <c:v>0.98380566801619429</c:v>
                </c:pt>
                <c:pt idx="34">
                  <c:v>0.97368421052631582</c:v>
                </c:pt>
                <c:pt idx="35">
                  <c:v>0.96963562753036436</c:v>
                </c:pt>
                <c:pt idx="36">
                  <c:v>0.96761133603238869</c:v>
                </c:pt>
                <c:pt idx="37">
                  <c:v>0.96963562753036436</c:v>
                </c:pt>
                <c:pt idx="38">
                  <c:v>0.95748987854251011</c:v>
                </c:pt>
                <c:pt idx="39">
                  <c:v>0.95748987854251011</c:v>
                </c:pt>
                <c:pt idx="40">
                  <c:v>0.95546558704453444</c:v>
                </c:pt>
                <c:pt idx="41">
                  <c:v>0.95141700404858298</c:v>
                </c:pt>
                <c:pt idx="42">
                  <c:v>0.94534412955465585</c:v>
                </c:pt>
                <c:pt idx="43">
                  <c:v>0.93927125506072873</c:v>
                </c:pt>
                <c:pt idx="44">
                  <c:v>0.93724696356275305</c:v>
                </c:pt>
                <c:pt idx="45">
                  <c:v>0.92307692307692313</c:v>
                </c:pt>
                <c:pt idx="46">
                  <c:v>0.91902834008097167</c:v>
                </c:pt>
                <c:pt idx="47">
                  <c:v>0.90890688259109309</c:v>
                </c:pt>
                <c:pt idx="48">
                  <c:v>0.90688259109311742</c:v>
                </c:pt>
                <c:pt idx="49">
                  <c:v>0.88663967611336036</c:v>
                </c:pt>
                <c:pt idx="50">
                  <c:v>0.86842105263157898</c:v>
                </c:pt>
                <c:pt idx="51">
                  <c:v>0.86437246963562753</c:v>
                </c:pt>
                <c:pt idx="52">
                  <c:v>0.86032388663967607</c:v>
                </c:pt>
                <c:pt idx="53">
                  <c:v>0.83805668016194335</c:v>
                </c:pt>
                <c:pt idx="54">
                  <c:v>0.83198380566801622</c:v>
                </c:pt>
                <c:pt idx="55">
                  <c:v>0.82591093117408909</c:v>
                </c:pt>
                <c:pt idx="56">
                  <c:v>0.82186234817813764</c:v>
                </c:pt>
                <c:pt idx="57">
                  <c:v>0.80161943319838058</c:v>
                </c:pt>
                <c:pt idx="58">
                  <c:v>0.78744939271255066</c:v>
                </c:pt>
                <c:pt idx="59">
                  <c:v>0.78137651821862353</c:v>
                </c:pt>
                <c:pt idx="60">
                  <c:v>0.76720647773279349</c:v>
                </c:pt>
                <c:pt idx="61">
                  <c:v>0.75708502024291502</c:v>
                </c:pt>
                <c:pt idx="62">
                  <c:v>0.75101214574898789</c:v>
                </c:pt>
                <c:pt idx="63">
                  <c:v>0.72267206477732793</c:v>
                </c:pt>
                <c:pt idx="64">
                  <c:v>0.70445344129554655</c:v>
                </c:pt>
                <c:pt idx="65">
                  <c:v>0.68623481781376516</c:v>
                </c:pt>
                <c:pt idx="66">
                  <c:v>0.67004048582995956</c:v>
                </c:pt>
                <c:pt idx="67">
                  <c:v>0.66396761133603244</c:v>
                </c:pt>
              </c:numCache>
            </c:numRef>
          </c:val>
          <c:smooth val="0"/>
        </c:ser>
        <c:dLbls>
          <c:showLegendKey val="0"/>
          <c:showVal val="0"/>
          <c:showCatName val="0"/>
          <c:showSerName val="0"/>
          <c:showPercent val="0"/>
          <c:showBubbleSize val="0"/>
        </c:dLbls>
        <c:marker val="1"/>
        <c:smooth val="0"/>
        <c:axId val="88140416"/>
        <c:axId val="90247936"/>
      </c:lineChart>
      <c:catAx>
        <c:axId val="88140416"/>
        <c:scaling>
          <c:orientation val="minMax"/>
        </c:scaling>
        <c:delete val="0"/>
        <c:axPos val="b"/>
        <c:title>
          <c:tx>
            <c:rich>
              <a:bodyPr/>
              <a:lstStyle/>
              <a:p>
                <a:pPr>
                  <a:defRPr/>
                </a:pPr>
                <a:r>
                  <a:rPr lang="en-US" sz="1600" dirty="0" smtClean="0"/>
                  <a:t>Items Answered</a:t>
                </a:r>
                <a:endParaRPr lang="en-US" sz="1600" dirty="0"/>
              </a:p>
            </c:rich>
          </c:tx>
          <c:layout/>
          <c:overlay val="0"/>
        </c:title>
        <c:majorTickMark val="out"/>
        <c:minorTickMark val="none"/>
        <c:tickLblPos val="nextTo"/>
        <c:txPr>
          <a:bodyPr/>
          <a:lstStyle/>
          <a:p>
            <a:pPr>
              <a:defRPr sz="1600"/>
            </a:pPr>
            <a:endParaRPr lang="en-US"/>
          </a:p>
        </c:txPr>
        <c:crossAx val="90247936"/>
        <c:crosses val="autoZero"/>
        <c:auto val="1"/>
        <c:lblAlgn val="ctr"/>
        <c:lblOffset val="100"/>
        <c:tickMarkSkip val="5"/>
        <c:noMultiLvlLbl val="0"/>
      </c:catAx>
      <c:valAx>
        <c:axId val="90247936"/>
        <c:scaling>
          <c:orientation val="minMax"/>
          <c:max val="1"/>
          <c:min val="0.5"/>
        </c:scaling>
        <c:delete val="0"/>
        <c:axPos val="l"/>
        <c:majorGridlines/>
        <c:title>
          <c:tx>
            <c:rich>
              <a:bodyPr rot="-5400000" vert="horz"/>
              <a:lstStyle/>
              <a:p>
                <a:pPr>
                  <a:defRPr/>
                </a:pPr>
                <a:r>
                  <a:rPr lang="en-US" sz="1600" dirty="0" smtClean="0"/>
                  <a:t>% Response Rate</a:t>
                </a:r>
                <a:endParaRPr lang="en-US" sz="1600" dirty="0"/>
              </a:p>
            </c:rich>
          </c:tx>
          <c:layout/>
          <c:overlay val="0"/>
        </c:title>
        <c:numFmt formatCode="0%" sourceLinked="1"/>
        <c:majorTickMark val="out"/>
        <c:minorTickMark val="none"/>
        <c:tickLblPos val="nextTo"/>
        <c:txPr>
          <a:bodyPr/>
          <a:lstStyle/>
          <a:p>
            <a:pPr>
              <a:defRPr sz="1600"/>
            </a:pPr>
            <a:endParaRPr lang="en-US"/>
          </a:p>
        </c:txPr>
        <c:crossAx val="88140416"/>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Test B: </a:t>
            </a:r>
            <a:r>
              <a:rPr lang="en-US" dirty="0" smtClean="0"/>
              <a:t>Items</a:t>
            </a:r>
            <a:r>
              <a:rPr lang="en-US" baseline="0" dirty="0" smtClean="0"/>
              <a:t> Completed by Device Type</a:t>
            </a:r>
            <a:endParaRPr lang="en-US" dirty="0"/>
          </a:p>
        </c:rich>
      </c:tx>
      <c:layout/>
      <c:overlay val="0"/>
    </c:title>
    <c:autoTitleDeleted val="0"/>
    <c:plotArea>
      <c:layout/>
      <c:lineChart>
        <c:grouping val="standard"/>
        <c:varyColors val="0"/>
        <c:ser>
          <c:idx val="0"/>
          <c:order val="0"/>
          <c:tx>
            <c:strRef>
              <c:f>'3997 Differential Apt Tests - M'!$AI$3163</c:f>
              <c:strCache>
                <c:ptCount val="1"/>
                <c:pt idx="0">
                  <c:v>Nonmobile</c:v>
                </c:pt>
              </c:strCache>
            </c:strRef>
          </c:tx>
          <c:spPr>
            <a:ln w="38100"/>
          </c:spPr>
          <c:marker>
            <c:symbol val="none"/>
          </c:marker>
          <c:val>
            <c:numRef>
              <c:f>'3997 Differential Apt Tests - M'!$AJ$3163:$CC$3163</c:f>
              <c:numCache>
                <c:formatCode>0%</c:formatCode>
                <c:ptCount val="46"/>
                <c:pt idx="0">
                  <c:v>0.99934080421885296</c:v>
                </c:pt>
                <c:pt idx="1">
                  <c:v>0.99967040210942648</c:v>
                </c:pt>
                <c:pt idx="2">
                  <c:v>0.93276203032300598</c:v>
                </c:pt>
                <c:pt idx="3">
                  <c:v>0.99967040210942648</c:v>
                </c:pt>
                <c:pt idx="4">
                  <c:v>1</c:v>
                </c:pt>
                <c:pt idx="5">
                  <c:v>0.99868160843770604</c:v>
                </c:pt>
                <c:pt idx="6">
                  <c:v>0.998022412656559</c:v>
                </c:pt>
                <c:pt idx="7">
                  <c:v>0.99769281476598548</c:v>
                </c:pt>
                <c:pt idx="8">
                  <c:v>0.99934080421885296</c:v>
                </c:pt>
                <c:pt idx="9">
                  <c:v>0.99967040210942648</c:v>
                </c:pt>
                <c:pt idx="10">
                  <c:v>0.99868160843770604</c:v>
                </c:pt>
                <c:pt idx="11">
                  <c:v>0.99967040210942648</c:v>
                </c:pt>
                <c:pt idx="12">
                  <c:v>0.99868160843770604</c:v>
                </c:pt>
                <c:pt idx="13">
                  <c:v>0.998022412656559</c:v>
                </c:pt>
                <c:pt idx="14">
                  <c:v>0.99835201054713252</c:v>
                </c:pt>
                <c:pt idx="15">
                  <c:v>0.998022412656559</c:v>
                </c:pt>
                <c:pt idx="16">
                  <c:v>0.99868160843770604</c:v>
                </c:pt>
                <c:pt idx="17">
                  <c:v>0.99769281476598548</c:v>
                </c:pt>
                <c:pt idx="18">
                  <c:v>0.99868160843770604</c:v>
                </c:pt>
                <c:pt idx="19">
                  <c:v>0.99835201054713252</c:v>
                </c:pt>
                <c:pt idx="20">
                  <c:v>0.99868160843770604</c:v>
                </c:pt>
                <c:pt idx="21">
                  <c:v>0.998022412656559</c:v>
                </c:pt>
                <c:pt idx="22">
                  <c:v>0.99835201054713252</c:v>
                </c:pt>
                <c:pt idx="23">
                  <c:v>0.99901120632827944</c:v>
                </c:pt>
                <c:pt idx="24">
                  <c:v>0.99769281476598548</c:v>
                </c:pt>
                <c:pt idx="25">
                  <c:v>0.998022412656559</c:v>
                </c:pt>
                <c:pt idx="26">
                  <c:v>0.99835201054713252</c:v>
                </c:pt>
                <c:pt idx="27">
                  <c:v>0.99736321687541196</c:v>
                </c:pt>
                <c:pt idx="28">
                  <c:v>0.99769281476598548</c:v>
                </c:pt>
                <c:pt idx="29">
                  <c:v>0.996044825313118</c:v>
                </c:pt>
                <c:pt idx="30">
                  <c:v>0.996044825313118</c:v>
                </c:pt>
                <c:pt idx="31">
                  <c:v>0.99637442320369152</c:v>
                </c:pt>
                <c:pt idx="32">
                  <c:v>0.99571522742254448</c:v>
                </c:pt>
                <c:pt idx="33">
                  <c:v>0.99241924851680952</c:v>
                </c:pt>
                <c:pt idx="34">
                  <c:v>0.99044166117336851</c:v>
                </c:pt>
                <c:pt idx="35">
                  <c:v>0.98846407382992751</c:v>
                </c:pt>
                <c:pt idx="36">
                  <c:v>0.98549769281476596</c:v>
                </c:pt>
                <c:pt idx="37">
                  <c:v>0.98417930125247199</c:v>
                </c:pt>
                <c:pt idx="38">
                  <c:v>0.97396176664469347</c:v>
                </c:pt>
                <c:pt idx="39">
                  <c:v>0.97363216875411995</c:v>
                </c:pt>
                <c:pt idx="40">
                  <c:v>0.97066578773895851</c:v>
                </c:pt>
                <c:pt idx="41">
                  <c:v>0.96638101516150299</c:v>
                </c:pt>
                <c:pt idx="42">
                  <c:v>0.96242584047462099</c:v>
                </c:pt>
                <c:pt idx="43">
                  <c:v>0.95319709953856291</c:v>
                </c:pt>
                <c:pt idx="44">
                  <c:v>0.94034278180619646</c:v>
                </c:pt>
                <c:pt idx="45">
                  <c:v>0.92056690837178645</c:v>
                </c:pt>
              </c:numCache>
            </c:numRef>
          </c:val>
          <c:smooth val="0"/>
        </c:ser>
        <c:ser>
          <c:idx val="1"/>
          <c:order val="1"/>
          <c:tx>
            <c:strRef>
              <c:f>'3997 Differential Apt Tests - M'!$AI$3164</c:f>
              <c:strCache>
                <c:ptCount val="1"/>
                <c:pt idx="0">
                  <c:v>Mobile</c:v>
                </c:pt>
              </c:strCache>
            </c:strRef>
          </c:tx>
          <c:spPr>
            <a:ln w="38100"/>
          </c:spPr>
          <c:marker>
            <c:symbol val="none"/>
          </c:marker>
          <c:val>
            <c:numRef>
              <c:f>'3997 Differential Apt Tests - M'!$AJ$3164:$CC$3164</c:f>
              <c:numCache>
                <c:formatCode>0%</c:formatCode>
                <c:ptCount val="46"/>
                <c:pt idx="0">
                  <c:v>1</c:v>
                </c:pt>
                <c:pt idx="1">
                  <c:v>1</c:v>
                </c:pt>
                <c:pt idx="2">
                  <c:v>0.85365853658536583</c:v>
                </c:pt>
                <c:pt idx="3">
                  <c:v>1</c:v>
                </c:pt>
                <c:pt idx="4">
                  <c:v>1</c:v>
                </c:pt>
                <c:pt idx="5">
                  <c:v>1</c:v>
                </c:pt>
                <c:pt idx="6">
                  <c:v>1</c:v>
                </c:pt>
                <c:pt idx="7">
                  <c:v>0.99186991869918695</c:v>
                </c:pt>
                <c:pt idx="8">
                  <c:v>1</c:v>
                </c:pt>
                <c:pt idx="9">
                  <c:v>1</c:v>
                </c:pt>
                <c:pt idx="10">
                  <c:v>0.99186991869918695</c:v>
                </c:pt>
                <c:pt idx="11">
                  <c:v>1</c:v>
                </c:pt>
                <c:pt idx="12">
                  <c:v>1</c:v>
                </c:pt>
                <c:pt idx="13">
                  <c:v>1</c:v>
                </c:pt>
                <c:pt idx="14">
                  <c:v>0.99186991869918695</c:v>
                </c:pt>
                <c:pt idx="15">
                  <c:v>1</c:v>
                </c:pt>
                <c:pt idx="16">
                  <c:v>0.99186991869918695</c:v>
                </c:pt>
                <c:pt idx="17">
                  <c:v>1</c:v>
                </c:pt>
                <c:pt idx="18">
                  <c:v>1</c:v>
                </c:pt>
                <c:pt idx="19">
                  <c:v>1</c:v>
                </c:pt>
                <c:pt idx="20">
                  <c:v>0.99186991869918695</c:v>
                </c:pt>
                <c:pt idx="21">
                  <c:v>0.99186991869918695</c:v>
                </c:pt>
                <c:pt idx="22">
                  <c:v>0.99186991869918695</c:v>
                </c:pt>
                <c:pt idx="23">
                  <c:v>0.99186991869918695</c:v>
                </c:pt>
                <c:pt idx="24">
                  <c:v>0.98373983739837401</c:v>
                </c:pt>
                <c:pt idx="25">
                  <c:v>0.97560975609756095</c:v>
                </c:pt>
                <c:pt idx="26">
                  <c:v>0.97560975609756095</c:v>
                </c:pt>
                <c:pt idx="27">
                  <c:v>0.98373983739837401</c:v>
                </c:pt>
                <c:pt idx="28">
                  <c:v>0.98373983739837401</c:v>
                </c:pt>
                <c:pt idx="29">
                  <c:v>0.98373983739837401</c:v>
                </c:pt>
                <c:pt idx="30">
                  <c:v>0.98373983739837401</c:v>
                </c:pt>
                <c:pt idx="31">
                  <c:v>0.97560975609756095</c:v>
                </c:pt>
                <c:pt idx="32">
                  <c:v>0.97560975609756095</c:v>
                </c:pt>
                <c:pt idx="33">
                  <c:v>0.94308943089430897</c:v>
                </c:pt>
                <c:pt idx="34">
                  <c:v>0.95121951219512191</c:v>
                </c:pt>
                <c:pt idx="35">
                  <c:v>0.95121951219512191</c:v>
                </c:pt>
                <c:pt idx="36">
                  <c:v>0.94308943089430897</c:v>
                </c:pt>
                <c:pt idx="37">
                  <c:v>0.93495934959349591</c:v>
                </c:pt>
                <c:pt idx="38">
                  <c:v>0.91869918699186992</c:v>
                </c:pt>
                <c:pt idx="39">
                  <c:v>0.91869918699186992</c:v>
                </c:pt>
                <c:pt idx="40">
                  <c:v>0.91869918699186992</c:v>
                </c:pt>
                <c:pt idx="41">
                  <c:v>0.91056910569105687</c:v>
                </c:pt>
                <c:pt idx="42">
                  <c:v>0.90243902439024393</c:v>
                </c:pt>
                <c:pt idx="43">
                  <c:v>0.86991869918699183</c:v>
                </c:pt>
                <c:pt idx="44">
                  <c:v>0.85365853658536583</c:v>
                </c:pt>
                <c:pt idx="45">
                  <c:v>0.82926829268292679</c:v>
                </c:pt>
              </c:numCache>
            </c:numRef>
          </c:val>
          <c:smooth val="0"/>
        </c:ser>
        <c:dLbls>
          <c:showLegendKey val="0"/>
          <c:showVal val="0"/>
          <c:showCatName val="0"/>
          <c:showSerName val="0"/>
          <c:showPercent val="0"/>
          <c:showBubbleSize val="0"/>
        </c:dLbls>
        <c:marker val="1"/>
        <c:smooth val="0"/>
        <c:axId val="92415104"/>
        <c:axId val="92417024"/>
      </c:lineChart>
      <c:catAx>
        <c:axId val="92415104"/>
        <c:scaling>
          <c:orientation val="minMax"/>
        </c:scaling>
        <c:delete val="0"/>
        <c:axPos val="b"/>
        <c:title>
          <c:tx>
            <c:rich>
              <a:bodyPr/>
              <a:lstStyle/>
              <a:p>
                <a:pPr>
                  <a:defRPr/>
                </a:pPr>
                <a:r>
                  <a:rPr lang="en-US" sz="1600" dirty="0" smtClean="0"/>
                  <a:t>Item</a:t>
                </a:r>
                <a:r>
                  <a:rPr lang="en-US" sz="1600" baseline="0" dirty="0" smtClean="0"/>
                  <a:t>s Answered</a:t>
                </a:r>
                <a:endParaRPr lang="en-US" sz="1600" dirty="0"/>
              </a:p>
            </c:rich>
          </c:tx>
          <c:layout/>
          <c:overlay val="0"/>
        </c:title>
        <c:majorTickMark val="out"/>
        <c:minorTickMark val="none"/>
        <c:tickLblPos val="nextTo"/>
        <c:txPr>
          <a:bodyPr/>
          <a:lstStyle/>
          <a:p>
            <a:pPr>
              <a:defRPr sz="1600"/>
            </a:pPr>
            <a:endParaRPr lang="en-US"/>
          </a:p>
        </c:txPr>
        <c:crossAx val="92417024"/>
        <c:crosses val="autoZero"/>
        <c:auto val="1"/>
        <c:lblAlgn val="ctr"/>
        <c:lblOffset val="100"/>
        <c:noMultiLvlLbl val="0"/>
      </c:catAx>
      <c:valAx>
        <c:axId val="92417024"/>
        <c:scaling>
          <c:orientation val="minMax"/>
          <c:max val="1"/>
          <c:min val="0.5"/>
        </c:scaling>
        <c:delete val="0"/>
        <c:axPos val="l"/>
        <c:majorGridlines/>
        <c:title>
          <c:tx>
            <c:rich>
              <a:bodyPr rot="-5400000" vert="horz"/>
              <a:lstStyle/>
              <a:p>
                <a:pPr>
                  <a:defRPr/>
                </a:pPr>
                <a:r>
                  <a:rPr lang="en-US" sz="1600" dirty="0" smtClean="0"/>
                  <a:t>% Response Rate</a:t>
                </a:r>
                <a:endParaRPr lang="en-US" sz="1600" dirty="0"/>
              </a:p>
            </c:rich>
          </c:tx>
          <c:layout/>
          <c:overlay val="0"/>
        </c:title>
        <c:numFmt formatCode="0%" sourceLinked="1"/>
        <c:majorTickMark val="out"/>
        <c:minorTickMark val="none"/>
        <c:tickLblPos val="nextTo"/>
        <c:txPr>
          <a:bodyPr/>
          <a:lstStyle/>
          <a:p>
            <a:pPr>
              <a:defRPr sz="1600"/>
            </a:pPr>
            <a:endParaRPr lang="en-US"/>
          </a:p>
        </c:txPr>
        <c:crossAx val="9241510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Test C: </a:t>
            </a:r>
            <a:r>
              <a:rPr lang="en-US" dirty="0" smtClean="0"/>
              <a:t>Items Completed by Device Type</a:t>
            </a:r>
            <a:endParaRPr lang="en-US" dirty="0"/>
          </a:p>
        </c:rich>
      </c:tx>
      <c:layout/>
      <c:overlay val="0"/>
    </c:title>
    <c:autoTitleDeleted val="0"/>
    <c:plotArea>
      <c:layout/>
      <c:lineChart>
        <c:grouping val="standard"/>
        <c:varyColors val="0"/>
        <c:ser>
          <c:idx val="0"/>
          <c:order val="0"/>
          <c:tx>
            <c:strRef>
              <c:f>'4075 EA PPM - Mech Undstd'!$R$1064</c:f>
              <c:strCache>
                <c:ptCount val="1"/>
                <c:pt idx="0">
                  <c:v>Nonmobile</c:v>
                </c:pt>
              </c:strCache>
            </c:strRef>
          </c:tx>
          <c:spPr>
            <a:ln w="38100"/>
          </c:spPr>
          <c:marker>
            <c:symbol val="none"/>
          </c:marker>
          <c:val>
            <c:numRef>
              <c:f>'4075 EA PPM - Mech Undstd'!$S$1064:$AX$1064</c:f>
              <c:numCache>
                <c:formatCode>0%</c:formatCode>
                <c:ptCount val="32"/>
                <c:pt idx="0">
                  <c:v>0.99160545645330533</c:v>
                </c:pt>
                <c:pt idx="1">
                  <c:v>0.98740818467995806</c:v>
                </c:pt>
                <c:pt idx="2">
                  <c:v>0.98950682056663164</c:v>
                </c:pt>
                <c:pt idx="3">
                  <c:v>0.96117523609653721</c:v>
                </c:pt>
                <c:pt idx="4">
                  <c:v>0.95173137460650581</c:v>
                </c:pt>
                <c:pt idx="5">
                  <c:v>0.97166841552990557</c:v>
                </c:pt>
                <c:pt idx="6">
                  <c:v>0.93809024134312702</c:v>
                </c:pt>
                <c:pt idx="7">
                  <c:v>0.97271773347324242</c:v>
                </c:pt>
                <c:pt idx="8">
                  <c:v>0.95278069254984266</c:v>
                </c:pt>
                <c:pt idx="9">
                  <c:v>0.97271773347324242</c:v>
                </c:pt>
                <c:pt idx="10">
                  <c:v>0.93809024134312702</c:v>
                </c:pt>
                <c:pt idx="11">
                  <c:v>0.85519412381951732</c:v>
                </c:pt>
                <c:pt idx="12">
                  <c:v>0.90661070304302205</c:v>
                </c:pt>
                <c:pt idx="13">
                  <c:v>0.91290661070304302</c:v>
                </c:pt>
                <c:pt idx="14">
                  <c:v>0.9055613850996852</c:v>
                </c:pt>
                <c:pt idx="15">
                  <c:v>0.88352570828961174</c:v>
                </c:pt>
                <c:pt idx="16">
                  <c:v>0.8457502623294858</c:v>
                </c:pt>
                <c:pt idx="17">
                  <c:v>0.81427072402938094</c:v>
                </c:pt>
                <c:pt idx="18">
                  <c:v>0.74081846799580275</c:v>
                </c:pt>
                <c:pt idx="19">
                  <c:v>0.67156348373557184</c:v>
                </c:pt>
                <c:pt idx="20">
                  <c:v>0.66946484784889826</c:v>
                </c:pt>
                <c:pt idx="21">
                  <c:v>0.61175236096537255</c:v>
                </c:pt>
                <c:pt idx="22">
                  <c:v>0.47639034627492133</c:v>
                </c:pt>
                <c:pt idx="23">
                  <c:v>0.47953830010493181</c:v>
                </c:pt>
                <c:pt idx="24">
                  <c:v>0.38929695697796435</c:v>
                </c:pt>
                <c:pt idx="25">
                  <c:v>0.28436516264428124</c:v>
                </c:pt>
                <c:pt idx="26">
                  <c:v>0.25918153200419725</c:v>
                </c:pt>
                <c:pt idx="27">
                  <c:v>0.18782791185729275</c:v>
                </c:pt>
                <c:pt idx="28">
                  <c:v>0.15005246589716684</c:v>
                </c:pt>
                <c:pt idx="29">
                  <c:v>0.12381951731374606</c:v>
                </c:pt>
                <c:pt idx="30">
                  <c:v>9.1290661070304299E-2</c:v>
                </c:pt>
                <c:pt idx="31">
                  <c:v>8.394543546694648E-2</c:v>
                </c:pt>
              </c:numCache>
            </c:numRef>
          </c:val>
          <c:smooth val="0"/>
        </c:ser>
        <c:ser>
          <c:idx val="1"/>
          <c:order val="1"/>
          <c:tx>
            <c:strRef>
              <c:f>'4075 EA PPM - Mech Undstd'!$R$1065</c:f>
              <c:strCache>
                <c:ptCount val="1"/>
                <c:pt idx="0">
                  <c:v>Mobile</c:v>
                </c:pt>
              </c:strCache>
            </c:strRef>
          </c:tx>
          <c:spPr>
            <a:ln w="38100"/>
          </c:spPr>
          <c:marker>
            <c:symbol val="none"/>
          </c:marker>
          <c:val>
            <c:numRef>
              <c:f>'4075 EA PPM - Mech Undstd'!$S$1065:$AX$1065</c:f>
              <c:numCache>
                <c:formatCode>0%</c:formatCode>
                <c:ptCount val="32"/>
                <c:pt idx="0">
                  <c:v>0.99047619047619051</c:v>
                </c:pt>
                <c:pt idx="1">
                  <c:v>0.99047619047619051</c:v>
                </c:pt>
                <c:pt idx="2">
                  <c:v>1</c:v>
                </c:pt>
                <c:pt idx="3">
                  <c:v>0.99047619047619051</c:v>
                </c:pt>
                <c:pt idx="4">
                  <c:v>0.98095238095238091</c:v>
                </c:pt>
                <c:pt idx="5">
                  <c:v>0.97142857142857142</c:v>
                </c:pt>
                <c:pt idx="6">
                  <c:v>1</c:v>
                </c:pt>
                <c:pt idx="7">
                  <c:v>0.99047619047619051</c:v>
                </c:pt>
                <c:pt idx="8">
                  <c:v>0.97142857142857142</c:v>
                </c:pt>
                <c:pt idx="9">
                  <c:v>0.98095238095238091</c:v>
                </c:pt>
                <c:pt idx="10">
                  <c:v>0.94285714285714284</c:v>
                </c:pt>
                <c:pt idx="11">
                  <c:v>0.89523809523809528</c:v>
                </c:pt>
                <c:pt idx="12">
                  <c:v>0.90476190476190477</c:v>
                </c:pt>
                <c:pt idx="13">
                  <c:v>0.87619047619047619</c:v>
                </c:pt>
                <c:pt idx="14">
                  <c:v>0.84761904761904761</c:v>
                </c:pt>
                <c:pt idx="15">
                  <c:v>0.79047619047619044</c:v>
                </c:pt>
                <c:pt idx="16">
                  <c:v>0.74285714285714288</c:v>
                </c:pt>
                <c:pt idx="17">
                  <c:v>0.72380952380952379</c:v>
                </c:pt>
                <c:pt idx="18">
                  <c:v>0.61904761904761907</c:v>
                </c:pt>
                <c:pt idx="19">
                  <c:v>0.51428571428571423</c:v>
                </c:pt>
                <c:pt idx="20">
                  <c:v>0.48571428571428571</c:v>
                </c:pt>
                <c:pt idx="21">
                  <c:v>0.43809523809523809</c:v>
                </c:pt>
                <c:pt idx="22">
                  <c:v>0.38095238095238093</c:v>
                </c:pt>
                <c:pt idx="23">
                  <c:v>0.31428571428571428</c:v>
                </c:pt>
                <c:pt idx="24">
                  <c:v>0.26666666666666666</c:v>
                </c:pt>
                <c:pt idx="25">
                  <c:v>0.18095238095238095</c:v>
                </c:pt>
                <c:pt idx="26">
                  <c:v>0.13333333333333333</c:v>
                </c:pt>
                <c:pt idx="27">
                  <c:v>0.11428571428571428</c:v>
                </c:pt>
                <c:pt idx="28">
                  <c:v>9.5238095238095233E-2</c:v>
                </c:pt>
                <c:pt idx="29">
                  <c:v>8.5714285714285715E-2</c:v>
                </c:pt>
                <c:pt idx="30">
                  <c:v>7.6190476190476197E-2</c:v>
                </c:pt>
                <c:pt idx="31">
                  <c:v>6.6666666666666666E-2</c:v>
                </c:pt>
              </c:numCache>
            </c:numRef>
          </c:val>
          <c:smooth val="0"/>
        </c:ser>
        <c:dLbls>
          <c:showLegendKey val="0"/>
          <c:showVal val="0"/>
          <c:showCatName val="0"/>
          <c:showSerName val="0"/>
          <c:showPercent val="0"/>
          <c:showBubbleSize val="0"/>
        </c:dLbls>
        <c:marker val="1"/>
        <c:smooth val="0"/>
        <c:axId val="92457600"/>
        <c:axId val="92463872"/>
      </c:lineChart>
      <c:catAx>
        <c:axId val="92457600"/>
        <c:scaling>
          <c:orientation val="minMax"/>
        </c:scaling>
        <c:delete val="0"/>
        <c:axPos val="b"/>
        <c:title>
          <c:tx>
            <c:rich>
              <a:bodyPr/>
              <a:lstStyle/>
              <a:p>
                <a:pPr>
                  <a:defRPr/>
                </a:pPr>
                <a:r>
                  <a:rPr lang="en-US" sz="1600" dirty="0" smtClean="0"/>
                  <a:t>Items Answered</a:t>
                </a:r>
                <a:endParaRPr lang="en-US" sz="1600" dirty="0"/>
              </a:p>
            </c:rich>
          </c:tx>
          <c:layout/>
          <c:overlay val="0"/>
        </c:title>
        <c:majorTickMark val="out"/>
        <c:minorTickMark val="none"/>
        <c:tickLblPos val="nextTo"/>
        <c:txPr>
          <a:bodyPr/>
          <a:lstStyle/>
          <a:p>
            <a:pPr>
              <a:defRPr sz="1600"/>
            </a:pPr>
            <a:endParaRPr lang="en-US"/>
          </a:p>
        </c:txPr>
        <c:crossAx val="92463872"/>
        <c:crosses val="autoZero"/>
        <c:auto val="1"/>
        <c:lblAlgn val="ctr"/>
        <c:lblOffset val="100"/>
        <c:noMultiLvlLbl val="0"/>
      </c:catAx>
      <c:valAx>
        <c:axId val="92463872"/>
        <c:scaling>
          <c:orientation val="minMax"/>
          <c:max val="1"/>
        </c:scaling>
        <c:delete val="0"/>
        <c:axPos val="l"/>
        <c:majorGridlines/>
        <c:title>
          <c:tx>
            <c:rich>
              <a:bodyPr rot="-5400000" vert="horz"/>
              <a:lstStyle/>
              <a:p>
                <a:pPr>
                  <a:defRPr/>
                </a:pPr>
                <a:r>
                  <a:rPr lang="en-US" sz="1600" dirty="0" smtClean="0"/>
                  <a:t>% Response Rate</a:t>
                </a:r>
                <a:endParaRPr lang="en-US" sz="1600" dirty="0"/>
              </a:p>
            </c:rich>
          </c:tx>
          <c:layout/>
          <c:overlay val="0"/>
        </c:title>
        <c:numFmt formatCode="0%" sourceLinked="1"/>
        <c:majorTickMark val="out"/>
        <c:minorTickMark val="none"/>
        <c:tickLblPos val="nextTo"/>
        <c:txPr>
          <a:bodyPr/>
          <a:lstStyle/>
          <a:p>
            <a:pPr>
              <a:defRPr sz="1600"/>
            </a:pPr>
            <a:endParaRPr lang="en-US"/>
          </a:p>
        </c:txPr>
        <c:crossAx val="92457600"/>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A3D721-9AF0-4414-AAB7-CBC021FD467B}" type="datetimeFigureOut">
              <a:rPr lang="en-US" smtClean="0"/>
              <a:t>11/13/2015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7F74C3-C282-4158-9924-C4436878F722}" type="slidenum">
              <a:rPr lang="en-US" smtClean="0"/>
              <a:t>‹#›</a:t>
            </a:fld>
            <a:endParaRPr lang="en-US" dirty="0"/>
          </a:p>
        </p:txBody>
      </p:sp>
    </p:spTree>
    <p:extLst>
      <p:ext uri="{BB962C8B-B14F-4D97-AF65-F5344CB8AC3E}">
        <p14:creationId xmlns:p14="http://schemas.microsoft.com/office/powerpoint/2010/main" val="14849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ECW</a:t>
            </a:r>
            <a:endParaRPr lang="en-US" dirty="0"/>
          </a:p>
        </p:txBody>
      </p:sp>
      <p:sp>
        <p:nvSpPr>
          <p:cNvPr id="4" name="Slide Number Placeholder 3"/>
          <p:cNvSpPr>
            <a:spLocks noGrp="1"/>
          </p:cNvSpPr>
          <p:nvPr>
            <p:ph type="sldNum" sz="quarter" idx="10"/>
          </p:nvPr>
        </p:nvSpPr>
        <p:spPr/>
        <p:txBody>
          <a:bodyPr/>
          <a:lstStyle/>
          <a:p>
            <a:fld id="{C37F74C3-C282-4158-9924-C4436878F722}" type="slidenum">
              <a:rPr lang="en-US" smtClean="0"/>
              <a:t>1</a:t>
            </a:fld>
            <a:endParaRPr lang="en-US" dirty="0"/>
          </a:p>
        </p:txBody>
      </p:sp>
    </p:spTree>
    <p:extLst>
      <p:ext uri="{BB962C8B-B14F-4D97-AF65-F5344CB8AC3E}">
        <p14:creationId xmlns:p14="http://schemas.microsoft.com/office/powerpoint/2010/main" val="47111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ECW</a:t>
            </a:r>
          </a:p>
          <a:p>
            <a:endParaRPr lang="en-US" dirty="0" smtClean="0"/>
          </a:p>
          <a:p>
            <a:pPr marL="174708" indent="-174708">
              <a:buFont typeface="Arial" panose="020B0604020202020204" pitchFamily="34" charset="0"/>
              <a:buChar char="•"/>
            </a:pPr>
            <a:r>
              <a:rPr lang="en-US" dirty="0" smtClean="0"/>
              <a:t>Personality </a:t>
            </a:r>
          </a:p>
          <a:p>
            <a:pPr marL="640594" lvl="1" indent="-174708">
              <a:buFont typeface="Arial" panose="020B0604020202020204" pitchFamily="34" charset="0"/>
              <a:buChar char="•"/>
            </a:pPr>
            <a:r>
              <a:rPr lang="en-US" dirty="0" smtClean="0"/>
              <a:t>#1 16PF</a:t>
            </a:r>
          </a:p>
          <a:p>
            <a:pPr marL="1106481" lvl="2" indent="-174708">
              <a:buFont typeface="Arial" panose="020B0604020202020204" pitchFamily="34" charset="0"/>
              <a:buChar char="•"/>
            </a:pPr>
            <a:r>
              <a:rPr lang="en-US" dirty="0" smtClean="0"/>
              <a:t>16 scales, 185 items, 40 minutes untimed, multiple choice (yes, no, ?)</a:t>
            </a:r>
          </a:p>
          <a:p>
            <a:pPr marL="640594" lvl="1" indent="-174708">
              <a:buFont typeface="Arial" panose="020B0604020202020204" pitchFamily="34" charset="0"/>
              <a:buChar char="•"/>
            </a:pPr>
            <a:r>
              <a:rPr lang="en-US" dirty="0" smtClean="0"/>
              <a:t>#2 WPI</a:t>
            </a:r>
          </a:p>
          <a:p>
            <a:pPr marL="1106481" lvl="2" indent="-174708">
              <a:buFont typeface="Arial" panose="020B0604020202020204" pitchFamily="34" charset="0"/>
              <a:buChar char="•"/>
            </a:pPr>
            <a:r>
              <a:rPr lang="en-US" dirty="0" smtClean="0"/>
              <a:t>16, scales 167 rating</a:t>
            </a:r>
            <a:r>
              <a:rPr lang="en-US" baseline="0" dirty="0" smtClean="0"/>
              <a:t> scale items</a:t>
            </a:r>
            <a:endParaRPr lang="en-US" dirty="0" smtClean="0"/>
          </a:p>
          <a:p>
            <a:pPr marL="174708" indent="-174708">
              <a:buFont typeface="Arial" panose="020B0604020202020204" pitchFamily="34" charset="0"/>
              <a:buChar char="•"/>
            </a:pPr>
            <a:r>
              <a:rPr lang="en-US" dirty="0" smtClean="0"/>
              <a:t>Mechanical</a:t>
            </a:r>
            <a:r>
              <a:rPr lang="en-US" baseline="0" dirty="0" smtClean="0"/>
              <a:t> Aptitude</a:t>
            </a:r>
          </a:p>
          <a:p>
            <a:pPr marL="640594" lvl="1" indent="-174708">
              <a:buFont typeface="Arial" panose="020B0604020202020204" pitchFamily="34" charset="0"/>
              <a:buChar char="•"/>
            </a:pPr>
            <a:r>
              <a:rPr lang="en-US" baseline="0" dirty="0" smtClean="0"/>
              <a:t>#1 Bennet Mechanical</a:t>
            </a:r>
          </a:p>
          <a:p>
            <a:pPr marL="1106481" lvl="2" indent="-174708">
              <a:buFont typeface="Arial" panose="020B0604020202020204" pitchFamily="34" charset="0"/>
              <a:buChar char="•"/>
            </a:pPr>
            <a:r>
              <a:rPr lang="en-US" baseline="0" dirty="0" smtClean="0"/>
              <a:t>68 multiple choice items, 30 minute time limit</a:t>
            </a:r>
          </a:p>
          <a:p>
            <a:pPr marL="640594" lvl="1" indent="-174708">
              <a:buFont typeface="Arial" panose="020B0604020202020204" pitchFamily="34" charset="0"/>
              <a:buChar char="•"/>
            </a:pPr>
            <a:r>
              <a:rPr lang="en-US" baseline="0" dirty="0" smtClean="0"/>
              <a:t>#2 PPM – mechanical understanding </a:t>
            </a:r>
          </a:p>
          <a:p>
            <a:pPr marL="1106481" lvl="2" indent="-174708">
              <a:buFont typeface="Arial" panose="020B0604020202020204" pitchFamily="34" charset="0"/>
              <a:buChar char="•"/>
            </a:pPr>
            <a:r>
              <a:rPr lang="en-US" baseline="0" dirty="0" smtClean="0"/>
              <a:t>32 multiple choice items with an 8 minute time limit</a:t>
            </a:r>
          </a:p>
          <a:p>
            <a:pPr marL="174708" indent="-174708">
              <a:buFont typeface="Arial" panose="020B0604020202020204" pitchFamily="34" charset="0"/>
              <a:buChar char="•"/>
            </a:pPr>
            <a:r>
              <a:rPr lang="en-US" baseline="0" dirty="0" smtClean="0"/>
              <a:t>Cognitive Ability</a:t>
            </a:r>
          </a:p>
          <a:p>
            <a:pPr marL="640594" lvl="1" indent="-174708">
              <a:buFont typeface="Arial" panose="020B0604020202020204" pitchFamily="34" charset="0"/>
              <a:buChar char="•"/>
            </a:pPr>
            <a:r>
              <a:rPr lang="en-US" baseline="0" dirty="0" smtClean="0"/>
              <a:t>#1 Watson Glaser Form A</a:t>
            </a:r>
          </a:p>
          <a:p>
            <a:pPr marL="1106481" lvl="2" indent="-174708">
              <a:buFont typeface="Arial" panose="020B0604020202020204" pitchFamily="34" charset="0"/>
              <a:buChar char="•"/>
            </a:pPr>
            <a:r>
              <a:rPr lang="en-US" baseline="0" dirty="0" smtClean="0"/>
              <a:t>80 multiple choice items with a 60 minutes time limit</a:t>
            </a:r>
          </a:p>
          <a:p>
            <a:pPr marL="640594" lvl="1" indent="-174708">
              <a:buFont typeface="Arial" panose="020B0604020202020204" pitchFamily="34" charset="0"/>
              <a:buChar char="•"/>
            </a:pPr>
            <a:r>
              <a:rPr lang="en-US" baseline="0" dirty="0" smtClean="0"/>
              <a:t>#2 Watson Glaser II</a:t>
            </a:r>
          </a:p>
          <a:p>
            <a:pPr marL="1106481" lvl="2" indent="-174708">
              <a:buFont typeface="Arial" panose="020B0604020202020204" pitchFamily="34" charset="0"/>
              <a:buChar char="•"/>
            </a:pPr>
            <a:r>
              <a:rPr lang="en-US" baseline="0" dirty="0" smtClean="0"/>
              <a:t>40 multiple choice items with a 30 minute time limit</a:t>
            </a:r>
          </a:p>
          <a:p>
            <a:pPr marL="174708" indent="-174708">
              <a:buFont typeface="Arial" panose="020B0604020202020204" pitchFamily="34" charset="0"/>
              <a:buChar char="•"/>
            </a:pPr>
            <a:r>
              <a:rPr lang="en-US" baseline="0" dirty="0" smtClean="0"/>
              <a:t>Work Attitudes</a:t>
            </a:r>
          </a:p>
          <a:p>
            <a:pPr marL="640594" lvl="1" indent="-174708">
              <a:buFont typeface="Arial" panose="020B0604020202020204" pitchFamily="34" charset="0"/>
              <a:buChar char="•"/>
            </a:pPr>
            <a:r>
              <a:rPr lang="en-US" baseline="0" dirty="0" smtClean="0"/>
              <a:t>ESQII</a:t>
            </a:r>
          </a:p>
          <a:p>
            <a:pPr marL="1106481" lvl="2" indent="-174708">
              <a:buFont typeface="Arial" panose="020B0604020202020204" pitchFamily="34" charset="0"/>
              <a:buChar char="•"/>
            </a:pPr>
            <a:r>
              <a:rPr lang="en-US" baseline="0" dirty="0" smtClean="0"/>
              <a:t>14 scales, 27 forced choice items with a 15 minute time limit	</a:t>
            </a:r>
            <a:endParaRPr lang="en-US"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37F74C3-C282-4158-9924-C4436878F722}" type="slidenum">
              <a:rPr lang="en-US" smtClean="0"/>
              <a:t>10</a:t>
            </a:fld>
            <a:endParaRPr lang="en-US" dirty="0"/>
          </a:p>
        </p:txBody>
      </p:sp>
    </p:spTree>
    <p:extLst>
      <p:ext uri="{BB962C8B-B14F-4D97-AF65-F5344CB8AC3E}">
        <p14:creationId xmlns:p14="http://schemas.microsoft.com/office/powerpoint/2010/main" val="205190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ECW</a:t>
            </a:r>
          </a:p>
        </p:txBody>
      </p:sp>
      <p:sp>
        <p:nvSpPr>
          <p:cNvPr id="4" name="Slide Number Placeholder 3"/>
          <p:cNvSpPr>
            <a:spLocks noGrp="1"/>
          </p:cNvSpPr>
          <p:nvPr>
            <p:ph type="sldNum" sz="quarter" idx="10"/>
          </p:nvPr>
        </p:nvSpPr>
        <p:spPr/>
        <p:txBody>
          <a:bodyPr/>
          <a:lstStyle/>
          <a:p>
            <a:fld id="{C37F74C3-C282-4158-9924-C4436878F722}" type="slidenum">
              <a:rPr lang="en-US" smtClean="0"/>
              <a:t>11</a:t>
            </a:fld>
            <a:endParaRPr lang="en-US" dirty="0"/>
          </a:p>
        </p:txBody>
      </p:sp>
    </p:spTree>
    <p:extLst>
      <p:ext uri="{BB962C8B-B14F-4D97-AF65-F5344CB8AC3E}">
        <p14:creationId xmlns:p14="http://schemas.microsoft.com/office/powerpoint/2010/main" val="163285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KMS</a:t>
            </a:r>
          </a:p>
          <a:p>
            <a:endParaRPr lang="en-US" dirty="0" smtClean="0"/>
          </a:p>
          <a:p>
            <a:pPr marL="174708" indent="-174708">
              <a:buFont typeface="Arial" panose="020B0604020202020204" pitchFamily="34" charset="0"/>
              <a:buChar char="•"/>
            </a:pPr>
            <a:r>
              <a:rPr lang="en-US" sz="1400" b="1" dirty="0"/>
              <a:t>Here’s an overview of our findings related to our first hypothesis.</a:t>
            </a:r>
          </a:p>
          <a:p>
            <a:pPr marL="174708" indent="-174708">
              <a:buFont typeface="Arial" panose="020B0604020202020204" pitchFamily="34" charset="0"/>
              <a:buChar char="•"/>
            </a:pPr>
            <a:r>
              <a:rPr lang="en-US" sz="1400" b="1" dirty="0"/>
              <a:t>Cohen’s d statistic provides us with a standardized measure of mean difference.</a:t>
            </a:r>
          </a:p>
          <a:p>
            <a:pPr marL="174708" indent="-174708">
              <a:buFont typeface="Arial" panose="020B0604020202020204" pitchFamily="34" charset="0"/>
              <a:buChar char="•"/>
            </a:pPr>
            <a:r>
              <a:rPr lang="en-US" sz="1400" b="1" dirty="0"/>
              <a:t>Recall that when interpreting the magnitude of Cohen’s d coefficients, we can think of correlations of .2 to be a small effect; .5 to be a medium effect, and .8 to be a large effect.</a:t>
            </a:r>
          </a:p>
          <a:p>
            <a:pPr marL="174708" indent="-174708">
              <a:buFont typeface="Arial" panose="020B0604020202020204" pitchFamily="34" charset="0"/>
              <a:buChar char="•"/>
            </a:pPr>
            <a:r>
              <a:rPr lang="en-US" sz="1400" b="1" dirty="0"/>
              <a:t>We can interpret these findings such that those who took Test A on a mobile device scored an average of 9.36 points lower than those who took Test A on a </a:t>
            </a:r>
            <a:r>
              <a:rPr lang="en-US" sz="1400" b="1" dirty="0" err="1"/>
              <a:t>nonmobile</a:t>
            </a:r>
            <a:r>
              <a:rPr lang="en-US" sz="1400" b="1" dirty="0"/>
              <a:t> device, introducing a medium negative effect. </a:t>
            </a:r>
          </a:p>
          <a:p>
            <a:pPr marL="174708" indent="-174708">
              <a:buFont typeface="Arial" panose="020B0604020202020204" pitchFamily="34" charset="0"/>
              <a:buChar char="•"/>
            </a:pPr>
            <a:endParaRPr lang="en-US" baseline="0" dirty="0" smtClean="0"/>
          </a:p>
          <a:p>
            <a:r>
              <a:rPr lang="en-US" baseline="0" dirty="0" smtClean="0"/>
              <a:t>Example:  a value of d=0.50 indicates that the treatment changed the mean by half a standard deviation. </a:t>
            </a:r>
            <a:endParaRPr lang="en-US" dirty="0" smtClean="0"/>
          </a:p>
        </p:txBody>
      </p:sp>
      <p:sp>
        <p:nvSpPr>
          <p:cNvPr id="4" name="Slide Number Placeholder 3"/>
          <p:cNvSpPr>
            <a:spLocks noGrp="1"/>
          </p:cNvSpPr>
          <p:nvPr>
            <p:ph type="sldNum" sz="quarter" idx="10"/>
          </p:nvPr>
        </p:nvSpPr>
        <p:spPr/>
        <p:txBody>
          <a:bodyPr/>
          <a:lstStyle/>
          <a:p>
            <a:fld id="{C37F74C3-C282-4158-9924-C4436878F722}" type="slidenum">
              <a:rPr lang="en-US" smtClean="0"/>
              <a:t>12</a:t>
            </a:fld>
            <a:endParaRPr lang="en-US" dirty="0"/>
          </a:p>
        </p:txBody>
      </p:sp>
    </p:spTree>
    <p:extLst>
      <p:ext uri="{BB962C8B-B14F-4D97-AF65-F5344CB8AC3E}">
        <p14:creationId xmlns:p14="http://schemas.microsoft.com/office/powerpoint/2010/main" val="332843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ECW</a:t>
            </a:r>
            <a:endParaRPr lang="en-US" dirty="0"/>
          </a:p>
        </p:txBody>
      </p:sp>
      <p:sp>
        <p:nvSpPr>
          <p:cNvPr id="4" name="Slide Number Placeholder 3"/>
          <p:cNvSpPr>
            <a:spLocks noGrp="1"/>
          </p:cNvSpPr>
          <p:nvPr>
            <p:ph type="sldNum" sz="quarter" idx="10"/>
          </p:nvPr>
        </p:nvSpPr>
        <p:spPr/>
        <p:txBody>
          <a:bodyPr/>
          <a:lstStyle/>
          <a:p>
            <a:fld id="{C37F74C3-C282-4158-9924-C4436878F722}" type="slidenum">
              <a:rPr lang="en-US" smtClean="0"/>
              <a:t>13</a:t>
            </a:fld>
            <a:endParaRPr lang="en-US" dirty="0"/>
          </a:p>
        </p:txBody>
      </p:sp>
    </p:spTree>
    <p:extLst>
      <p:ext uri="{BB962C8B-B14F-4D97-AF65-F5344CB8AC3E}">
        <p14:creationId xmlns:p14="http://schemas.microsoft.com/office/powerpoint/2010/main" val="244169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ECW</a:t>
            </a:r>
            <a:endParaRPr lang="en-US" dirty="0"/>
          </a:p>
        </p:txBody>
      </p:sp>
      <p:sp>
        <p:nvSpPr>
          <p:cNvPr id="4" name="Slide Number Placeholder 3"/>
          <p:cNvSpPr>
            <a:spLocks noGrp="1"/>
          </p:cNvSpPr>
          <p:nvPr>
            <p:ph type="sldNum" sz="quarter" idx="10"/>
          </p:nvPr>
        </p:nvSpPr>
        <p:spPr/>
        <p:txBody>
          <a:bodyPr/>
          <a:lstStyle/>
          <a:p>
            <a:fld id="{C37F74C3-C282-4158-9924-C4436878F722}" type="slidenum">
              <a:rPr lang="en-US" smtClean="0"/>
              <a:t>14</a:t>
            </a:fld>
            <a:endParaRPr lang="en-US" dirty="0"/>
          </a:p>
        </p:txBody>
      </p:sp>
    </p:spTree>
    <p:extLst>
      <p:ext uri="{BB962C8B-B14F-4D97-AF65-F5344CB8AC3E}">
        <p14:creationId xmlns:p14="http://schemas.microsoft.com/office/powerpoint/2010/main" val="2240375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ECW</a:t>
            </a:r>
            <a:endParaRPr lang="en-US" dirty="0"/>
          </a:p>
        </p:txBody>
      </p:sp>
      <p:sp>
        <p:nvSpPr>
          <p:cNvPr id="4" name="Slide Number Placeholder 3"/>
          <p:cNvSpPr>
            <a:spLocks noGrp="1"/>
          </p:cNvSpPr>
          <p:nvPr>
            <p:ph type="sldNum" sz="quarter" idx="10"/>
          </p:nvPr>
        </p:nvSpPr>
        <p:spPr/>
        <p:txBody>
          <a:bodyPr/>
          <a:lstStyle/>
          <a:p>
            <a:fld id="{C37F74C3-C282-4158-9924-C4436878F722}" type="slidenum">
              <a:rPr lang="en-US" smtClean="0"/>
              <a:t>15</a:t>
            </a:fld>
            <a:endParaRPr lang="en-US" dirty="0"/>
          </a:p>
        </p:txBody>
      </p:sp>
    </p:spTree>
    <p:extLst>
      <p:ext uri="{BB962C8B-B14F-4D97-AF65-F5344CB8AC3E}">
        <p14:creationId xmlns:p14="http://schemas.microsoft.com/office/powerpoint/2010/main" val="313073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KMS</a:t>
            </a:r>
          </a:p>
          <a:p>
            <a:endParaRPr lang="en-US" dirty="0" smtClean="0"/>
          </a:p>
          <a:p>
            <a:pPr marL="291179" indent="-291179">
              <a:buFont typeface="Arial" panose="020B0604020202020204" pitchFamily="34" charset="0"/>
              <a:buChar char="•"/>
            </a:pPr>
            <a:r>
              <a:rPr lang="en-US" sz="1400" b="1" dirty="0"/>
              <a:t>The results of our analyses indicate that both of our hypotheses were supported.  This means that mobile test takers scored lower on image heavy tests and that mobile testers scored lower because they ran out of time sooner than those who took the tests on a </a:t>
            </a:r>
            <a:r>
              <a:rPr lang="en-US" sz="1400" b="1" dirty="0" err="1"/>
              <a:t>nonmobile</a:t>
            </a:r>
            <a:r>
              <a:rPr lang="en-US" sz="1400" b="1" dirty="0"/>
              <a:t> device. </a:t>
            </a:r>
          </a:p>
        </p:txBody>
      </p:sp>
      <p:sp>
        <p:nvSpPr>
          <p:cNvPr id="4" name="Slide Number Placeholder 3"/>
          <p:cNvSpPr>
            <a:spLocks noGrp="1"/>
          </p:cNvSpPr>
          <p:nvPr>
            <p:ph type="sldNum" sz="quarter" idx="10"/>
          </p:nvPr>
        </p:nvSpPr>
        <p:spPr/>
        <p:txBody>
          <a:bodyPr/>
          <a:lstStyle/>
          <a:p>
            <a:fld id="{C37F74C3-C282-4158-9924-C4436878F722}" type="slidenum">
              <a:rPr lang="en-US" smtClean="0"/>
              <a:t>16</a:t>
            </a:fld>
            <a:endParaRPr lang="en-US" dirty="0"/>
          </a:p>
        </p:txBody>
      </p:sp>
    </p:spTree>
    <p:extLst>
      <p:ext uri="{BB962C8B-B14F-4D97-AF65-F5344CB8AC3E}">
        <p14:creationId xmlns:p14="http://schemas.microsoft.com/office/powerpoint/2010/main" val="1565396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ECW</a:t>
            </a:r>
          </a:p>
          <a:p>
            <a:endParaRPr lang="en-US" dirty="0" smtClean="0"/>
          </a:p>
          <a:p>
            <a:r>
              <a:rPr lang="en-US" dirty="0" smtClean="0"/>
              <a:t>Limitations:</a:t>
            </a:r>
          </a:p>
          <a:p>
            <a:r>
              <a:rPr lang="en-US" dirty="0" smtClean="0"/>
              <a:t>Insubstantial demographic data to measure group differences</a:t>
            </a:r>
          </a:p>
          <a:p>
            <a:r>
              <a:rPr lang="en-US" dirty="0" smtClean="0"/>
              <a:t>Exact time measurements</a:t>
            </a:r>
          </a:p>
          <a:p>
            <a:r>
              <a:rPr lang="en-US" dirty="0" smtClean="0"/>
              <a:t>Screen size measurements</a:t>
            </a:r>
          </a:p>
          <a:p>
            <a:r>
              <a:rPr lang="en-US" dirty="0" smtClean="0"/>
              <a:t>Some small sample sizes</a:t>
            </a:r>
          </a:p>
          <a:p>
            <a:endParaRPr lang="en-US" dirty="0" smtClean="0"/>
          </a:p>
          <a:p>
            <a:pPr marL="174708" indent="-174708">
              <a:buFont typeface="Arial" panose="020B0604020202020204" pitchFamily="34" charset="0"/>
              <a:buChar char="•"/>
            </a:pPr>
            <a:r>
              <a:rPr lang="en-US" dirty="0" smtClean="0"/>
              <a:t>More work needs to be done comparing trends between demographic</a:t>
            </a:r>
            <a:r>
              <a:rPr lang="en-US" baseline="0" dirty="0" smtClean="0"/>
              <a:t> </a:t>
            </a:r>
            <a:r>
              <a:rPr lang="en-US" dirty="0" smtClean="0"/>
              <a:t>groups</a:t>
            </a:r>
          </a:p>
          <a:p>
            <a:pPr marL="174708" indent="-174708">
              <a:buFont typeface="Arial" panose="020B0604020202020204" pitchFamily="34" charset="0"/>
              <a:buChar char="•"/>
            </a:pPr>
            <a:r>
              <a:rPr lang="en-US" dirty="0" smtClean="0"/>
              <a:t>More work needs to be done to parse apart differences between phone and tablet </a:t>
            </a:r>
          </a:p>
          <a:p>
            <a:pPr marL="174708" indent="-174708">
              <a:buFont typeface="Arial" panose="020B0604020202020204" pitchFamily="34" charset="0"/>
              <a:buChar char="•"/>
            </a:pPr>
            <a:r>
              <a:rPr lang="en-US" dirty="0" smtClean="0"/>
              <a:t>Technology is continuously changing</a:t>
            </a:r>
          </a:p>
          <a:p>
            <a:pPr marL="640594" lvl="1" indent="-174708">
              <a:buFont typeface="Arial" panose="020B0604020202020204" pitchFamily="34" charset="0"/>
              <a:buChar char="•"/>
            </a:pPr>
            <a:r>
              <a:rPr lang="en-US" dirty="0" smtClean="0"/>
              <a:t>Research goes out of date quickly</a:t>
            </a:r>
          </a:p>
          <a:p>
            <a:pPr marL="174708" indent="-174708">
              <a:buFont typeface="Arial" panose="020B0604020202020204" pitchFamily="34" charset="0"/>
              <a:buChar char="•"/>
            </a:pPr>
            <a:r>
              <a:rPr lang="en-US" dirty="0" smtClean="0"/>
              <a:t>Test time differences – need a more exact way to measure</a:t>
            </a:r>
            <a:r>
              <a:rPr lang="en-US" baseline="0" dirty="0" smtClean="0"/>
              <a:t> this – would also be good to measure the effect in cognitively loaded situation</a:t>
            </a:r>
            <a:endParaRPr lang="en-US" dirty="0" smtClean="0"/>
          </a:p>
          <a:p>
            <a:pPr marL="174708" indent="-174708">
              <a:buFont typeface="Arial" panose="020B0604020202020204" pitchFamily="34" charset="0"/>
              <a:buChar char="•"/>
            </a:pPr>
            <a:r>
              <a:rPr lang="en-US" dirty="0" smtClean="0"/>
              <a:t>Standards for mobile optimization </a:t>
            </a:r>
          </a:p>
          <a:p>
            <a:pPr marL="640594" lvl="1" indent="-174708">
              <a:buFont typeface="Arial" panose="020B0604020202020204" pitchFamily="34" charset="0"/>
              <a:buChar char="•"/>
            </a:pPr>
            <a:r>
              <a:rPr lang="en-US" dirty="0" smtClean="0"/>
              <a:t>interface</a:t>
            </a:r>
            <a:r>
              <a:rPr lang="en-US" baseline="0" dirty="0" smtClean="0"/>
              <a:t> (browser vs. app)</a:t>
            </a:r>
          </a:p>
          <a:p>
            <a:pPr marL="640594" lvl="1" indent="-174708">
              <a:buFont typeface="Arial" panose="020B0604020202020204" pitchFamily="34" charset="0"/>
              <a:buChar char="•"/>
            </a:pPr>
            <a:r>
              <a:rPr lang="en-US" baseline="0" dirty="0" smtClean="0"/>
              <a:t>Scrolling rules</a:t>
            </a:r>
          </a:p>
          <a:p>
            <a:pPr marL="465887" lvl="1"/>
            <a:endParaRPr lang="en-US" baseline="0" dirty="0" smtClean="0"/>
          </a:p>
          <a:p>
            <a:r>
              <a:rPr lang="en-US" b="1" baseline="0" dirty="0" smtClean="0"/>
              <a:t>Recommendations</a:t>
            </a:r>
          </a:p>
          <a:p>
            <a:pPr marL="174708" indent="-174708" defTabSz="931774">
              <a:buFont typeface="Arial" panose="020B0604020202020204" pitchFamily="34" charset="0"/>
              <a:buChar char="•"/>
              <a:defRPr/>
            </a:pPr>
            <a:r>
              <a:rPr lang="en-US" dirty="0" smtClean="0"/>
              <a:t>Control content according to best practices</a:t>
            </a:r>
          </a:p>
          <a:p>
            <a:pPr marL="640594" lvl="1" indent="-174708" defTabSz="931774">
              <a:buFont typeface="Arial" panose="020B0604020202020204" pitchFamily="34" charset="0"/>
              <a:buChar char="•"/>
              <a:defRPr/>
            </a:pPr>
            <a:r>
              <a:rPr lang="en-US" dirty="0" smtClean="0"/>
              <a:t>For</a:t>
            </a:r>
            <a:r>
              <a:rPr lang="en-US" baseline="0" dirty="0" smtClean="0"/>
              <a:t> tests that should be proctored, make sure they are so that mobile doesn’t effect candidate scoring</a:t>
            </a:r>
          </a:p>
          <a:p>
            <a:pPr marL="640594" lvl="1" indent="-174708" defTabSz="931774">
              <a:buFont typeface="Arial" panose="020B0604020202020204" pitchFamily="34" charset="0"/>
              <a:buChar char="•"/>
              <a:defRPr/>
            </a:pPr>
            <a:r>
              <a:rPr lang="en-US" baseline="0" dirty="0" smtClean="0"/>
              <a:t>Consider what assessments are appropriate for mobile testing in a high-stakes testing situation – since there is some evidence that mobile testing increases cognitive load, this could negatively impact mobile testers unfairly</a:t>
            </a:r>
          </a:p>
          <a:p>
            <a:pPr marL="174708" indent="-174708" defTabSz="931774">
              <a:buFont typeface="Arial" panose="020B0604020202020204" pitchFamily="34" charset="0"/>
              <a:buChar char="•"/>
              <a:defRPr/>
            </a:pPr>
            <a:r>
              <a:rPr lang="en-US" dirty="0" smtClean="0"/>
              <a:t>Consider the effects of time limitation – </a:t>
            </a:r>
          </a:p>
          <a:p>
            <a:pPr marL="640594" lvl="1" indent="-174708" defTabSz="931774">
              <a:buFont typeface="Arial" panose="020B0604020202020204" pitchFamily="34" charset="0"/>
              <a:buChar char="•"/>
              <a:defRPr/>
            </a:pPr>
            <a:r>
              <a:rPr lang="en-US" dirty="0" smtClean="0"/>
              <a:t>Different devices have different latencies – time</a:t>
            </a:r>
            <a:r>
              <a:rPr lang="en-US" baseline="0" dirty="0" smtClean="0"/>
              <a:t> to load, scroll, move from page to page</a:t>
            </a:r>
          </a:p>
          <a:p>
            <a:endParaRPr lang="en-US" dirty="0" smtClean="0"/>
          </a:p>
          <a:p>
            <a:r>
              <a:rPr lang="en-US" dirty="0" smtClean="0"/>
              <a:t>Control content according to best practices</a:t>
            </a:r>
          </a:p>
          <a:p>
            <a:r>
              <a:rPr lang="en-US" dirty="0" smtClean="0"/>
              <a:t>Consider the effects of time limitation</a:t>
            </a:r>
          </a:p>
          <a:p>
            <a:r>
              <a:rPr lang="en-US" dirty="0" smtClean="0"/>
              <a:t>Use warnings where appropriate</a:t>
            </a:r>
          </a:p>
          <a:p>
            <a:r>
              <a:rPr lang="en-US" dirty="0" smtClean="0"/>
              <a:t>Web-enable assessments on mobile friendly and optimized platforms</a:t>
            </a:r>
          </a:p>
          <a:p>
            <a:pPr lvl="1"/>
            <a:r>
              <a:rPr lang="en-US" dirty="0" smtClean="0"/>
              <a:t>Try it to see what it looks like!</a:t>
            </a:r>
          </a:p>
          <a:p>
            <a:r>
              <a:rPr lang="en-US" dirty="0" smtClean="0"/>
              <a:t>Monitor your own data for trends</a:t>
            </a:r>
          </a:p>
          <a:p>
            <a:pPr marL="465887" lvl="1" defTabSz="931774">
              <a:defRPr/>
            </a:pPr>
            <a:endParaRPr lang="en-US" baseline="0" dirty="0" smtClean="0"/>
          </a:p>
          <a:p>
            <a:pPr marL="465887" lvl="1"/>
            <a:endParaRPr lang="en-US" dirty="0" smtClean="0"/>
          </a:p>
          <a:p>
            <a:endParaRPr lang="en-US" dirty="0"/>
          </a:p>
        </p:txBody>
      </p:sp>
      <p:sp>
        <p:nvSpPr>
          <p:cNvPr id="4" name="Slide Number Placeholder 3"/>
          <p:cNvSpPr>
            <a:spLocks noGrp="1"/>
          </p:cNvSpPr>
          <p:nvPr>
            <p:ph type="sldNum" sz="quarter" idx="10"/>
          </p:nvPr>
        </p:nvSpPr>
        <p:spPr/>
        <p:txBody>
          <a:bodyPr/>
          <a:lstStyle/>
          <a:p>
            <a:fld id="{C37F74C3-C282-4158-9924-C4436878F722}" type="slidenum">
              <a:rPr lang="en-US" smtClean="0"/>
              <a:t>17</a:t>
            </a:fld>
            <a:endParaRPr lang="en-US" dirty="0"/>
          </a:p>
        </p:txBody>
      </p:sp>
    </p:spTree>
    <p:extLst>
      <p:ext uri="{BB962C8B-B14F-4D97-AF65-F5344CB8AC3E}">
        <p14:creationId xmlns:p14="http://schemas.microsoft.com/office/powerpoint/2010/main" val="3495244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F74C3-C282-4158-9924-C4436878F722}" type="slidenum">
              <a:rPr lang="en-US" smtClean="0"/>
              <a:t>18</a:t>
            </a:fld>
            <a:endParaRPr lang="en-US" dirty="0"/>
          </a:p>
        </p:txBody>
      </p:sp>
    </p:spTree>
    <p:extLst>
      <p:ext uri="{BB962C8B-B14F-4D97-AF65-F5344CB8AC3E}">
        <p14:creationId xmlns:p14="http://schemas.microsoft.com/office/powerpoint/2010/main" val="2565560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F74C3-C282-4158-9924-C4436878F722}" type="slidenum">
              <a:rPr lang="en-US" smtClean="0"/>
              <a:t>19</a:t>
            </a:fld>
            <a:endParaRPr lang="en-US" dirty="0"/>
          </a:p>
        </p:txBody>
      </p:sp>
    </p:spTree>
    <p:extLst>
      <p:ext uri="{BB962C8B-B14F-4D97-AF65-F5344CB8AC3E}">
        <p14:creationId xmlns:p14="http://schemas.microsoft.com/office/powerpoint/2010/main" val="49354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KMS</a:t>
            </a:r>
          </a:p>
          <a:p>
            <a:pPr marL="291179" indent="-291179">
              <a:buFont typeface="Arial" panose="020B0604020202020204" pitchFamily="34" charset="0"/>
              <a:buChar char="•"/>
            </a:pPr>
            <a:endParaRPr lang="en-US" sz="1400" dirty="0"/>
          </a:p>
          <a:p>
            <a:pPr marL="291179" indent="-291179">
              <a:buFont typeface="Arial" panose="020B0604020202020204" pitchFamily="34" charset="0"/>
              <a:buChar char="•"/>
            </a:pPr>
            <a:r>
              <a:rPr lang="en-US" sz="1400" b="1" dirty="0"/>
              <a:t>Begin today’s presentation by making the case that pre-employment testing is important! </a:t>
            </a:r>
          </a:p>
          <a:p>
            <a:pPr marL="291179" indent="-291179">
              <a:buFont typeface="Arial" panose="020B0604020202020204" pitchFamily="34" charset="0"/>
              <a:buChar char="•"/>
            </a:pPr>
            <a:r>
              <a:rPr lang="en-US" sz="1400" b="1" dirty="0"/>
              <a:t>In fact, best in class organizations are 79% more likely to use assessments compared to their lagging counterparts.</a:t>
            </a:r>
          </a:p>
          <a:p>
            <a:endParaRPr lang="en-US" baseline="0" dirty="0" smtClean="0"/>
          </a:p>
          <a:p>
            <a:r>
              <a:rPr lang="en-US" i="0" baseline="0" dirty="0" smtClean="0"/>
              <a:t>Best in class defined by exceeding expectations employees, # of key positions with successors, improvement in hiring manager satisfaction</a:t>
            </a:r>
          </a:p>
          <a:p>
            <a:endParaRPr lang="en-US" i="0" baseline="0" dirty="0" smtClean="0"/>
          </a:p>
          <a:p>
            <a:r>
              <a:rPr lang="en-US" i="0" baseline="0" dirty="0" smtClean="0"/>
              <a:t>Use assessments for</a:t>
            </a:r>
          </a:p>
          <a:p>
            <a:pPr marL="174708" indent="-174708">
              <a:buFont typeface="Arial" panose="020B0604020202020204" pitchFamily="34" charset="0"/>
              <a:buChar char="•"/>
            </a:pPr>
            <a:r>
              <a:rPr lang="en-US" i="0" baseline="0" dirty="0" smtClean="0"/>
              <a:t>Using data in the hiring decision</a:t>
            </a:r>
          </a:p>
          <a:p>
            <a:pPr marL="174708" indent="-174708">
              <a:buFont typeface="Arial" panose="020B0604020202020204" pitchFamily="34" charset="0"/>
              <a:buChar char="•"/>
            </a:pPr>
            <a:r>
              <a:rPr lang="en-US" i="0" baseline="0" dirty="0" smtClean="0"/>
              <a:t>Develop and find skills to support organizational growth</a:t>
            </a:r>
            <a:endParaRPr lang="en-US" dirty="0" smtClean="0"/>
          </a:p>
          <a:p>
            <a:endParaRPr lang="en-US" dirty="0"/>
          </a:p>
        </p:txBody>
      </p:sp>
      <p:sp>
        <p:nvSpPr>
          <p:cNvPr id="4" name="Slide Number Placeholder 3"/>
          <p:cNvSpPr>
            <a:spLocks noGrp="1"/>
          </p:cNvSpPr>
          <p:nvPr>
            <p:ph type="sldNum" sz="quarter" idx="10"/>
          </p:nvPr>
        </p:nvSpPr>
        <p:spPr/>
        <p:txBody>
          <a:bodyPr/>
          <a:lstStyle/>
          <a:p>
            <a:fld id="{DE8155E2-3743-40F0-A431-492CA847A7C8}" type="slidenum">
              <a:rPr lang="en-US" smtClean="0"/>
              <a:t>2</a:t>
            </a:fld>
            <a:endParaRPr lang="en-US" dirty="0"/>
          </a:p>
        </p:txBody>
      </p:sp>
    </p:spTree>
    <p:extLst>
      <p:ext uri="{BB962C8B-B14F-4D97-AF65-F5344CB8AC3E}">
        <p14:creationId xmlns:p14="http://schemas.microsoft.com/office/powerpoint/2010/main" val="356057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KMS</a:t>
            </a:r>
          </a:p>
          <a:p>
            <a:endParaRPr lang="en-US" dirty="0"/>
          </a:p>
          <a:p>
            <a:pPr marL="174708" indent="-174708" defTabSz="931774">
              <a:buFont typeface="Arial" panose="020B0604020202020204" pitchFamily="34" charset="0"/>
              <a:buChar char="•"/>
            </a:pPr>
            <a:r>
              <a:rPr lang="en-US" b="1" dirty="0" smtClean="0"/>
              <a:t>As a society, we have become reliant</a:t>
            </a:r>
            <a:r>
              <a:rPr lang="en-US" b="1" baseline="0" dirty="0" smtClean="0"/>
              <a:t> upon </a:t>
            </a:r>
            <a:r>
              <a:rPr lang="en-US" b="1" dirty="0" smtClean="0"/>
              <a:t>our smart phones – we have and use them then</a:t>
            </a:r>
            <a:r>
              <a:rPr lang="en-US" b="1" baseline="0" dirty="0" smtClean="0"/>
              <a:t> on vacation, at concerts, out with friends, and on first dates.</a:t>
            </a:r>
            <a:endParaRPr lang="en-US" b="1" dirty="0" smtClean="0"/>
          </a:p>
          <a:p>
            <a:pPr marL="174708" indent="-174708">
              <a:buFont typeface="Arial" panose="020B0604020202020204" pitchFamily="34" charset="0"/>
              <a:buChar char="•"/>
            </a:pPr>
            <a:endParaRPr lang="en-US" dirty="0"/>
          </a:p>
          <a:p>
            <a:pPr marL="291179" indent="-291179">
              <a:buFont typeface="Arial" panose="020B0604020202020204" pitchFamily="34" charset="0"/>
              <a:buChar char="•"/>
            </a:pPr>
            <a:r>
              <a:rPr lang="en-US" sz="1400" b="1" dirty="0"/>
              <a:t>The discussion of mobile usage as it relates to pre-employment testing is a hot topic.</a:t>
            </a:r>
          </a:p>
          <a:p>
            <a:pPr marL="291179" indent="-291179">
              <a:buFont typeface="Arial" panose="020B0604020202020204" pitchFamily="34" charset="0"/>
              <a:buChar char="•"/>
            </a:pPr>
            <a:endParaRPr lang="en-US" sz="1400" b="1" dirty="0"/>
          </a:p>
          <a:p>
            <a:pPr marL="291179" indent="-291179">
              <a:buFont typeface="Arial" panose="020B0604020202020204" pitchFamily="34" charset="0"/>
              <a:buChar char="•"/>
            </a:pPr>
            <a:r>
              <a:rPr lang="en-US" sz="1400" b="1" dirty="0"/>
              <a:t>The Society for Industrial and Organizational Psychology rated mobile testing as this year’s number one trend.  Therefore, it is increasingly important to understand how technology is changing the science and practice of testing.  Industrial/Organizational psychologists will continue working to design assessments that are valid and reliable, no matter the platform in which they are delivered. Ideally, our research will help to spearhead the findings that will arm I/O psychologists in this endeavor to keep testing consistent, fair, and reliable. </a:t>
            </a:r>
          </a:p>
          <a:p>
            <a:endParaRPr lang="en-US" sz="1400" b="1" dirty="0"/>
          </a:p>
          <a:p>
            <a:pPr marL="291179" indent="-291179">
              <a:buFont typeface="Arial" panose="020B0604020202020204" pitchFamily="34" charset="0"/>
              <a:buChar char="•"/>
            </a:pPr>
            <a:r>
              <a:rPr lang="en-US" sz="1400" b="1" dirty="0"/>
              <a:t>When we use the term mobile in this presentation, we are referring to a device that is:</a:t>
            </a:r>
          </a:p>
          <a:p>
            <a:pPr marL="757066" lvl="1" indent="-291179">
              <a:buFont typeface="Arial" panose="020B0604020202020204" pitchFamily="34" charset="0"/>
              <a:buChar char="•"/>
            </a:pPr>
            <a:r>
              <a:rPr lang="en-US" sz="1400" b="1" dirty="0"/>
              <a:t>A handheld tablet or smartphone device</a:t>
            </a:r>
          </a:p>
          <a:p>
            <a:pPr marL="757066" lvl="1" indent="-291179">
              <a:buFont typeface="Arial" panose="020B0604020202020204" pitchFamily="34" charset="0"/>
              <a:buChar char="•"/>
            </a:pPr>
            <a:r>
              <a:rPr lang="en-US" sz="1400" b="1" dirty="0"/>
              <a:t>Usually smaller than a laptop</a:t>
            </a:r>
          </a:p>
          <a:p>
            <a:pPr marL="757066" lvl="1" indent="-291179" defTabSz="931774">
              <a:buFont typeface="Arial" panose="020B0604020202020204" pitchFamily="34" charset="0"/>
              <a:buChar char="•"/>
              <a:defRPr/>
            </a:pPr>
            <a:r>
              <a:rPr lang="en-US" sz="1400" b="1" dirty="0"/>
              <a:t>Screen size not a standard measure – probably more about interface</a:t>
            </a:r>
          </a:p>
          <a:p>
            <a:pPr marL="757066" lvl="1" indent="-291179">
              <a:buFont typeface="Arial" panose="020B0604020202020204" pitchFamily="34" charset="0"/>
              <a:buChar char="•"/>
            </a:pPr>
            <a:r>
              <a:rPr lang="en-US" sz="1400" b="1" dirty="0"/>
              <a:t>Usually doesn’t have an attached keyboard</a:t>
            </a:r>
          </a:p>
          <a:p>
            <a:endParaRPr lang="en-US" sz="1400" b="1" dirty="0"/>
          </a:p>
          <a:p>
            <a:endParaRPr lang="en-US" dirty="0"/>
          </a:p>
          <a:p>
            <a:r>
              <a:rPr lang="en-US" dirty="0"/>
              <a:t>SIOP #1 Trend</a:t>
            </a:r>
          </a:p>
          <a:p>
            <a:pPr marL="640594" lvl="1" indent="-174708">
              <a:buFont typeface="Arial" panose="020B0604020202020204" pitchFamily="34" charset="0"/>
              <a:buChar char="•"/>
            </a:pPr>
            <a:r>
              <a:rPr lang="en-US" dirty="0"/>
              <a:t>As technology continues to expand and develop, mobile assessments will infiltrate human resource systems.  It is increasingly important for organizations to understand how technology, including social media and social collaboration, is changing the science and practice of selection, recruitment, performance management, engagement, and learning. I-O psychologists will continue working to design assessments that are valid and reliable regardless of how and where they are delivered.</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37F74C3-C282-4158-9924-C4436878F722}" type="slidenum">
              <a:rPr lang="en-US" smtClean="0"/>
              <a:t>3</a:t>
            </a:fld>
            <a:endParaRPr lang="en-US" dirty="0"/>
          </a:p>
        </p:txBody>
      </p:sp>
    </p:spTree>
    <p:extLst>
      <p:ext uri="{BB962C8B-B14F-4D97-AF65-F5344CB8AC3E}">
        <p14:creationId xmlns:p14="http://schemas.microsoft.com/office/powerpoint/2010/main" val="316589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ECW</a:t>
            </a:r>
          </a:p>
          <a:p>
            <a:endParaRPr lang="en-US" dirty="0" smtClean="0"/>
          </a:p>
          <a:p>
            <a:pPr marL="174708" indent="-174708">
              <a:buFont typeface="Arial" panose="020B0604020202020204" pitchFamily="34" charset="0"/>
              <a:buChar char="•"/>
            </a:pPr>
            <a:r>
              <a:rPr lang="en-US" dirty="0" smtClean="0"/>
              <a:t>Tons of people have smartphones</a:t>
            </a:r>
          </a:p>
          <a:p>
            <a:pPr marL="174708" indent="-174708">
              <a:buFont typeface="Arial" panose="020B0604020202020204" pitchFamily="34" charset="0"/>
              <a:buChar char="•"/>
            </a:pPr>
            <a:r>
              <a:rPr lang="en-US" dirty="0" smtClean="0"/>
              <a:t>This</a:t>
            </a:r>
            <a:r>
              <a:rPr lang="en-US" baseline="0" dirty="0" smtClean="0"/>
              <a:t> number is relatively evenly spread across demographic groups</a:t>
            </a:r>
          </a:p>
          <a:p>
            <a:pPr marL="174708" indent="-174708">
              <a:buFont typeface="Arial" panose="020B0604020202020204" pitchFamily="34" charset="0"/>
              <a:buChar char="•"/>
            </a:pPr>
            <a:r>
              <a:rPr lang="en-US" baseline="0" dirty="0" smtClean="0"/>
              <a:t>Cell phone dependency	</a:t>
            </a:r>
          </a:p>
          <a:p>
            <a:pPr marL="640594" lvl="1" indent="-174708">
              <a:buFont typeface="Arial" panose="020B0604020202020204" pitchFamily="34" charset="0"/>
              <a:buChar char="•"/>
            </a:pPr>
            <a:r>
              <a:rPr lang="en-US" b="1" dirty="0"/>
              <a:t>Younger adults </a:t>
            </a:r>
            <a:r>
              <a:rPr lang="en-US" dirty="0"/>
              <a:t>— 15% of Americans ages 18-29 are heavily dependent on a smartphone for online access</a:t>
            </a:r>
          </a:p>
          <a:p>
            <a:pPr marL="640594" lvl="1" indent="-174708">
              <a:buFont typeface="Arial" panose="020B0604020202020204" pitchFamily="34" charset="0"/>
              <a:buChar char="•"/>
            </a:pPr>
            <a:r>
              <a:rPr lang="en-US" b="1" dirty="0"/>
              <a:t>Those with low household incomes and levels of educational attainment </a:t>
            </a:r>
            <a:r>
              <a:rPr lang="en-US" dirty="0"/>
              <a:t>— Some 13% of Americans with an annual household income of less than $30,000 per year are smartphone-dependent. Just 1% of Americans from households earning more than $75,000 per year rely on their smartphones to a similar degree for online access.</a:t>
            </a:r>
          </a:p>
          <a:p>
            <a:pPr marL="640594" lvl="1" indent="-174708">
              <a:buFont typeface="Arial" panose="020B0604020202020204" pitchFamily="34" charset="0"/>
              <a:buChar char="•"/>
            </a:pPr>
            <a:r>
              <a:rPr lang="en-US" b="1" dirty="0"/>
              <a:t>Non-whites</a:t>
            </a:r>
            <a:r>
              <a:rPr lang="en-US" dirty="0"/>
              <a:t> — 12% of African Americans and 13% of Latinos are smartphone-dependent, compared with 4% of whites.</a:t>
            </a:r>
          </a:p>
          <a:p>
            <a:endParaRPr lang="en-US" i="1" dirty="0" smtClean="0"/>
          </a:p>
          <a:p>
            <a:r>
              <a:rPr lang="en-US" i="1" dirty="0" smtClean="0"/>
              <a:t>Who is using mobile devices to complete assessments?</a:t>
            </a:r>
          </a:p>
          <a:p>
            <a:pPr lvl="1"/>
            <a:r>
              <a:rPr lang="en-US" dirty="0" smtClean="0"/>
              <a:t>Small but increasing number of candidates using mobile devices</a:t>
            </a:r>
          </a:p>
          <a:p>
            <a:pPr lvl="2"/>
            <a:r>
              <a:rPr lang="en-US" dirty="0" smtClean="0"/>
              <a:t>≈2-5%</a:t>
            </a:r>
          </a:p>
          <a:p>
            <a:pPr lvl="1"/>
            <a:r>
              <a:rPr lang="en-US" dirty="0" smtClean="0"/>
              <a:t>Some groups more likely to complete assessments on mobile:</a:t>
            </a:r>
          </a:p>
          <a:p>
            <a:pPr lvl="2"/>
            <a:r>
              <a:rPr lang="en-US" dirty="0" smtClean="0"/>
              <a:t>African-Americans, Hispanics, Women, Younger applicants</a:t>
            </a:r>
          </a:p>
          <a:p>
            <a:pPr marL="465887" lvl="1"/>
            <a:endParaRPr lang="en-US" dirty="0"/>
          </a:p>
          <a:p>
            <a:pPr marL="640594" lvl="1" indent="-17470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37F74C3-C282-4158-9924-C4436878F722}" type="slidenum">
              <a:rPr lang="en-US" smtClean="0"/>
              <a:t>4</a:t>
            </a:fld>
            <a:endParaRPr lang="en-US" dirty="0"/>
          </a:p>
        </p:txBody>
      </p:sp>
    </p:spTree>
    <p:extLst>
      <p:ext uri="{BB962C8B-B14F-4D97-AF65-F5344CB8AC3E}">
        <p14:creationId xmlns:p14="http://schemas.microsoft.com/office/powerpoint/2010/main" val="73035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ECW</a:t>
            </a:r>
          </a:p>
          <a:p>
            <a:endParaRPr lang="en-US" i="1" dirty="0" smtClean="0"/>
          </a:p>
          <a:p>
            <a:r>
              <a:rPr lang="en-US" i="1" dirty="0" smtClean="0"/>
              <a:t>How does mobile testing impact test performance?</a:t>
            </a:r>
          </a:p>
          <a:p>
            <a:pPr lvl="1"/>
            <a:r>
              <a:rPr lang="en-US" dirty="0" smtClean="0"/>
              <a:t>Personality </a:t>
            </a:r>
            <a:r>
              <a:rPr lang="en-US" dirty="0" smtClean="0">
                <a:sym typeface="Wingdings" panose="05000000000000000000" pitchFamily="2" charset="2"/>
              </a:rPr>
              <a:t> no difference</a:t>
            </a:r>
          </a:p>
          <a:p>
            <a:pPr lvl="2"/>
            <a:r>
              <a:rPr lang="en-US" dirty="0" smtClean="0">
                <a:sym typeface="Wingdings" panose="05000000000000000000" pitchFamily="2" charset="2"/>
              </a:rPr>
              <a:t>But they did take longer to complete</a:t>
            </a:r>
            <a:endParaRPr lang="en-US" dirty="0" smtClean="0"/>
          </a:p>
          <a:p>
            <a:pPr lvl="1"/>
            <a:r>
              <a:rPr lang="en-US" dirty="0" smtClean="0"/>
              <a:t>Cognitive </a:t>
            </a:r>
            <a:r>
              <a:rPr lang="en-US" dirty="0" smtClean="0">
                <a:sym typeface="Wingdings" panose="05000000000000000000" pitchFamily="2" charset="2"/>
              </a:rPr>
              <a:t> significant differences</a:t>
            </a:r>
          </a:p>
          <a:p>
            <a:pPr lvl="2"/>
            <a:r>
              <a:rPr lang="en-US" dirty="0" smtClean="0">
                <a:sym typeface="Wingdings" panose="05000000000000000000" pitchFamily="2" charset="2"/>
              </a:rPr>
              <a:t>Mobile scores are lower</a:t>
            </a:r>
          </a:p>
          <a:p>
            <a:pPr lvl="2"/>
            <a:r>
              <a:rPr lang="en-US" dirty="0" smtClean="0">
                <a:sym typeface="Wingdings" panose="05000000000000000000" pitchFamily="2" charset="2"/>
              </a:rPr>
              <a:t>This effect was greater for verbal then numerical</a:t>
            </a:r>
            <a:endParaRPr lang="en-US" dirty="0" smtClean="0"/>
          </a:p>
          <a:p>
            <a:pPr lvl="1"/>
            <a:r>
              <a:rPr lang="en-US" dirty="0" smtClean="0"/>
              <a:t>SJT </a:t>
            </a:r>
            <a:r>
              <a:rPr lang="en-US" dirty="0" smtClean="0">
                <a:sym typeface="Wingdings" panose="05000000000000000000" pitchFamily="2" charset="2"/>
              </a:rPr>
              <a:t> small, but potentially practical difference</a:t>
            </a:r>
          </a:p>
          <a:p>
            <a:pPr lvl="2"/>
            <a:r>
              <a:rPr lang="en-US" dirty="0" smtClean="0">
                <a:sym typeface="Wingdings" panose="05000000000000000000" pitchFamily="2" charset="2"/>
              </a:rPr>
              <a:t>Mobile users score ½ SD lower</a:t>
            </a:r>
            <a:endParaRPr lang="en-US" dirty="0" smtClean="0"/>
          </a:p>
          <a:p>
            <a:endParaRPr lang="en-US" dirty="0"/>
          </a:p>
        </p:txBody>
      </p:sp>
      <p:sp>
        <p:nvSpPr>
          <p:cNvPr id="4" name="Slide Number Placeholder 3"/>
          <p:cNvSpPr>
            <a:spLocks noGrp="1"/>
          </p:cNvSpPr>
          <p:nvPr>
            <p:ph type="sldNum" sz="quarter" idx="10"/>
          </p:nvPr>
        </p:nvSpPr>
        <p:spPr/>
        <p:txBody>
          <a:bodyPr/>
          <a:lstStyle/>
          <a:p>
            <a:fld id="{C37F74C3-C282-4158-9924-C4436878F722}" type="slidenum">
              <a:rPr lang="en-US" smtClean="0"/>
              <a:t>5</a:t>
            </a:fld>
            <a:endParaRPr lang="en-US" dirty="0"/>
          </a:p>
        </p:txBody>
      </p:sp>
    </p:spTree>
    <p:extLst>
      <p:ext uri="{BB962C8B-B14F-4D97-AF65-F5344CB8AC3E}">
        <p14:creationId xmlns:p14="http://schemas.microsoft.com/office/powerpoint/2010/main" val="24490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KMS</a:t>
            </a:r>
          </a:p>
          <a:p>
            <a:endParaRPr lang="en-US" dirty="0" smtClean="0"/>
          </a:p>
          <a:p>
            <a:pPr marL="291179" indent="-291179">
              <a:buFont typeface="Arial" panose="020B0604020202020204" pitchFamily="34" charset="0"/>
              <a:buChar char="•"/>
            </a:pPr>
            <a:r>
              <a:rPr lang="en-US" sz="1400" b="1" dirty="0"/>
              <a:t>Erin and I come from an organization, known as PAN, or Performance Assessment Network, that houses a database of more than 500 tests; ranging from cognitive ability to personality and from skills tests to 360 degree feedback assessments.  </a:t>
            </a:r>
          </a:p>
          <a:p>
            <a:pPr marL="291179" indent="-291179">
              <a:buFont typeface="Arial" panose="020B0604020202020204" pitchFamily="34" charset="0"/>
              <a:buChar char="•"/>
            </a:pPr>
            <a:endParaRPr lang="en-US" sz="1400" b="1" dirty="0"/>
          </a:p>
          <a:p>
            <a:pPr marL="291179" indent="-291179">
              <a:buFont typeface="Arial" panose="020B0604020202020204" pitchFamily="34" charset="0"/>
              <a:buChar char="•"/>
            </a:pPr>
            <a:r>
              <a:rPr lang="en-US" sz="1400" b="1" dirty="0"/>
              <a:t>This allows us to access a data mine of test results spread across different industries and occupations. </a:t>
            </a:r>
          </a:p>
          <a:p>
            <a:pPr marL="291179" indent="-291179">
              <a:buFont typeface="Arial" panose="020B0604020202020204" pitchFamily="34" charset="0"/>
              <a:buChar char="•"/>
            </a:pPr>
            <a:endParaRPr lang="en-US" sz="1400" b="1" dirty="0"/>
          </a:p>
          <a:p>
            <a:pPr marL="291179" indent="-291179">
              <a:buFont typeface="Arial" panose="020B0604020202020204" pitchFamily="34" charset="0"/>
              <a:buChar char="•"/>
            </a:pPr>
            <a:r>
              <a:rPr lang="en-US" sz="1400" b="1" dirty="0"/>
              <a:t>For the current research, we investigated the scoring trends from tests that have sufficient availability of mobile testing data in the population of test takers</a:t>
            </a:r>
          </a:p>
        </p:txBody>
      </p:sp>
      <p:sp>
        <p:nvSpPr>
          <p:cNvPr id="4" name="Slide Number Placeholder 3"/>
          <p:cNvSpPr>
            <a:spLocks noGrp="1"/>
          </p:cNvSpPr>
          <p:nvPr>
            <p:ph type="sldNum" sz="quarter" idx="10"/>
          </p:nvPr>
        </p:nvSpPr>
        <p:spPr/>
        <p:txBody>
          <a:bodyPr/>
          <a:lstStyle/>
          <a:p>
            <a:fld id="{C37F74C3-C282-4158-9924-C4436878F722}" type="slidenum">
              <a:rPr lang="en-US" smtClean="0"/>
              <a:t>6</a:t>
            </a:fld>
            <a:endParaRPr lang="en-US" dirty="0"/>
          </a:p>
        </p:txBody>
      </p:sp>
    </p:spTree>
    <p:extLst>
      <p:ext uri="{BB962C8B-B14F-4D97-AF65-F5344CB8AC3E}">
        <p14:creationId xmlns:p14="http://schemas.microsoft.com/office/powerpoint/2010/main" val="338377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KMS</a:t>
            </a:r>
            <a:endParaRPr lang="en-US" dirty="0" smtClean="0"/>
          </a:p>
          <a:p>
            <a:pPr marL="291179" indent="-291179">
              <a:buFont typeface="Arial" panose="020B0604020202020204" pitchFamily="34" charset="0"/>
              <a:buChar char="•"/>
            </a:pPr>
            <a:r>
              <a:rPr lang="en-US" sz="1400" b="1" dirty="0"/>
              <a:t>There were two main goals of this study:</a:t>
            </a:r>
          </a:p>
          <a:p>
            <a:pPr marL="232943" indent="-232943">
              <a:buAutoNum type="arabicPeriod"/>
            </a:pPr>
            <a:r>
              <a:rPr lang="en-US" sz="1400" b="1" dirty="0"/>
              <a:t>Investigate the effects that device type can have for image heavy tests</a:t>
            </a:r>
          </a:p>
          <a:p>
            <a:pPr marL="757066" lvl="1" indent="-291179">
              <a:buFont typeface="Arial" panose="020B0604020202020204" pitchFamily="34" charset="0"/>
              <a:buChar char="•"/>
            </a:pPr>
            <a:r>
              <a:rPr lang="en-US" sz="1400" b="1" dirty="0"/>
              <a:t>By image heavy tests, we are referring to tests that have a large number of items that include an image, such as this</a:t>
            </a:r>
          </a:p>
          <a:p>
            <a:pPr marL="232943" indent="-232943">
              <a:buAutoNum type="arabicPeriod"/>
            </a:pPr>
            <a:r>
              <a:rPr lang="en-US" sz="1400" b="1" dirty="0"/>
              <a:t>The second goal was to examine the reason behind scoring differences on timed, cognitive-loaded tests</a:t>
            </a:r>
          </a:p>
          <a:p>
            <a:pPr marL="757066" lvl="1" indent="-291179">
              <a:buFont typeface="Arial" panose="020B0604020202020204" pitchFamily="34" charset="0"/>
              <a:buChar char="•"/>
            </a:pPr>
            <a:r>
              <a:rPr lang="en-US" sz="1400" b="1" dirty="0"/>
              <a:t>Previous research has shown that test takers score lower on these types of test—but we sought out to find out the underlying reason for the score differentiation; specifically, is there a difference in scores due to mobile test takers getting more items incorrect, or are they simply not finishing the test in time? </a:t>
            </a:r>
          </a:p>
          <a:p>
            <a:r>
              <a:rPr lang="en-US" dirty="0" smtClean="0"/>
              <a:t>Contribution:</a:t>
            </a:r>
          </a:p>
          <a:p>
            <a:pPr lvl="1"/>
            <a:r>
              <a:rPr lang="en-US" dirty="0" smtClean="0"/>
              <a:t>Consider scoring differences for mechanical aptitude and work attitudes tools</a:t>
            </a:r>
          </a:p>
          <a:p>
            <a:pPr lvl="1"/>
            <a:r>
              <a:rPr lang="en-US" dirty="0" smtClean="0"/>
              <a:t>Seek to confirm findings about scoring for personality and cognitive measures</a:t>
            </a:r>
          </a:p>
          <a:p>
            <a:pPr lvl="1"/>
            <a:r>
              <a:rPr lang="en-US" dirty="0" smtClean="0"/>
              <a:t>Seek to confirm findings</a:t>
            </a:r>
            <a:r>
              <a:rPr lang="en-US" baseline="0" dirty="0" smtClean="0"/>
              <a:t> about time to complete for untimed tests</a:t>
            </a:r>
            <a:endParaRPr lang="en-US" dirty="0"/>
          </a:p>
        </p:txBody>
      </p:sp>
      <p:sp>
        <p:nvSpPr>
          <p:cNvPr id="4" name="Slide Number Placeholder 3"/>
          <p:cNvSpPr>
            <a:spLocks noGrp="1"/>
          </p:cNvSpPr>
          <p:nvPr>
            <p:ph type="sldNum" sz="quarter" idx="10"/>
          </p:nvPr>
        </p:nvSpPr>
        <p:spPr/>
        <p:txBody>
          <a:bodyPr/>
          <a:lstStyle/>
          <a:p>
            <a:fld id="{C37F74C3-C282-4158-9924-C4436878F722}" type="slidenum">
              <a:rPr lang="en-US" smtClean="0"/>
              <a:t>7</a:t>
            </a:fld>
            <a:endParaRPr lang="en-US" dirty="0"/>
          </a:p>
        </p:txBody>
      </p:sp>
    </p:spTree>
    <p:extLst>
      <p:ext uri="{BB962C8B-B14F-4D97-AF65-F5344CB8AC3E}">
        <p14:creationId xmlns:p14="http://schemas.microsoft.com/office/powerpoint/2010/main" val="144401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r>
              <a:rPr lang="en-US" dirty="0" smtClean="0">
                <a:solidFill>
                  <a:prstClr val="black"/>
                </a:solidFill>
              </a:rPr>
              <a:t>KMS</a:t>
            </a:r>
          </a:p>
          <a:p>
            <a:pPr marL="291179" indent="-291179"/>
            <a:endParaRPr lang="en-US" dirty="0" smtClean="0">
              <a:solidFill>
                <a:prstClr val="black"/>
              </a:solidFill>
            </a:endParaRPr>
          </a:p>
          <a:p>
            <a:pPr marL="291179" indent="-291179">
              <a:buFont typeface="Arial" panose="020B0604020202020204" pitchFamily="34" charset="0"/>
              <a:buChar char="•"/>
            </a:pPr>
            <a:r>
              <a:rPr lang="en-US" sz="1400" b="1" dirty="0">
                <a:solidFill>
                  <a:prstClr val="black"/>
                </a:solidFill>
              </a:rPr>
              <a:t>Here’s a visual representation of our first hypothesis—you can see that we predict those test takers who take the test on a </a:t>
            </a:r>
            <a:r>
              <a:rPr lang="en-US" sz="1400" b="1" dirty="0" err="1">
                <a:solidFill>
                  <a:prstClr val="black"/>
                </a:solidFill>
              </a:rPr>
              <a:t>nonmobile</a:t>
            </a:r>
            <a:r>
              <a:rPr lang="en-US" sz="1400" b="1" dirty="0">
                <a:solidFill>
                  <a:prstClr val="black"/>
                </a:solidFill>
              </a:rPr>
              <a:t> device (laptop or desktop computer) will score higher than those who complete the test on a mobile device</a:t>
            </a:r>
          </a:p>
          <a:p>
            <a:pPr marL="291179" indent="-291179"/>
            <a:endParaRPr lang="en-US" dirty="0" smtClean="0">
              <a:solidFill>
                <a:prstClr val="black"/>
              </a:solidFill>
            </a:endParaRPr>
          </a:p>
          <a:p>
            <a:pPr marL="291179" indent="-291179"/>
            <a:r>
              <a:rPr lang="en-US" dirty="0" smtClean="0">
                <a:solidFill>
                  <a:prstClr val="black"/>
                </a:solidFill>
              </a:rPr>
              <a:t>H1: Test Scores on Image Heavy Tests</a:t>
            </a:r>
            <a:endParaRPr lang="en-US" sz="1100" dirty="0">
              <a:solidFill>
                <a:prstClr val="black"/>
              </a:solidFill>
            </a:endParaRPr>
          </a:p>
          <a:p>
            <a:pPr>
              <a:buNone/>
            </a:pPr>
            <a:endParaRPr lang="en-US" sz="1100" dirty="0">
              <a:solidFill>
                <a:prstClr val="black"/>
              </a:solidFill>
            </a:endParaRPr>
          </a:p>
          <a:p>
            <a:pPr>
              <a:buNone/>
            </a:pPr>
            <a:r>
              <a:rPr lang="en-US" dirty="0" smtClean="0">
                <a:solidFill>
                  <a:prstClr val="black"/>
                </a:solidFill>
              </a:rPr>
              <a:t>Mobile testers &lt; Nonmobile Testers</a:t>
            </a:r>
          </a:p>
          <a:p>
            <a:pPr lvl="0"/>
            <a:endParaRPr lang="en-US" dirty="0"/>
          </a:p>
        </p:txBody>
      </p:sp>
      <p:sp>
        <p:nvSpPr>
          <p:cNvPr id="4" name="Slide Number Placeholder 3"/>
          <p:cNvSpPr>
            <a:spLocks noGrp="1"/>
          </p:cNvSpPr>
          <p:nvPr>
            <p:ph type="sldNum" sz="quarter" idx="10"/>
          </p:nvPr>
        </p:nvSpPr>
        <p:spPr/>
        <p:txBody>
          <a:bodyPr/>
          <a:lstStyle/>
          <a:p>
            <a:fld id="{F1B235DD-2871-471D-BAAE-026D8070F28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5911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r>
              <a:rPr lang="en-US" dirty="0" smtClean="0">
                <a:solidFill>
                  <a:prstClr val="black"/>
                </a:solidFill>
              </a:rPr>
              <a:t>KMS</a:t>
            </a:r>
          </a:p>
          <a:p>
            <a:pPr marL="291179" indent="-291179"/>
            <a:endParaRPr lang="en-US" dirty="0" smtClean="0">
              <a:solidFill>
                <a:prstClr val="black"/>
              </a:solidFill>
            </a:endParaRPr>
          </a:p>
          <a:p>
            <a:pPr marL="291179" indent="-291179">
              <a:buFont typeface="Arial" panose="020B0604020202020204" pitchFamily="34" charset="0"/>
              <a:buChar char="•"/>
            </a:pPr>
            <a:r>
              <a:rPr lang="en-US" b="1" dirty="0" smtClean="0">
                <a:solidFill>
                  <a:prstClr val="black"/>
                </a:solidFill>
              </a:rPr>
              <a:t>Our second hypothesis predicts that test takers</a:t>
            </a:r>
            <a:r>
              <a:rPr lang="en-US" b="1" baseline="0" dirty="0" smtClean="0">
                <a:solidFill>
                  <a:prstClr val="black"/>
                </a:solidFill>
              </a:rPr>
              <a:t> who complete a test on a </a:t>
            </a:r>
            <a:r>
              <a:rPr lang="en-US" b="1" baseline="0" dirty="0" err="1" smtClean="0">
                <a:solidFill>
                  <a:prstClr val="black"/>
                </a:solidFill>
              </a:rPr>
              <a:t>nonmobile</a:t>
            </a:r>
            <a:r>
              <a:rPr lang="en-US" b="1" baseline="0" dirty="0" smtClean="0">
                <a:solidFill>
                  <a:prstClr val="black"/>
                </a:solidFill>
              </a:rPr>
              <a:t> device will answer more questions than will their mobile device counterparts. </a:t>
            </a:r>
            <a:endParaRPr lang="en-US" b="1" dirty="0" smtClean="0">
              <a:solidFill>
                <a:prstClr val="black"/>
              </a:solidFill>
            </a:endParaRPr>
          </a:p>
          <a:p>
            <a:pPr marL="291179" indent="-291179"/>
            <a:endParaRPr lang="en-US" dirty="0" smtClean="0">
              <a:solidFill>
                <a:prstClr val="black"/>
              </a:solidFill>
            </a:endParaRPr>
          </a:p>
          <a:p>
            <a:pPr marL="291179" indent="-291179"/>
            <a:r>
              <a:rPr lang="en-US" dirty="0" smtClean="0">
                <a:solidFill>
                  <a:prstClr val="black"/>
                </a:solidFill>
              </a:rPr>
              <a:t>H2:  Items Completed within Time Limit</a:t>
            </a:r>
          </a:p>
          <a:p>
            <a:endParaRPr lang="en-US" dirty="0" smtClean="0">
              <a:solidFill>
                <a:prstClr val="black"/>
              </a:solidFill>
            </a:endParaRPr>
          </a:p>
          <a:p>
            <a:r>
              <a:rPr lang="en-US" dirty="0" smtClean="0">
                <a:solidFill>
                  <a:prstClr val="black"/>
                </a:solidFill>
              </a:rPr>
              <a:t>Mobile testers &lt; Nonmobile Testers</a:t>
            </a:r>
          </a:p>
          <a:p>
            <a:pPr lvl="0"/>
            <a:endParaRPr lang="en-US" dirty="0"/>
          </a:p>
        </p:txBody>
      </p:sp>
      <p:sp>
        <p:nvSpPr>
          <p:cNvPr id="4" name="Slide Number Placeholder 3"/>
          <p:cNvSpPr>
            <a:spLocks noGrp="1"/>
          </p:cNvSpPr>
          <p:nvPr>
            <p:ph type="sldNum" sz="quarter" idx="10"/>
          </p:nvPr>
        </p:nvSpPr>
        <p:spPr/>
        <p:txBody>
          <a:bodyPr/>
          <a:lstStyle/>
          <a:p>
            <a:fld id="{F1B235DD-2871-471D-BAAE-026D8070F28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5911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285154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196896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352608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33113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212046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135494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343971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177463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142394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249408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EEB72-E6DF-49E3-B117-CAAAFF15057C}"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289904-C280-45AE-BE7E-E2E8A5D0D269}" type="slidenum">
              <a:rPr lang="en-US" smtClean="0"/>
              <a:t>‹#›</a:t>
            </a:fld>
            <a:endParaRPr lang="en-US" dirty="0"/>
          </a:p>
        </p:txBody>
      </p:sp>
    </p:spTree>
    <p:extLst>
      <p:ext uri="{BB962C8B-B14F-4D97-AF65-F5344CB8AC3E}">
        <p14:creationId xmlns:p14="http://schemas.microsoft.com/office/powerpoint/2010/main" val="161898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EEB72-E6DF-49E3-B117-CAAAFF15057C}" type="datetimeFigureOut">
              <a:rPr lang="en-US" smtClean="0"/>
              <a:t>11/13/2015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89904-C280-45AE-BE7E-E2E8A5D0D269}" type="slidenum">
              <a:rPr lang="en-US" smtClean="0"/>
              <a:t>‹#›</a:t>
            </a:fld>
            <a:endParaRPr lang="en-US" dirty="0"/>
          </a:p>
        </p:txBody>
      </p:sp>
    </p:spTree>
    <p:extLst>
      <p:ext uri="{BB962C8B-B14F-4D97-AF65-F5344CB8AC3E}">
        <p14:creationId xmlns:p14="http://schemas.microsoft.com/office/powerpoint/2010/main" val="224658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ewood@panpowered.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kstephens@panpowered.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2152650"/>
          </a:xfrm>
        </p:spPr>
        <p:txBody>
          <a:bodyPr>
            <a:normAutofit fontScale="90000"/>
          </a:bodyPr>
          <a:lstStyle/>
          <a:p>
            <a:r>
              <a:rPr lang="en-US" b="1" dirty="0"/>
              <a:t>Apples to oranges? </a:t>
            </a:r>
            <a:r>
              <a:rPr lang="en-US" b="1" dirty="0" smtClean="0"/>
              <a:t/>
            </a:r>
            <a:br>
              <a:rPr lang="en-US" b="1" dirty="0" smtClean="0"/>
            </a:br>
            <a:r>
              <a:rPr lang="en-US" b="1" dirty="0" smtClean="0"/>
              <a:t/>
            </a:r>
            <a:br>
              <a:rPr lang="en-US" b="1" dirty="0" smtClean="0"/>
            </a:br>
            <a:r>
              <a:rPr lang="en-US" b="1" dirty="0" smtClean="0"/>
              <a:t>The use of mobile for pre-employment testing</a:t>
            </a:r>
            <a:endParaRPr lang="en-US" dirty="0"/>
          </a:p>
        </p:txBody>
      </p:sp>
      <p:sp>
        <p:nvSpPr>
          <p:cNvPr id="3" name="Subtitle 2"/>
          <p:cNvSpPr>
            <a:spLocks noGrp="1"/>
          </p:cNvSpPr>
          <p:nvPr>
            <p:ph type="subTitle" idx="1"/>
          </p:nvPr>
        </p:nvSpPr>
        <p:spPr>
          <a:xfrm>
            <a:off x="457200" y="4343400"/>
            <a:ext cx="8305800" cy="1752600"/>
          </a:xfrm>
        </p:spPr>
        <p:txBody>
          <a:bodyPr>
            <a:normAutofit fontScale="62500" lnSpcReduction="20000"/>
          </a:bodyPr>
          <a:lstStyle/>
          <a:p>
            <a:r>
              <a:rPr lang="en-US" sz="4000" dirty="0"/>
              <a:t>Ideas In Testing Research Seminar </a:t>
            </a:r>
            <a:endParaRPr lang="en-US" sz="4000" dirty="0" smtClean="0"/>
          </a:p>
          <a:p>
            <a:endParaRPr lang="en-US" dirty="0" smtClean="0"/>
          </a:p>
          <a:p>
            <a:pPr algn="r"/>
            <a:r>
              <a:rPr lang="en-US" dirty="0" smtClean="0"/>
              <a:t>Erin Wood</a:t>
            </a:r>
          </a:p>
          <a:p>
            <a:pPr algn="r"/>
            <a:r>
              <a:rPr lang="en-US" dirty="0" smtClean="0"/>
              <a:t>Kelsey Stephens</a:t>
            </a:r>
          </a:p>
          <a:p>
            <a:pPr algn="r"/>
            <a:r>
              <a:rPr lang="en-US" dirty="0" smtClean="0"/>
              <a:t>November 13,2015</a:t>
            </a:r>
          </a:p>
        </p:txBody>
      </p:sp>
    </p:spTree>
    <p:extLst>
      <p:ext uri="{BB962C8B-B14F-4D97-AF65-F5344CB8AC3E}">
        <p14:creationId xmlns:p14="http://schemas.microsoft.com/office/powerpoint/2010/main" val="1866734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3</a:t>
            </a:r>
            <a:r>
              <a:rPr lang="en-US" b="1" dirty="0" smtClean="0"/>
              <a:t> Mechanical Aptitude measures</a:t>
            </a:r>
          </a:p>
          <a:p>
            <a:pPr marL="0" indent="0">
              <a:buNone/>
            </a:pPr>
            <a:endParaRPr lang="en-US" sz="2600" dirty="0" smtClean="0"/>
          </a:p>
          <a:p>
            <a:pPr marL="0" indent="0">
              <a:buNone/>
            </a:pPr>
            <a:r>
              <a:rPr lang="en-US" dirty="0" smtClean="0"/>
              <a:t>Test A: </a:t>
            </a:r>
          </a:p>
          <a:p>
            <a:r>
              <a:rPr lang="en-US" dirty="0" smtClean="0"/>
              <a:t>68 items</a:t>
            </a:r>
          </a:p>
          <a:p>
            <a:r>
              <a:rPr lang="en-US" dirty="0" smtClean="0"/>
              <a:t>30 minutes timed</a:t>
            </a:r>
          </a:p>
          <a:p>
            <a:pPr marL="0" indent="0">
              <a:buNone/>
            </a:pPr>
            <a:r>
              <a:rPr lang="en-US" dirty="0" smtClean="0"/>
              <a:t>Test B: </a:t>
            </a:r>
          </a:p>
          <a:p>
            <a:r>
              <a:rPr lang="en-US" dirty="0" smtClean="0"/>
              <a:t>45 items</a:t>
            </a:r>
          </a:p>
          <a:p>
            <a:r>
              <a:rPr lang="en-US" dirty="0" smtClean="0"/>
              <a:t>20 minutes timed</a:t>
            </a:r>
          </a:p>
          <a:p>
            <a:pPr marL="0" indent="0">
              <a:buNone/>
            </a:pPr>
            <a:r>
              <a:rPr lang="en-US" dirty="0" smtClean="0"/>
              <a:t>Test C:</a:t>
            </a:r>
          </a:p>
          <a:p>
            <a:r>
              <a:rPr lang="en-US" dirty="0" smtClean="0"/>
              <a:t>32 items</a:t>
            </a:r>
          </a:p>
          <a:p>
            <a:r>
              <a:rPr lang="en-US" dirty="0" smtClean="0"/>
              <a:t>8 minutes timed</a:t>
            </a:r>
          </a:p>
        </p:txBody>
      </p:sp>
      <p:graphicFrame>
        <p:nvGraphicFramePr>
          <p:cNvPr id="4" name="Content Placeholder 3"/>
          <p:cNvGraphicFramePr>
            <a:graphicFrameLocks/>
          </p:cNvGraphicFramePr>
          <p:nvPr>
            <p:extLst>
              <p:ext uri="{D42A27DB-BD31-4B8C-83A1-F6EECF244321}">
                <p14:modId xmlns:p14="http://schemas.microsoft.com/office/powerpoint/2010/main" val="3680616076"/>
              </p:ext>
            </p:extLst>
          </p:nvPr>
        </p:nvGraphicFramePr>
        <p:xfrm>
          <a:off x="3962400" y="2971800"/>
          <a:ext cx="4724399" cy="1828800"/>
        </p:xfrm>
        <a:graphic>
          <a:graphicData uri="http://schemas.openxmlformats.org/drawingml/2006/table">
            <a:tbl>
              <a:tblPr firstRow="1" bandRow="1">
                <a:tableStyleId>{5C22544A-7EE6-4342-B048-85BDC9FD1C3A}</a:tableStyleId>
              </a:tblPr>
              <a:tblGrid>
                <a:gridCol w="1881011"/>
                <a:gridCol w="1224844"/>
                <a:gridCol w="1618544"/>
              </a:tblGrid>
              <a:tr h="370840">
                <a:tc>
                  <a:txBody>
                    <a:bodyPr/>
                    <a:lstStyle/>
                    <a:p>
                      <a:r>
                        <a:rPr lang="en-US" sz="2400" dirty="0" smtClean="0"/>
                        <a:t>Test</a:t>
                      </a:r>
                      <a:endParaRPr lang="en-US" sz="2400" dirty="0"/>
                    </a:p>
                  </a:txBody>
                  <a:tcPr/>
                </a:tc>
                <a:tc>
                  <a:txBody>
                    <a:bodyPr/>
                    <a:lstStyle/>
                    <a:p>
                      <a:pPr algn="ctr"/>
                      <a:r>
                        <a:rPr lang="en-US" sz="2400" dirty="0" smtClean="0"/>
                        <a:t>Cases</a:t>
                      </a:r>
                      <a:endParaRPr lang="en-US" sz="2400" dirty="0"/>
                    </a:p>
                  </a:txBody>
                  <a:tcPr/>
                </a:tc>
                <a:tc>
                  <a:txBody>
                    <a:bodyPr/>
                    <a:lstStyle/>
                    <a:p>
                      <a:pPr algn="ctr"/>
                      <a:r>
                        <a:rPr lang="en-US" sz="2400" dirty="0" smtClean="0"/>
                        <a:t>% Mobile </a:t>
                      </a:r>
                      <a:endParaRPr lang="en-US" sz="2400" dirty="0"/>
                    </a:p>
                  </a:txBody>
                  <a:tcPr/>
                </a:tc>
              </a:tr>
              <a:tr h="370840">
                <a:tc>
                  <a:txBody>
                    <a:bodyPr/>
                    <a:lstStyle/>
                    <a:p>
                      <a:r>
                        <a:rPr lang="en-US" sz="2400" dirty="0" smtClean="0"/>
                        <a:t>Test</a:t>
                      </a:r>
                      <a:r>
                        <a:rPr lang="en-US" sz="2400" baseline="0" dirty="0" smtClean="0"/>
                        <a:t> A</a:t>
                      </a:r>
                      <a:endParaRPr lang="en-US" sz="2400" dirty="0"/>
                    </a:p>
                  </a:txBody>
                  <a:tcPr/>
                </a:tc>
                <a:tc>
                  <a:txBody>
                    <a:bodyPr/>
                    <a:lstStyle/>
                    <a:p>
                      <a:pPr algn="ctr"/>
                      <a:r>
                        <a:rPr lang="en-US" sz="2400" dirty="0" smtClean="0"/>
                        <a:t>9036</a:t>
                      </a:r>
                      <a:endParaRPr lang="en-US" sz="2400" dirty="0"/>
                    </a:p>
                  </a:txBody>
                  <a:tcPr/>
                </a:tc>
                <a:tc>
                  <a:txBody>
                    <a:bodyPr/>
                    <a:lstStyle/>
                    <a:p>
                      <a:pPr algn="ctr"/>
                      <a:r>
                        <a:rPr lang="en-US" sz="2400" dirty="0" smtClean="0"/>
                        <a:t>5% (494)</a:t>
                      </a:r>
                      <a:endParaRPr lang="en-US" sz="2400" dirty="0"/>
                    </a:p>
                  </a:txBody>
                  <a:tcPr/>
                </a:tc>
              </a:tr>
              <a:tr h="370840">
                <a:tc>
                  <a:txBody>
                    <a:bodyPr/>
                    <a:lstStyle/>
                    <a:p>
                      <a:r>
                        <a:rPr lang="en-US" sz="2400" dirty="0" smtClean="0"/>
                        <a:t>Test B</a:t>
                      </a:r>
                      <a:endParaRPr lang="en-US" sz="2400" dirty="0"/>
                    </a:p>
                  </a:txBody>
                  <a:tcPr/>
                </a:tc>
                <a:tc>
                  <a:txBody>
                    <a:bodyPr/>
                    <a:lstStyle/>
                    <a:p>
                      <a:pPr algn="ctr"/>
                      <a:r>
                        <a:rPr lang="en-US" sz="2400" dirty="0" smtClean="0"/>
                        <a:t>3157</a:t>
                      </a:r>
                      <a:endParaRPr lang="en-US" sz="2400" dirty="0"/>
                    </a:p>
                  </a:txBody>
                  <a:tcPr/>
                </a:tc>
                <a:tc>
                  <a:txBody>
                    <a:bodyPr/>
                    <a:lstStyle/>
                    <a:p>
                      <a:pPr algn="ctr"/>
                      <a:r>
                        <a:rPr lang="en-US" sz="2400" dirty="0" smtClean="0"/>
                        <a:t>4% (123)</a:t>
                      </a:r>
                      <a:endParaRPr lang="en-US" sz="2400" dirty="0"/>
                    </a:p>
                  </a:txBody>
                  <a:tcPr/>
                </a:tc>
              </a:tr>
              <a:tr h="370840">
                <a:tc>
                  <a:txBody>
                    <a:bodyPr/>
                    <a:lstStyle/>
                    <a:p>
                      <a:r>
                        <a:rPr lang="en-US" sz="2400" dirty="0" smtClean="0"/>
                        <a:t>Test C</a:t>
                      </a:r>
                      <a:endParaRPr lang="en-US" sz="2400" dirty="0"/>
                    </a:p>
                  </a:txBody>
                  <a:tcPr/>
                </a:tc>
                <a:tc>
                  <a:txBody>
                    <a:bodyPr/>
                    <a:lstStyle/>
                    <a:p>
                      <a:pPr algn="ctr"/>
                      <a:r>
                        <a:rPr lang="en-US" sz="2400" dirty="0" smtClean="0"/>
                        <a:t>1058</a:t>
                      </a:r>
                      <a:endParaRPr lang="en-US" sz="2400" dirty="0"/>
                    </a:p>
                  </a:txBody>
                  <a:tcPr/>
                </a:tc>
                <a:tc>
                  <a:txBody>
                    <a:bodyPr/>
                    <a:lstStyle/>
                    <a:p>
                      <a:pPr algn="ctr"/>
                      <a:r>
                        <a:rPr lang="en-US" sz="2400" dirty="0" smtClean="0"/>
                        <a:t>11% (105)</a:t>
                      </a:r>
                      <a:endParaRPr lang="en-US" sz="2400" dirty="0"/>
                    </a:p>
                  </a:txBody>
                  <a:tcPr/>
                </a:tc>
              </a:tr>
            </a:tbl>
          </a:graphicData>
        </a:graphic>
      </p:graphicFrame>
    </p:spTree>
    <p:extLst>
      <p:ext uri="{BB962C8B-B14F-4D97-AF65-F5344CB8AC3E}">
        <p14:creationId xmlns:p14="http://schemas.microsoft.com/office/powerpoint/2010/main" val="3899249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Analyses</a:t>
            </a:r>
            <a:endParaRPr lang="en-US" dirty="0"/>
          </a:p>
        </p:txBody>
      </p:sp>
      <p:sp>
        <p:nvSpPr>
          <p:cNvPr id="3" name="Content Placeholder 2"/>
          <p:cNvSpPr>
            <a:spLocks noGrp="1"/>
          </p:cNvSpPr>
          <p:nvPr>
            <p:ph idx="1"/>
          </p:nvPr>
        </p:nvSpPr>
        <p:spPr/>
        <p:txBody>
          <a:bodyPr/>
          <a:lstStyle/>
          <a:p>
            <a:r>
              <a:rPr lang="en-US" dirty="0" smtClean="0"/>
              <a:t>Calculate </a:t>
            </a:r>
            <a:r>
              <a:rPr lang="en-US" dirty="0"/>
              <a:t>C</a:t>
            </a:r>
            <a:r>
              <a:rPr lang="en-US" dirty="0" smtClean="0"/>
              <a:t>ohen’s </a:t>
            </a:r>
            <a:r>
              <a:rPr lang="en-US" i="1" dirty="0" smtClean="0"/>
              <a:t>d</a:t>
            </a:r>
            <a:r>
              <a:rPr lang="en-US" dirty="0" smtClean="0"/>
              <a:t> for effect size</a:t>
            </a:r>
          </a:p>
          <a:p>
            <a:pPr lvl="1"/>
            <a:r>
              <a:rPr lang="en-US" dirty="0" smtClean="0"/>
              <a:t>Number of items answered correctly</a:t>
            </a:r>
          </a:p>
          <a:p>
            <a:pPr lvl="1"/>
            <a:r>
              <a:rPr lang="en-US" dirty="0" smtClean="0"/>
              <a:t>Number of items answered</a:t>
            </a:r>
          </a:p>
          <a:p>
            <a:pPr lvl="2"/>
            <a:r>
              <a:rPr lang="en-US" dirty="0" smtClean="0"/>
              <a:t>Graphical representation of items answered</a:t>
            </a:r>
          </a:p>
        </p:txBody>
      </p:sp>
    </p:spTree>
    <p:extLst>
      <p:ext uri="{BB962C8B-B14F-4D97-AF65-F5344CB8AC3E}">
        <p14:creationId xmlns:p14="http://schemas.microsoft.com/office/powerpoint/2010/main" val="421766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for Hypothesis 1: </a:t>
            </a:r>
            <a:br>
              <a:rPr lang="en-US" dirty="0" smtClean="0"/>
            </a:br>
            <a:r>
              <a:rPr lang="en-US" dirty="0" smtClean="0"/>
              <a:t>Score Difference by Device Type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323390"/>
              </p:ext>
            </p:extLst>
          </p:nvPr>
        </p:nvGraphicFramePr>
        <p:xfrm>
          <a:off x="457200" y="1600200"/>
          <a:ext cx="8229601" cy="4267200"/>
        </p:xfrm>
        <a:graphic>
          <a:graphicData uri="http://schemas.openxmlformats.org/drawingml/2006/table">
            <a:tbl>
              <a:tblPr firstRow="1" bandRow="1">
                <a:tableStyleId>{5C22544A-7EE6-4342-B048-85BDC9FD1C3A}</a:tableStyleId>
              </a:tblPr>
              <a:tblGrid>
                <a:gridCol w="2209800"/>
                <a:gridCol w="1752600"/>
                <a:gridCol w="1969856"/>
                <a:gridCol w="2297345"/>
              </a:tblGrid>
              <a:tr h="370840">
                <a:tc>
                  <a:txBody>
                    <a:bodyPr/>
                    <a:lstStyle/>
                    <a:p>
                      <a:endParaRPr lang="en-US" sz="2000" dirty="0"/>
                    </a:p>
                  </a:txBody>
                  <a:tcPr marL="216384" marR="216384"/>
                </a:tc>
                <a:tc>
                  <a:txBody>
                    <a:bodyPr/>
                    <a:lstStyle/>
                    <a:p>
                      <a:r>
                        <a:rPr lang="en-US" sz="2000" dirty="0" smtClean="0"/>
                        <a:t>Mean </a:t>
                      </a:r>
                    </a:p>
                    <a:p>
                      <a:r>
                        <a:rPr lang="en-US" sz="2000" dirty="0" smtClean="0"/>
                        <a:t>Raw Score </a:t>
                      </a:r>
                      <a:endParaRPr lang="en-US" sz="2000" dirty="0"/>
                    </a:p>
                  </a:txBody>
                  <a:tcPr marL="216384" marR="216384"/>
                </a:tc>
                <a:tc>
                  <a:txBody>
                    <a:bodyPr/>
                    <a:lstStyle/>
                    <a:p>
                      <a:r>
                        <a:rPr lang="en-US" sz="2000" dirty="0" smtClean="0"/>
                        <a:t>Mean Difference</a:t>
                      </a:r>
                      <a:endParaRPr lang="en-US" sz="2000" dirty="0"/>
                    </a:p>
                  </a:txBody>
                  <a:tcPr marL="216384" marR="216384"/>
                </a:tc>
                <a:tc>
                  <a:txBody>
                    <a:bodyPr/>
                    <a:lstStyle/>
                    <a:p>
                      <a:r>
                        <a:rPr lang="en-US" sz="2000" dirty="0" smtClean="0"/>
                        <a:t>Cohens</a:t>
                      </a:r>
                      <a:r>
                        <a:rPr lang="en-US" sz="2000" baseline="0" dirty="0" smtClean="0"/>
                        <a:t> </a:t>
                      </a:r>
                      <a:r>
                        <a:rPr lang="en-US" sz="2000" i="1" baseline="0" dirty="0" smtClean="0"/>
                        <a:t>d</a:t>
                      </a:r>
                      <a:endParaRPr lang="en-US" sz="2000" i="1" dirty="0"/>
                    </a:p>
                  </a:txBody>
                  <a:tcPr marL="216384" marR="216384"/>
                </a:tc>
              </a:tr>
              <a:tr h="370840">
                <a:tc>
                  <a:txBody>
                    <a:bodyPr/>
                    <a:lstStyle/>
                    <a:p>
                      <a:r>
                        <a:rPr lang="en-US" sz="2000" b="1" dirty="0" smtClean="0"/>
                        <a:t>Test </a:t>
                      </a:r>
                      <a:r>
                        <a:rPr lang="en-US" sz="2000" b="1" baseline="0" dirty="0" smtClean="0"/>
                        <a:t>A </a:t>
                      </a:r>
                      <a:r>
                        <a:rPr lang="en-US" sz="1600" b="0" i="1" kern="1200" dirty="0" smtClean="0">
                          <a:solidFill>
                            <a:schemeClr val="dk1"/>
                          </a:solidFill>
                          <a:latin typeface="+mn-lt"/>
                          <a:ea typeface="+mn-ea"/>
                          <a:cs typeface="+mn-cs"/>
                        </a:rPr>
                        <a:t>(68 items)</a:t>
                      </a:r>
                      <a:endParaRPr lang="en-US" sz="1600" b="0" i="1" kern="1200" dirty="0">
                        <a:solidFill>
                          <a:schemeClr val="dk1"/>
                        </a:solidFill>
                        <a:latin typeface="+mn-lt"/>
                        <a:ea typeface="+mn-ea"/>
                        <a:cs typeface="+mn-cs"/>
                      </a:endParaRPr>
                    </a:p>
                  </a:txBody>
                  <a:tcPr marL="216384" marR="216384"/>
                </a:tc>
                <a:tc>
                  <a:txBody>
                    <a:bodyPr/>
                    <a:lstStyle/>
                    <a:p>
                      <a:pPr algn="ctr"/>
                      <a:endParaRPr lang="en-US" sz="2000" dirty="0"/>
                    </a:p>
                  </a:txBody>
                  <a:tcPr marL="216384" marR="216384"/>
                </a:tc>
                <a:tc>
                  <a:txBody>
                    <a:bodyPr/>
                    <a:lstStyle/>
                    <a:p>
                      <a:pPr algn="ctr"/>
                      <a:endParaRPr lang="en-US" sz="2000" dirty="0"/>
                    </a:p>
                  </a:txBody>
                  <a:tcPr marL="216384" marR="216384"/>
                </a:tc>
                <a:tc>
                  <a:txBody>
                    <a:bodyPr/>
                    <a:lstStyle/>
                    <a:p>
                      <a:pPr algn="ctr"/>
                      <a:endParaRPr lang="en-US" sz="2000" dirty="0"/>
                    </a:p>
                  </a:txBody>
                  <a:tcPr marL="216384" marR="216384"/>
                </a:tc>
              </a:tr>
              <a:tr h="370840">
                <a:tc>
                  <a:txBody>
                    <a:bodyPr/>
                    <a:lstStyle/>
                    <a:p>
                      <a:pPr algn="r"/>
                      <a:r>
                        <a:rPr lang="en-US" sz="2000" dirty="0" smtClean="0"/>
                        <a:t>Mobile</a:t>
                      </a:r>
                      <a:endParaRPr lang="en-US" sz="2000" dirty="0"/>
                    </a:p>
                  </a:txBody>
                  <a:tcPr marL="216384" marR="216384"/>
                </a:tc>
                <a:tc>
                  <a:txBody>
                    <a:bodyPr/>
                    <a:lstStyle/>
                    <a:p>
                      <a:pPr algn="ctr"/>
                      <a:r>
                        <a:rPr lang="en-US" sz="2000" dirty="0" smtClean="0"/>
                        <a:t>41.32</a:t>
                      </a:r>
                      <a:endParaRPr lang="en-US" sz="2000" dirty="0"/>
                    </a:p>
                  </a:txBody>
                  <a:tcPr marL="216384" marR="216384"/>
                </a:tc>
                <a:tc>
                  <a:txBody>
                    <a:bodyPr/>
                    <a:lstStyle/>
                    <a:p>
                      <a:pPr algn="ctr"/>
                      <a:endParaRPr lang="en-US" sz="2000" dirty="0"/>
                    </a:p>
                  </a:txBody>
                  <a:tcPr marL="216384" marR="216384"/>
                </a:tc>
                <a:tc>
                  <a:txBody>
                    <a:bodyPr/>
                    <a:lstStyle/>
                    <a:p>
                      <a:pPr algn="ctr"/>
                      <a:endParaRPr lang="en-US" sz="2000" dirty="0"/>
                    </a:p>
                  </a:txBody>
                  <a:tcPr marL="216384" marR="216384"/>
                </a:tc>
              </a:tr>
              <a:tr h="370840">
                <a:tc>
                  <a:txBody>
                    <a:bodyPr/>
                    <a:lstStyle/>
                    <a:p>
                      <a:pPr algn="r"/>
                      <a:r>
                        <a:rPr lang="en-US" sz="2000" dirty="0" smtClean="0"/>
                        <a:t>Nonmobile</a:t>
                      </a:r>
                      <a:endParaRPr lang="en-US" sz="2000" dirty="0"/>
                    </a:p>
                  </a:txBody>
                  <a:tcPr marL="216384" marR="216384"/>
                </a:tc>
                <a:tc>
                  <a:txBody>
                    <a:bodyPr/>
                    <a:lstStyle/>
                    <a:p>
                      <a:pPr algn="ctr"/>
                      <a:r>
                        <a:rPr lang="en-US" sz="2000" dirty="0" smtClean="0"/>
                        <a:t>46.33</a:t>
                      </a:r>
                      <a:endParaRPr lang="en-US" sz="2000" dirty="0"/>
                    </a:p>
                  </a:txBody>
                  <a:tcPr marL="216384" marR="216384"/>
                </a:tc>
                <a:tc>
                  <a:txBody>
                    <a:bodyPr/>
                    <a:lstStyle/>
                    <a:p>
                      <a:pPr algn="ctr"/>
                      <a:r>
                        <a:rPr lang="en-US" sz="2000" b="1" dirty="0" smtClean="0">
                          <a:solidFill>
                            <a:srgbClr val="FF0000"/>
                          </a:solidFill>
                        </a:rPr>
                        <a:t>9.36</a:t>
                      </a:r>
                      <a:endParaRPr lang="en-US" sz="2000" b="1" dirty="0">
                        <a:solidFill>
                          <a:srgbClr val="FF0000"/>
                        </a:solidFill>
                      </a:endParaRPr>
                    </a:p>
                  </a:txBody>
                  <a:tcPr marL="216384" marR="216384"/>
                </a:tc>
                <a:tc>
                  <a:txBody>
                    <a:bodyPr/>
                    <a:lstStyle/>
                    <a:p>
                      <a:pPr algn="ctr"/>
                      <a:r>
                        <a:rPr lang="en-US" sz="2000" b="1" dirty="0" smtClean="0">
                          <a:solidFill>
                            <a:srgbClr val="FF0000"/>
                          </a:solidFill>
                        </a:rPr>
                        <a:t>-.54</a:t>
                      </a:r>
                      <a:endParaRPr lang="en-US" sz="2000" b="1" dirty="0">
                        <a:solidFill>
                          <a:srgbClr val="FF0000"/>
                        </a:solidFill>
                      </a:endParaRPr>
                    </a:p>
                  </a:txBody>
                  <a:tcPr marL="216384" marR="216384"/>
                </a:tc>
              </a:tr>
              <a:tr h="370840">
                <a:tc>
                  <a:txBody>
                    <a:bodyPr/>
                    <a:lstStyle/>
                    <a:p>
                      <a:pPr algn="l"/>
                      <a:r>
                        <a:rPr lang="en-US" sz="2000" b="1" dirty="0" smtClean="0"/>
                        <a:t>Test</a:t>
                      </a:r>
                      <a:r>
                        <a:rPr lang="en-US" sz="2000" b="1" baseline="0" dirty="0" smtClean="0"/>
                        <a:t> B </a:t>
                      </a:r>
                      <a:r>
                        <a:rPr lang="en-US" sz="1600" b="0" i="1" kern="1200" dirty="0" smtClean="0">
                          <a:solidFill>
                            <a:schemeClr val="dk1"/>
                          </a:solidFill>
                          <a:latin typeface="+mn-lt"/>
                          <a:ea typeface="+mn-ea"/>
                          <a:cs typeface="+mn-cs"/>
                        </a:rPr>
                        <a:t>(45 items)</a:t>
                      </a:r>
                      <a:endParaRPr lang="en-US" sz="1600" b="0" i="1" kern="1200" dirty="0">
                        <a:solidFill>
                          <a:schemeClr val="dk1"/>
                        </a:solidFill>
                        <a:latin typeface="+mn-lt"/>
                        <a:ea typeface="+mn-ea"/>
                        <a:cs typeface="+mn-cs"/>
                      </a:endParaRPr>
                    </a:p>
                  </a:txBody>
                  <a:tcPr marL="216384" marR="216384"/>
                </a:tc>
                <a:tc>
                  <a:txBody>
                    <a:bodyPr/>
                    <a:lstStyle/>
                    <a:p>
                      <a:pPr algn="ctr"/>
                      <a:endParaRPr lang="en-US" sz="2000" dirty="0"/>
                    </a:p>
                  </a:txBody>
                  <a:tcPr marL="216384" marR="216384"/>
                </a:tc>
                <a:tc>
                  <a:txBody>
                    <a:bodyPr/>
                    <a:lstStyle/>
                    <a:p>
                      <a:pPr algn="ctr"/>
                      <a:endParaRPr lang="en-US" sz="2000" dirty="0"/>
                    </a:p>
                  </a:txBody>
                  <a:tcPr marL="216384" marR="216384"/>
                </a:tc>
                <a:tc>
                  <a:txBody>
                    <a:bodyPr/>
                    <a:lstStyle/>
                    <a:p>
                      <a:pPr algn="ctr"/>
                      <a:endParaRPr lang="en-US" sz="2000" dirty="0"/>
                    </a:p>
                  </a:txBody>
                  <a:tcPr marL="216384" marR="216384"/>
                </a:tc>
              </a:tr>
              <a:tr h="370840">
                <a:tc>
                  <a:txBody>
                    <a:bodyPr/>
                    <a:lstStyle/>
                    <a:p>
                      <a:pPr algn="r"/>
                      <a:r>
                        <a:rPr lang="en-US" sz="2000" dirty="0" smtClean="0"/>
                        <a:t>Mobile</a:t>
                      </a:r>
                      <a:endParaRPr lang="en-US" sz="2000" dirty="0"/>
                    </a:p>
                  </a:txBody>
                  <a:tcPr marL="216384" marR="216384"/>
                </a:tc>
                <a:tc>
                  <a:txBody>
                    <a:bodyPr/>
                    <a:lstStyle/>
                    <a:p>
                      <a:pPr algn="ctr"/>
                      <a:r>
                        <a:rPr lang="en-US" sz="2000" dirty="0" smtClean="0"/>
                        <a:t>32.62</a:t>
                      </a:r>
                      <a:endParaRPr lang="en-US" sz="2000" dirty="0"/>
                    </a:p>
                  </a:txBody>
                  <a:tcPr marL="216384" marR="216384"/>
                </a:tc>
                <a:tc>
                  <a:txBody>
                    <a:bodyPr/>
                    <a:lstStyle/>
                    <a:p>
                      <a:pPr algn="ctr"/>
                      <a:endParaRPr lang="en-US" sz="2000" dirty="0"/>
                    </a:p>
                  </a:txBody>
                  <a:tcPr marL="216384" marR="216384"/>
                </a:tc>
                <a:tc>
                  <a:txBody>
                    <a:bodyPr/>
                    <a:lstStyle/>
                    <a:p>
                      <a:pPr algn="ctr"/>
                      <a:endParaRPr lang="en-US" sz="2000" dirty="0"/>
                    </a:p>
                  </a:txBody>
                  <a:tcPr marL="216384" marR="216384"/>
                </a:tc>
              </a:tr>
              <a:tr h="370840">
                <a:tc>
                  <a:txBody>
                    <a:bodyPr/>
                    <a:lstStyle/>
                    <a:p>
                      <a:pPr algn="r"/>
                      <a:r>
                        <a:rPr lang="en-US" sz="2000" dirty="0" smtClean="0"/>
                        <a:t>Nonmobile</a:t>
                      </a:r>
                      <a:endParaRPr lang="en-US" sz="2000" dirty="0"/>
                    </a:p>
                  </a:txBody>
                  <a:tcPr marL="216384" marR="216384"/>
                </a:tc>
                <a:tc>
                  <a:txBody>
                    <a:bodyPr/>
                    <a:lstStyle/>
                    <a:p>
                      <a:pPr algn="ctr"/>
                      <a:r>
                        <a:rPr lang="en-US" sz="2000" dirty="0" smtClean="0"/>
                        <a:t>33.93</a:t>
                      </a:r>
                    </a:p>
                  </a:txBody>
                  <a:tcPr marL="216384" marR="216384"/>
                </a:tc>
                <a:tc>
                  <a:txBody>
                    <a:bodyPr/>
                    <a:lstStyle/>
                    <a:p>
                      <a:pPr algn="ctr"/>
                      <a:r>
                        <a:rPr lang="en-US" sz="2000" b="1" dirty="0" smtClean="0">
                          <a:solidFill>
                            <a:srgbClr val="FF0000"/>
                          </a:solidFill>
                        </a:rPr>
                        <a:t>6.29</a:t>
                      </a:r>
                      <a:endParaRPr lang="en-US" sz="2000" b="1" dirty="0">
                        <a:solidFill>
                          <a:srgbClr val="FF0000"/>
                        </a:solidFill>
                      </a:endParaRPr>
                    </a:p>
                  </a:txBody>
                  <a:tcPr marL="216384" marR="216384"/>
                </a:tc>
                <a:tc>
                  <a:txBody>
                    <a:bodyPr/>
                    <a:lstStyle/>
                    <a:p>
                      <a:pPr algn="ctr"/>
                      <a:r>
                        <a:rPr lang="en-US" sz="2000" b="1" dirty="0" smtClean="0">
                          <a:solidFill>
                            <a:srgbClr val="FF0000"/>
                          </a:solidFill>
                        </a:rPr>
                        <a:t>-.21</a:t>
                      </a:r>
                      <a:endParaRPr lang="en-US" sz="2000" b="1" dirty="0">
                        <a:solidFill>
                          <a:srgbClr val="FF0000"/>
                        </a:solidFill>
                      </a:endParaRPr>
                    </a:p>
                  </a:txBody>
                  <a:tcPr marL="216384" marR="216384"/>
                </a:tc>
              </a:tr>
              <a:tr h="370840">
                <a:tc>
                  <a:txBody>
                    <a:bodyPr/>
                    <a:lstStyle/>
                    <a:p>
                      <a:pPr algn="l"/>
                      <a:r>
                        <a:rPr lang="en-US" sz="2000" b="1" dirty="0" smtClean="0"/>
                        <a:t>Test C</a:t>
                      </a:r>
                      <a:r>
                        <a:rPr lang="en-US" sz="1600" b="0" i="1" dirty="0" smtClean="0"/>
                        <a:t> (32</a:t>
                      </a:r>
                      <a:r>
                        <a:rPr lang="en-US" sz="1600" b="0" i="1" baseline="0" dirty="0" smtClean="0"/>
                        <a:t> items)</a:t>
                      </a:r>
                      <a:endParaRPr lang="en-US" sz="1600" b="0" i="1" dirty="0"/>
                    </a:p>
                  </a:txBody>
                  <a:tcPr marL="216384" marR="216384"/>
                </a:tc>
                <a:tc>
                  <a:txBody>
                    <a:bodyPr/>
                    <a:lstStyle/>
                    <a:p>
                      <a:pPr algn="ctr"/>
                      <a:endParaRPr lang="en-US" sz="2000" dirty="0"/>
                    </a:p>
                  </a:txBody>
                  <a:tcPr marL="216384" marR="216384"/>
                </a:tc>
                <a:tc>
                  <a:txBody>
                    <a:bodyPr/>
                    <a:lstStyle/>
                    <a:p>
                      <a:pPr algn="ctr"/>
                      <a:endParaRPr lang="en-US" sz="2000" dirty="0"/>
                    </a:p>
                  </a:txBody>
                  <a:tcPr marL="216384" marR="216384"/>
                </a:tc>
                <a:tc>
                  <a:txBody>
                    <a:bodyPr/>
                    <a:lstStyle/>
                    <a:p>
                      <a:pPr algn="ctr"/>
                      <a:endParaRPr lang="en-US" sz="2000" dirty="0"/>
                    </a:p>
                  </a:txBody>
                  <a:tcPr marL="216384" marR="216384"/>
                </a:tc>
              </a:tr>
              <a:tr h="370840">
                <a:tc>
                  <a:txBody>
                    <a:bodyPr/>
                    <a:lstStyle/>
                    <a:p>
                      <a:pPr algn="r"/>
                      <a:r>
                        <a:rPr lang="en-US" sz="2000" dirty="0" smtClean="0"/>
                        <a:t>Mobile</a:t>
                      </a:r>
                      <a:endParaRPr lang="en-US" sz="2000" dirty="0"/>
                    </a:p>
                  </a:txBody>
                  <a:tcPr marL="216384" marR="216384"/>
                </a:tc>
                <a:tc>
                  <a:txBody>
                    <a:bodyPr/>
                    <a:lstStyle/>
                    <a:p>
                      <a:pPr algn="ctr"/>
                      <a:r>
                        <a:rPr lang="en-US" sz="2000" dirty="0" smtClean="0"/>
                        <a:t>10.37</a:t>
                      </a:r>
                      <a:endParaRPr lang="en-US" sz="2000" dirty="0"/>
                    </a:p>
                  </a:txBody>
                  <a:tcPr marL="216384" marR="216384"/>
                </a:tc>
                <a:tc>
                  <a:txBody>
                    <a:bodyPr/>
                    <a:lstStyle/>
                    <a:p>
                      <a:pPr algn="ctr"/>
                      <a:endParaRPr lang="en-US" sz="2000" dirty="0"/>
                    </a:p>
                  </a:txBody>
                  <a:tcPr marL="216384" marR="216384"/>
                </a:tc>
                <a:tc>
                  <a:txBody>
                    <a:bodyPr/>
                    <a:lstStyle/>
                    <a:p>
                      <a:pPr algn="ctr"/>
                      <a:endParaRPr lang="en-US" sz="2000" dirty="0"/>
                    </a:p>
                  </a:txBody>
                  <a:tcPr marL="216384" marR="216384"/>
                </a:tc>
              </a:tr>
              <a:tr h="370840">
                <a:tc>
                  <a:txBody>
                    <a:bodyPr/>
                    <a:lstStyle/>
                    <a:p>
                      <a:pPr algn="r"/>
                      <a:r>
                        <a:rPr lang="en-US" sz="2000" dirty="0" smtClean="0"/>
                        <a:t>Nonmobile</a:t>
                      </a:r>
                      <a:endParaRPr lang="en-US" sz="2000" dirty="0"/>
                    </a:p>
                  </a:txBody>
                  <a:tcPr marL="216384" marR="216384"/>
                </a:tc>
                <a:tc>
                  <a:txBody>
                    <a:bodyPr/>
                    <a:lstStyle/>
                    <a:p>
                      <a:pPr algn="ctr"/>
                      <a:r>
                        <a:rPr lang="en-US" sz="2000" dirty="0" smtClean="0"/>
                        <a:t>12.62</a:t>
                      </a:r>
                      <a:endParaRPr lang="en-US" sz="2000" dirty="0"/>
                    </a:p>
                  </a:txBody>
                  <a:tcPr marL="216384" marR="216384"/>
                </a:tc>
                <a:tc>
                  <a:txBody>
                    <a:bodyPr/>
                    <a:lstStyle/>
                    <a:p>
                      <a:pPr algn="ctr"/>
                      <a:r>
                        <a:rPr lang="en-US" sz="2000" b="1" dirty="0" smtClean="0">
                          <a:solidFill>
                            <a:srgbClr val="FF0000"/>
                          </a:solidFill>
                        </a:rPr>
                        <a:t>5.68</a:t>
                      </a:r>
                      <a:endParaRPr lang="en-US" sz="2000" b="1" dirty="0">
                        <a:solidFill>
                          <a:srgbClr val="FF0000"/>
                        </a:solidFill>
                      </a:endParaRPr>
                    </a:p>
                  </a:txBody>
                  <a:tcPr marL="216384" marR="216384"/>
                </a:tc>
                <a:tc>
                  <a:txBody>
                    <a:bodyPr/>
                    <a:lstStyle/>
                    <a:p>
                      <a:pPr algn="ctr"/>
                      <a:r>
                        <a:rPr lang="en-US" sz="2000" b="1" dirty="0" smtClean="0">
                          <a:solidFill>
                            <a:srgbClr val="FF0000"/>
                          </a:solidFill>
                        </a:rPr>
                        <a:t>-.40</a:t>
                      </a:r>
                      <a:endParaRPr lang="en-US" sz="2000" b="1" dirty="0">
                        <a:solidFill>
                          <a:srgbClr val="FF0000"/>
                        </a:solidFill>
                      </a:endParaRPr>
                    </a:p>
                  </a:txBody>
                  <a:tcPr marL="216384" marR="216384"/>
                </a:tc>
              </a:tr>
            </a:tbl>
          </a:graphicData>
        </a:graphic>
      </p:graphicFrame>
    </p:spTree>
    <p:extLst>
      <p:ext uri="{BB962C8B-B14F-4D97-AF65-F5344CB8AC3E}">
        <p14:creationId xmlns:p14="http://schemas.microsoft.com/office/powerpoint/2010/main" val="1580221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for Hypothesis 2: </a:t>
            </a:r>
            <a:br>
              <a:rPr lang="en-US" dirty="0" smtClean="0"/>
            </a:br>
            <a:r>
              <a:rPr lang="en-US" dirty="0" smtClean="0"/>
              <a:t>Items Completed by Device Type</a:t>
            </a:r>
            <a:endParaRPr lang="en-US" dirty="0"/>
          </a:p>
        </p:txBody>
      </p:sp>
      <p:graphicFrame>
        <p:nvGraphicFramePr>
          <p:cNvPr id="11" name="Content Placeholder 5"/>
          <p:cNvGraphicFramePr>
            <a:graphicFrameLocks noGrp="1"/>
          </p:cNvGraphicFramePr>
          <p:nvPr>
            <p:ph idx="1"/>
            <p:extLst>
              <p:ext uri="{D42A27DB-BD31-4B8C-83A1-F6EECF244321}">
                <p14:modId xmlns:p14="http://schemas.microsoft.com/office/powerpoint/2010/main" val="3769324090"/>
              </p:ext>
            </p:extLst>
          </p:nvPr>
        </p:nvGraphicFramePr>
        <p:xfrm>
          <a:off x="685800" y="5029200"/>
          <a:ext cx="7620000" cy="1066800"/>
        </p:xfrm>
        <a:graphic>
          <a:graphicData uri="http://schemas.openxmlformats.org/drawingml/2006/table">
            <a:tbl>
              <a:tblPr firstRow="1" bandRow="1">
                <a:tableStyleId>{5C22544A-7EE6-4342-B048-85BDC9FD1C3A}</a:tableStyleId>
              </a:tblPr>
              <a:tblGrid>
                <a:gridCol w="1905000"/>
                <a:gridCol w="1905000"/>
                <a:gridCol w="1905000"/>
                <a:gridCol w="1905000"/>
              </a:tblGrid>
              <a:tr h="0">
                <a:tc>
                  <a:txBody>
                    <a:bodyPr/>
                    <a:lstStyle/>
                    <a:p>
                      <a:r>
                        <a:rPr lang="en-US" sz="1600" dirty="0" smtClean="0"/>
                        <a:t>Test A </a:t>
                      </a:r>
                      <a:r>
                        <a:rPr lang="en-US" sz="1400" i="1" dirty="0" smtClean="0"/>
                        <a:t>(68 items)</a:t>
                      </a:r>
                      <a:endParaRPr lang="en-US" sz="1600" i="1" dirty="0"/>
                    </a:p>
                  </a:txBody>
                  <a:tcPr marL="216384" marR="216384"/>
                </a:tc>
                <a:tc>
                  <a:txBody>
                    <a:bodyPr/>
                    <a:lstStyle/>
                    <a:p>
                      <a:pPr algn="ctr"/>
                      <a:r>
                        <a:rPr lang="en-US" sz="1600" dirty="0" smtClean="0"/>
                        <a:t>Items Answered</a:t>
                      </a:r>
                      <a:endParaRPr lang="en-US" sz="1600" dirty="0"/>
                    </a:p>
                  </a:txBody>
                  <a:tcPr marL="216384" marR="216384"/>
                </a:tc>
                <a:tc>
                  <a:txBody>
                    <a:bodyPr/>
                    <a:lstStyle/>
                    <a:p>
                      <a:pPr algn="ctr"/>
                      <a:r>
                        <a:rPr lang="en-US" sz="1600" dirty="0" smtClean="0"/>
                        <a:t>Difference</a:t>
                      </a:r>
                      <a:endParaRPr lang="en-US" sz="1600" dirty="0"/>
                    </a:p>
                  </a:txBody>
                  <a:tcPr marL="216384" marR="216384"/>
                </a:tc>
                <a:tc>
                  <a:txBody>
                    <a:bodyPr/>
                    <a:lstStyle/>
                    <a:p>
                      <a:pPr algn="ctr"/>
                      <a:r>
                        <a:rPr lang="en-US" sz="1600" dirty="0" smtClean="0"/>
                        <a:t>Cohens</a:t>
                      </a:r>
                      <a:r>
                        <a:rPr lang="en-US" sz="1600" baseline="0" dirty="0" smtClean="0"/>
                        <a:t> </a:t>
                      </a:r>
                      <a:r>
                        <a:rPr lang="en-US" sz="1600" i="1" baseline="0" dirty="0" smtClean="0"/>
                        <a:t>d</a:t>
                      </a:r>
                      <a:endParaRPr lang="en-US" sz="1600" i="1" dirty="0"/>
                    </a:p>
                  </a:txBody>
                  <a:tcPr marL="216384" marR="216384"/>
                </a:tc>
              </a:tr>
              <a:tr h="0">
                <a:tc>
                  <a:txBody>
                    <a:bodyPr/>
                    <a:lstStyle/>
                    <a:p>
                      <a:pPr algn="r"/>
                      <a:r>
                        <a:rPr lang="en-US" sz="1600" dirty="0" smtClean="0"/>
                        <a:t>Mobile</a:t>
                      </a:r>
                      <a:endParaRPr lang="en-US" sz="1600" dirty="0"/>
                    </a:p>
                  </a:txBody>
                  <a:tcPr marL="216384" marR="216384"/>
                </a:tc>
                <a:tc>
                  <a:txBody>
                    <a:bodyPr/>
                    <a:lstStyle/>
                    <a:p>
                      <a:pPr algn="ctr"/>
                      <a:r>
                        <a:rPr lang="en-US" sz="1800" dirty="0" smtClean="0"/>
                        <a:t>62.61</a:t>
                      </a:r>
                      <a:endParaRPr lang="en-US" sz="1800" dirty="0"/>
                    </a:p>
                  </a:txBody>
                  <a:tcPr marL="216384" marR="216384"/>
                </a:tc>
                <a:tc>
                  <a:txBody>
                    <a:bodyPr/>
                    <a:lstStyle/>
                    <a:p>
                      <a:pPr algn="ctr"/>
                      <a:endParaRPr lang="en-US" sz="1800" dirty="0"/>
                    </a:p>
                  </a:txBody>
                  <a:tcPr marL="216384" marR="216384"/>
                </a:tc>
                <a:tc>
                  <a:txBody>
                    <a:bodyPr/>
                    <a:lstStyle/>
                    <a:p>
                      <a:pPr algn="ctr"/>
                      <a:endParaRPr lang="en-US" sz="1800" dirty="0"/>
                    </a:p>
                  </a:txBody>
                  <a:tcPr marL="216384" marR="216384"/>
                </a:tc>
              </a:tr>
              <a:tr h="0">
                <a:tc>
                  <a:txBody>
                    <a:bodyPr/>
                    <a:lstStyle/>
                    <a:p>
                      <a:pPr algn="r"/>
                      <a:r>
                        <a:rPr lang="en-US" sz="1600" dirty="0" smtClean="0"/>
                        <a:t>Nonmobile</a:t>
                      </a:r>
                      <a:endParaRPr lang="en-US" sz="1600" dirty="0"/>
                    </a:p>
                  </a:txBody>
                  <a:tcPr marL="216384" marR="216384"/>
                </a:tc>
                <a:tc>
                  <a:txBody>
                    <a:bodyPr/>
                    <a:lstStyle/>
                    <a:p>
                      <a:pPr algn="ctr"/>
                      <a:r>
                        <a:rPr lang="en-US" sz="1800" dirty="0" smtClean="0"/>
                        <a:t>66.00</a:t>
                      </a:r>
                      <a:endParaRPr lang="en-US" sz="1800" dirty="0"/>
                    </a:p>
                  </a:txBody>
                  <a:tcPr marL="216384" marR="216384"/>
                </a:tc>
                <a:tc>
                  <a:txBody>
                    <a:bodyPr/>
                    <a:lstStyle/>
                    <a:p>
                      <a:pPr algn="ctr"/>
                      <a:r>
                        <a:rPr lang="en-US" sz="1800" b="1" dirty="0" smtClean="0">
                          <a:solidFill>
                            <a:srgbClr val="FF0000"/>
                          </a:solidFill>
                        </a:rPr>
                        <a:t>5.67</a:t>
                      </a:r>
                      <a:endParaRPr lang="en-US" sz="1800" b="1" dirty="0">
                        <a:solidFill>
                          <a:srgbClr val="FF0000"/>
                        </a:solidFill>
                      </a:endParaRPr>
                    </a:p>
                  </a:txBody>
                  <a:tcPr marL="216384" marR="216384"/>
                </a:tc>
                <a:tc>
                  <a:txBody>
                    <a:bodyPr/>
                    <a:lstStyle/>
                    <a:p>
                      <a:pPr algn="ctr"/>
                      <a:r>
                        <a:rPr lang="en-US" sz="1800" b="1" dirty="0" smtClean="0">
                          <a:solidFill>
                            <a:srgbClr val="FF0000"/>
                          </a:solidFill>
                        </a:rPr>
                        <a:t>-.56</a:t>
                      </a:r>
                      <a:endParaRPr lang="en-US" sz="1800" b="1" dirty="0">
                        <a:solidFill>
                          <a:srgbClr val="FF0000"/>
                        </a:solidFill>
                      </a:endParaRPr>
                    </a:p>
                  </a:txBody>
                  <a:tcPr marL="216384" marR="216384"/>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563999849"/>
              </p:ext>
            </p:extLst>
          </p:nvPr>
        </p:nvGraphicFramePr>
        <p:xfrm>
          <a:off x="1143000" y="1676400"/>
          <a:ext cx="7040880"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1318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for Hypothesis 2: </a:t>
            </a:r>
            <a:br>
              <a:rPr lang="en-US" dirty="0" smtClean="0"/>
            </a:br>
            <a:r>
              <a:rPr lang="en-US" dirty="0" smtClean="0"/>
              <a:t>Items Completed by Device Type</a:t>
            </a:r>
            <a:endParaRPr lang="en-US" dirty="0"/>
          </a:p>
        </p:txBody>
      </p:sp>
      <p:graphicFrame>
        <p:nvGraphicFramePr>
          <p:cNvPr id="11" name="Content Placeholder 5"/>
          <p:cNvGraphicFramePr>
            <a:graphicFrameLocks noGrp="1"/>
          </p:cNvGraphicFramePr>
          <p:nvPr>
            <p:ph idx="1"/>
            <p:extLst>
              <p:ext uri="{D42A27DB-BD31-4B8C-83A1-F6EECF244321}">
                <p14:modId xmlns:p14="http://schemas.microsoft.com/office/powerpoint/2010/main" val="2949682132"/>
              </p:ext>
            </p:extLst>
          </p:nvPr>
        </p:nvGraphicFramePr>
        <p:xfrm>
          <a:off x="685800" y="5029200"/>
          <a:ext cx="7620000" cy="1066800"/>
        </p:xfrm>
        <a:graphic>
          <a:graphicData uri="http://schemas.openxmlformats.org/drawingml/2006/table">
            <a:tbl>
              <a:tblPr firstRow="1" bandRow="1">
                <a:tableStyleId>{5C22544A-7EE6-4342-B048-85BDC9FD1C3A}</a:tableStyleId>
              </a:tblPr>
              <a:tblGrid>
                <a:gridCol w="1905000"/>
                <a:gridCol w="1905000"/>
                <a:gridCol w="1905000"/>
                <a:gridCol w="1905000"/>
              </a:tblGrid>
              <a:tr h="0">
                <a:tc>
                  <a:txBody>
                    <a:bodyPr/>
                    <a:lstStyle/>
                    <a:p>
                      <a:r>
                        <a:rPr lang="en-US" sz="1600" dirty="0" smtClean="0"/>
                        <a:t>Test B </a:t>
                      </a:r>
                      <a:r>
                        <a:rPr lang="en-US" sz="1400" i="1" dirty="0" smtClean="0"/>
                        <a:t>(45 items)</a:t>
                      </a:r>
                      <a:endParaRPr lang="en-US" sz="1600" i="1" dirty="0"/>
                    </a:p>
                  </a:txBody>
                  <a:tcPr marL="216384" marR="216384"/>
                </a:tc>
                <a:tc>
                  <a:txBody>
                    <a:bodyPr/>
                    <a:lstStyle/>
                    <a:p>
                      <a:pPr algn="ctr"/>
                      <a:r>
                        <a:rPr lang="en-US" sz="1600" dirty="0" smtClean="0"/>
                        <a:t>Items Answered</a:t>
                      </a:r>
                      <a:endParaRPr lang="en-US" sz="1600" dirty="0"/>
                    </a:p>
                  </a:txBody>
                  <a:tcPr marL="216384" marR="216384"/>
                </a:tc>
                <a:tc>
                  <a:txBody>
                    <a:bodyPr/>
                    <a:lstStyle/>
                    <a:p>
                      <a:pPr algn="ctr"/>
                      <a:r>
                        <a:rPr lang="en-US" sz="1600" dirty="0" smtClean="0"/>
                        <a:t>Difference</a:t>
                      </a:r>
                      <a:endParaRPr lang="en-US" sz="1600" dirty="0"/>
                    </a:p>
                  </a:txBody>
                  <a:tcPr marL="216384" marR="216384"/>
                </a:tc>
                <a:tc>
                  <a:txBody>
                    <a:bodyPr/>
                    <a:lstStyle/>
                    <a:p>
                      <a:pPr algn="ctr"/>
                      <a:r>
                        <a:rPr lang="en-US" sz="1600" dirty="0" smtClean="0"/>
                        <a:t>Cohens</a:t>
                      </a:r>
                      <a:r>
                        <a:rPr lang="en-US" sz="1600" baseline="0" dirty="0" smtClean="0"/>
                        <a:t> </a:t>
                      </a:r>
                      <a:r>
                        <a:rPr lang="en-US" sz="1600" i="1" baseline="0" dirty="0" smtClean="0"/>
                        <a:t>d</a:t>
                      </a:r>
                      <a:endParaRPr lang="en-US" sz="1600" i="1" dirty="0"/>
                    </a:p>
                  </a:txBody>
                  <a:tcPr marL="216384" marR="216384"/>
                </a:tc>
              </a:tr>
              <a:tr h="0">
                <a:tc>
                  <a:txBody>
                    <a:bodyPr/>
                    <a:lstStyle/>
                    <a:p>
                      <a:pPr algn="r"/>
                      <a:r>
                        <a:rPr lang="en-US" sz="1600" dirty="0" smtClean="0"/>
                        <a:t>Mobile</a:t>
                      </a:r>
                      <a:endParaRPr lang="en-US" sz="1600" dirty="0"/>
                    </a:p>
                  </a:txBody>
                  <a:tcPr marL="216384" marR="216384"/>
                </a:tc>
                <a:tc>
                  <a:txBody>
                    <a:bodyPr/>
                    <a:lstStyle/>
                    <a:p>
                      <a:pPr algn="ctr"/>
                      <a:r>
                        <a:rPr lang="en-US" dirty="0" smtClean="0"/>
                        <a:t>43.46</a:t>
                      </a:r>
                      <a:endParaRPr lang="en-US" dirty="0"/>
                    </a:p>
                  </a:txBody>
                  <a:tcPr marL="216384" marR="216384"/>
                </a:tc>
                <a:tc>
                  <a:txBody>
                    <a:bodyPr/>
                    <a:lstStyle/>
                    <a:p>
                      <a:pPr algn="ctr"/>
                      <a:endParaRPr lang="en-US" dirty="0"/>
                    </a:p>
                  </a:txBody>
                  <a:tcPr marL="216384" marR="216384"/>
                </a:tc>
                <a:tc>
                  <a:txBody>
                    <a:bodyPr/>
                    <a:lstStyle/>
                    <a:p>
                      <a:pPr algn="ctr"/>
                      <a:endParaRPr lang="en-US" dirty="0"/>
                    </a:p>
                  </a:txBody>
                  <a:tcPr marL="216384" marR="216384"/>
                </a:tc>
              </a:tr>
              <a:tr h="0">
                <a:tc>
                  <a:txBody>
                    <a:bodyPr/>
                    <a:lstStyle/>
                    <a:p>
                      <a:pPr algn="r"/>
                      <a:r>
                        <a:rPr lang="en-US" sz="1600" dirty="0" smtClean="0"/>
                        <a:t>Nonmobile</a:t>
                      </a:r>
                      <a:endParaRPr lang="en-US" sz="1600" dirty="0"/>
                    </a:p>
                  </a:txBody>
                  <a:tcPr marL="216384" marR="216384"/>
                </a:tc>
                <a:tc>
                  <a:txBody>
                    <a:bodyPr/>
                    <a:lstStyle/>
                    <a:p>
                      <a:pPr algn="ctr"/>
                      <a:r>
                        <a:rPr lang="en-US" dirty="0" smtClean="0"/>
                        <a:t>44.48</a:t>
                      </a:r>
                      <a:endParaRPr lang="en-US" dirty="0"/>
                    </a:p>
                  </a:txBody>
                  <a:tcPr marL="216384" marR="216384"/>
                </a:tc>
                <a:tc>
                  <a:txBody>
                    <a:bodyPr/>
                    <a:lstStyle/>
                    <a:p>
                      <a:pPr algn="ctr"/>
                      <a:r>
                        <a:rPr lang="en-US" b="1" dirty="0" smtClean="0">
                          <a:solidFill>
                            <a:srgbClr val="FF0000"/>
                          </a:solidFill>
                        </a:rPr>
                        <a:t>2.19</a:t>
                      </a:r>
                      <a:endParaRPr lang="en-US" b="1" dirty="0">
                        <a:solidFill>
                          <a:srgbClr val="FF0000"/>
                        </a:solidFill>
                      </a:endParaRPr>
                    </a:p>
                  </a:txBody>
                  <a:tcPr marL="216384" marR="216384"/>
                </a:tc>
                <a:tc>
                  <a:txBody>
                    <a:bodyPr/>
                    <a:lstStyle/>
                    <a:p>
                      <a:pPr algn="ctr"/>
                      <a:r>
                        <a:rPr lang="en-US" b="1" dirty="0" smtClean="0">
                          <a:solidFill>
                            <a:srgbClr val="FF0000"/>
                          </a:solidFill>
                        </a:rPr>
                        <a:t>-.47</a:t>
                      </a:r>
                      <a:endParaRPr lang="en-US" b="1" dirty="0">
                        <a:solidFill>
                          <a:srgbClr val="FF0000"/>
                        </a:solidFill>
                      </a:endParaRPr>
                    </a:p>
                  </a:txBody>
                  <a:tcPr marL="216384" marR="216384"/>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259611782"/>
              </p:ext>
            </p:extLst>
          </p:nvPr>
        </p:nvGraphicFramePr>
        <p:xfrm>
          <a:off x="1143000" y="1676400"/>
          <a:ext cx="7040880"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7986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dirty="0" smtClean="0"/>
              <a:t>Results for Hypothesis 2: </a:t>
            </a:r>
            <a:br>
              <a:rPr lang="en-US" dirty="0" smtClean="0"/>
            </a:br>
            <a:r>
              <a:rPr lang="en-US" dirty="0" smtClean="0"/>
              <a:t>Items Completed by Device Type</a:t>
            </a:r>
            <a:endParaRPr lang="en-US" dirty="0"/>
          </a:p>
        </p:txBody>
      </p:sp>
      <p:graphicFrame>
        <p:nvGraphicFramePr>
          <p:cNvPr id="11" name="Content Placeholder 5"/>
          <p:cNvGraphicFramePr>
            <a:graphicFrameLocks noGrp="1"/>
          </p:cNvGraphicFramePr>
          <p:nvPr>
            <p:ph idx="1"/>
            <p:extLst>
              <p:ext uri="{D42A27DB-BD31-4B8C-83A1-F6EECF244321}">
                <p14:modId xmlns:p14="http://schemas.microsoft.com/office/powerpoint/2010/main" val="3817101535"/>
              </p:ext>
            </p:extLst>
          </p:nvPr>
        </p:nvGraphicFramePr>
        <p:xfrm>
          <a:off x="685800" y="5029200"/>
          <a:ext cx="7620000" cy="1066800"/>
        </p:xfrm>
        <a:graphic>
          <a:graphicData uri="http://schemas.openxmlformats.org/drawingml/2006/table">
            <a:tbl>
              <a:tblPr firstRow="1" bandRow="1">
                <a:tableStyleId>{5C22544A-7EE6-4342-B048-85BDC9FD1C3A}</a:tableStyleId>
              </a:tblPr>
              <a:tblGrid>
                <a:gridCol w="1905000"/>
                <a:gridCol w="1905000"/>
                <a:gridCol w="1905000"/>
                <a:gridCol w="1905000"/>
              </a:tblGrid>
              <a:tr h="0">
                <a:tc>
                  <a:txBody>
                    <a:bodyPr/>
                    <a:lstStyle/>
                    <a:p>
                      <a:r>
                        <a:rPr lang="en-US" sz="1600" dirty="0" smtClean="0"/>
                        <a:t>Test B </a:t>
                      </a:r>
                      <a:r>
                        <a:rPr lang="en-US" sz="1400" i="1" dirty="0" smtClean="0"/>
                        <a:t>(32 items)</a:t>
                      </a:r>
                      <a:endParaRPr lang="en-US" sz="1600" i="1" dirty="0"/>
                    </a:p>
                  </a:txBody>
                  <a:tcPr marL="216384" marR="216384"/>
                </a:tc>
                <a:tc>
                  <a:txBody>
                    <a:bodyPr/>
                    <a:lstStyle/>
                    <a:p>
                      <a:pPr algn="ctr"/>
                      <a:r>
                        <a:rPr lang="en-US" sz="1600" dirty="0" smtClean="0"/>
                        <a:t>Items Answered</a:t>
                      </a:r>
                      <a:endParaRPr lang="en-US" sz="1600" dirty="0"/>
                    </a:p>
                  </a:txBody>
                  <a:tcPr marL="216384" marR="216384"/>
                </a:tc>
                <a:tc>
                  <a:txBody>
                    <a:bodyPr/>
                    <a:lstStyle/>
                    <a:p>
                      <a:pPr algn="ctr"/>
                      <a:r>
                        <a:rPr lang="en-US" sz="1600" dirty="0" smtClean="0"/>
                        <a:t>Difference</a:t>
                      </a:r>
                      <a:endParaRPr lang="en-US" sz="1600" dirty="0"/>
                    </a:p>
                  </a:txBody>
                  <a:tcPr marL="216384" marR="216384"/>
                </a:tc>
                <a:tc>
                  <a:txBody>
                    <a:bodyPr/>
                    <a:lstStyle/>
                    <a:p>
                      <a:pPr algn="ctr"/>
                      <a:r>
                        <a:rPr lang="en-US" sz="1600" dirty="0" smtClean="0"/>
                        <a:t>Cohens</a:t>
                      </a:r>
                      <a:r>
                        <a:rPr lang="en-US" sz="1600" baseline="0" dirty="0" smtClean="0"/>
                        <a:t> </a:t>
                      </a:r>
                      <a:r>
                        <a:rPr lang="en-US" sz="1600" i="1" baseline="0" dirty="0" smtClean="0"/>
                        <a:t>d</a:t>
                      </a:r>
                      <a:endParaRPr lang="en-US" sz="1600" i="1" dirty="0"/>
                    </a:p>
                  </a:txBody>
                  <a:tcPr marL="216384" marR="216384"/>
                </a:tc>
              </a:tr>
              <a:tr h="0">
                <a:tc>
                  <a:txBody>
                    <a:bodyPr/>
                    <a:lstStyle/>
                    <a:p>
                      <a:pPr algn="r"/>
                      <a:r>
                        <a:rPr lang="en-US" sz="1600" dirty="0" smtClean="0"/>
                        <a:t>Mobile</a:t>
                      </a:r>
                      <a:endParaRPr lang="en-US" sz="1600" dirty="0"/>
                    </a:p>
                  </a:txBody>
                  <a:tcPr marL="216384" marR="216384"/>
                </a:tc>
                <a:tc>
                  <a:txBody>
                    <a:bodyPr/>
                    <a:lstStyle/>
                    <a:p>
                      <a:pPr algn="ctr"/>
                      <a:r>
                        <a:rPr lang="en-US" dirty="0" smtClean="0"/>
                        <a:t>20.36</a:t>
                      </a:r>
                      <a:endParaRPr lang="en-US" dirty="0"/>
                    </a:p>
                  </a:txBody>
                  <a:tcPr marL="216384" marR="216384"/>
                </a:tc>
                <a:tc>
                  <a:txBody>
                    <a:bodyPr/>
                    <a:lstStyle/>
                    <a:p>
                      <a:pPr algn="ctr"/>
                      <a:endParaRPr lang="en-US" dirty="0"/>
                    </a:p>
                  </a:txBody>
                  <a:tcPr marL="216384" marR="216384"/>
                </a:tc>
                <a:tc>
                  <a:txBody>
                    <a:bodyPr/>
                    <a:lstStyle/>
                    <a:p>
                      <a:pPr algn="ctr"/>
                      <a:endParaRPr lang="en-US" dirty="0"/>
                    </a:p>
                  </a:txBody>
                  <a:tcPr marL="216384" marR="216384"/>
                </a:tc>
              </a:tr>
              <a:tr h="0">
                <a:tc>
                  <a:txBody>
                    <a:bodyPr/>
                    <a:lstStyle/>
                    <a:p>
                      <a:pPr algn="r"/>
                      <a:r>
                        <a:rPr lang="en-US" sz="1600" dirty="0" smtClean="0"/>
                        <a:t>Nonmobile</a:t>
                      </a:r>
                      <a:endParaRPr lang="en-US" sz="1600" dirty="0"/>
                    </a:p>
                  </a:txBody>
                  <a:tcPr marL="216384" marR="216384"/>
                </a:tc>
                <a:tc>
                  <a:txBody>
                    <a:bodyPr/>
                    <a:lstStyle/>
                    <a:p>
                      <a:pPr algn="ctr"/>
                      <a:r>
                        <a:rPr lang="en-US" dirty="0" smtClean="0"/>
                        <a:t>21.97</a:t>
                      </a:r>
                      <a:endParaRPr lang="en-US" dirty="0"/>
                    </a:p>
                  </a:txBody>
                  <a:tcPr marL="216384" marR="216384"/>
                </a:tc>
                <a:tc>
                  <a:txBody>
                    <a:bodyPr/>
                    <a:lstStyle/>
                    <a:p>
                      <a:pPr algn="ctr"/>
                      <a:r>
                        <a:rPr lang="en-US" b="1" dirty="0" smtClean="0">
                          <a:solidFill>
                            <a:srgbClr val="FF0000"/>
                          </a:solidFill>
                        </a:rPr>
                        <a:t>5.74</a:t>
                      </a:r>
                      <a:endParaRPr lang="en-US" b="1" dirty="0">
                        <a:solidFill>
                          <a:srgbClr val="FF0000"/>
                        </a:solidFill>
                      </a:endParaRPr>
                    </a:p>
                  </a:txBody>
                  <a:tcPr marL="216384" marR="216384"/>
                </a:tc>
                <a:tc>
                  <a:txBody>
                    <a:bodyPr/>
                    <a:lstStyle/>
                    <a:p>
                      <a:pPr algn="ctr"/>
                      <a:r>
                        <a:rPr lang="en-US" b="1" dirty="0" smtClean="0">
                          <a:solidFill>
                            <a:srgbClr val="FF0000"/>
                          </a:solidFill>
                        </a:rPr>
                        <a:t>-.28</a:t>
                      </a:r>
                      <a:endParaRPr lang="en-US" b="1" dirty="0">
                        <a:solidFill>
                          <a:srgbClr val="FF0000"/>
                        </a:solidFill>
                      </a:endParaRPr>
                    </a:p>
                  </a:txBody>
                  <a:tcPr marL="216384" marR="216384"/>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869723442"/>
              </p:ext>
            </p:extLst>
          </p:nvPr>
        </p:nvGraphicFramePr>
        <p:xfrm>
          <a:off x="1143000" y="1676400"/>
          <a:ext cx="7040880"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9907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Hypotheses </a:t>
            </a:r>
            <a:r>
              <a:rPr lang="en-US" dirty="0" smtClean="0"/>
              <a:t>1: </a:t>
            </a:r>
            <a:r>
              <a:rPr lang="en-US" b="1" dirty="0" smtClean="0">
                <a:solidFill>
                  <a:srgbClr val="00B050"/>
                </a:solidFill>
              </a:rPr>
              <a:t>Supported</a:t>
            </a:r>
          </a:p>
          <a:p>
            <a:pPr lvl="1"/>
            <a:r>
              <a:rPr lang="en-US" dirty="0" smtClean="0"/>
              <a:t>Mobile testers score lower than nonmobile testers on image heavy tests</a:t>
            </a:r>
          </a:p>
          <a:p>
            <a:endParaRPr lang="en-US" dirty="0" smtClean="0"/>
          </a:p>
          <a:p>
            <a:r>
              <a:rPr lang="en-US" dirty="0" smtClean="0"/>
              <a:t>Hypothesis </a:t>
            </a:r>
            <a:r>
              <a:rPr lang="en-US" dirty="0" smtClean="0"/>
              <a:t>2: </a:t>
            </a:r>
            <a:r>
              <a:rPr lang="en-US" b="1" dirty="0" smtClean="0">
                <a:solidFill>
                  <a:srgbClr val="00B050"/>
                </a:solidFill>
              </a:rPr>
              <a:t>Supported</a:t>
            </a:r>
          </a:p>
          <a:p>
            <a:pPr lvl="1"/>
            <a:r>
              <a:rPr lang="en-US" dirty="0" smtClean="0"/>
              <a:t>Mobile testers answer </a:t>
            </a:r>
            <a:r>
              <a:rPr lang="en-US" dirty="0"/>
              <a:t>fewer </a:t>
            </a:r>
            <a:r>
              <a:rPr lang="en-US" dirty="0" smtClean="0"/>
              <a:t>questions before running out of time than nonmobile testers</a:t>
            </a:r>
            <a:endParaRPr lang="en-US" dirty="0"/>
          </a:p>
        </p:txBody>
      </p:sp>
    </p:spTree>
    <p:extLst>
      <p:ext uri="{BB962C8B-B14F-4D97-AF65-F5344CB8AC3E}">
        <p14:creationId xmlns:p14="http://schemas.microsoft.com/office/powerpoint/2010/main" val="2493777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Device type negatively impacts:</a:t>
            </a:r>
          </a:p>
          <a:p>
            <a:pPr lvl="1"/>
            <a:r>
              <a:rPr lang="en-US" dirty="0" smtClean="0"/>
              <a:t>Test performance when images are present</a:t>
            </a:r>
          </a:p>
          <a:p>
            <a:pPr lvl="1"/>
            <a:r>
              <a:rPr lang="en-US" dirty="0" smtClean="0"/>
              <a:t>Number of items testers can complete</a:t>
            </a:r>
          </a:p>
          <a:p>
            <a:r>
              <a:rPr lang="en-US" dirty="0" smtClean="0"/>
              <a:t>Test administrators should consider and address this in high stakes testing situations</a:t>
            </a:r>
          </a:p>
          <a:p>
            <a:r>
              <a:rPr lang="en-US" dirty="0" smtClean="0"/>
              <a:t>Standards </a:t>
            </a:r>
            <a:r>
              <a:rPr lang="en-US" dirty="0"/>
              <a:t>for mobile optimization </a:t>
            </a:r>
            <a:endParaRPr lang="en-US" dirty="0" smtClean="0"/>
          </a:p>
          <a:p>
            <a:pPr lvl="1"/>
            <a:r>
              <a:rPr lang="en-US" dirty="0" smtClean="0"/>
              <a:t>Best interface, scrolling limitations, etc.</a:t>
            </a:r>
          </a:p>
        </p:txBody>
      </p:sp>
    </p:spTree>
    <p:extLst>
      <p:ext uri="{BB962C8B-B14F-4D97-AF65-F5344CB8AC3E}">
        <p14:creationId xmlns:p14="http://schemas.microsoft.com/office/powerpoint/2010/main" val="799634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normAutofit fontScale="70000" lnSpcReduction="20000"/>
          </a:bodyPr>
          <a:lstStyle/>
          <a:p>
            <a:r>
              <a:rPr lang="en-US" sz="3500" dirty="0" smtClean="0"/>
              <a:t>Questions?</a:t>
            </a:r>
          </a:p>
          <a:p>
            <a:endParaRPr lang="en-US" dirty="0"/>
          </a:p>
          <a:p>
            <a:endParaRPr lang="en-US" dirty="0" smtClean="0"/>
          </a:p>
          <a:p>
            <a:r>
              <a:rPr lang="en-US" sz="2400" i="1" dirty="0" smtClean="0">
                <a:hlinkClick r:id="rId3"/>
              </a:rPr>
              <a:t>ewood@panpowered.com</a:t>
            </a:r>
            <a:endParaRPr lang="en-US" sz="2400" i="1" dirty="0" smtClean="0"/>
          </a:p>
          <a:p>
            <a:r>
              <a:rPr lang="en-US" sz="2400" i="1" dirty="0" smtClean="0">
                <a:hlinkClick r:id="rId4"/>
              </a:rPr>
              <a:t>kstephens@panpowered.com</a:t>
            </a:r>
            <a:r>
              <a:rPr lang="en-US" sz="2400" i="1" dirty="0" smtClean="0"/>
              <a:t> </a:t>
            </a:r>
          </a:p>
        </p:txBody>
      </p:sp>
    </p:spTree>
    <p:extLst>
      <p:ext uri="{BB962C8B-B14F-4D97-AF65-F5344CB8AC3E}">
        <p14:creationId xmlns:p14="http://schemas.microsoft.com/office/powerpoint/2010/main" val="3357477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Arthur, W, Jr., Doverspike, D., Munoz, G. J., Taylor, J. E., and Carr, A. E. (2014). The use of mobile devices in high-stakes remotely delivered assessments and testing. </a:t>
            </a:r>
            <a:r>
              <a:rPr lang="en-US" i="1" dirty="0" smtClean="0"/>
              <a:t>International Journal of Selection and Assessment, 22(2), </a:t>
            </a:r>
            <a:r>
              <a:rPr lang="en-US" dirty="0" smtClean="0"/>
              <a:t>113-123.</a:t>
            </a:r>
          </a:p>
          <a:p>
            <a:r>
              <a:rPr lang="en-US" dirty="0" smtClean="0"/>
              <a:t>Gutierrez, S. L., &amp; Meyer, J. M. (2013). Assessments on the go: Applicant reactions to mobile testing. In N. A. Morelli(Chair), Mobile devices in talent assessment: Where are we now? Symposium conducted at the 28th Annual Conference of the Society for Industrial and Organizational Psychology, Houston, TX.</a:t>
            </a:r>
          </a:p>
          <a:p>
            <a:r>
              <a:rPr lang="en-US" dirty="0" smtClean="0"/>
              <a:t>Gutierrez, S.L., &amp; Sanderson, K. (2015). Applicant Reactions: What we know about testing on the go. In H. S. Payne (Chair), Future of Assessment: Reactions to Innovative Formats and Delivery Modes. Symposium conducted at the 30th Annual Conference of the Society for Industrial and Organizational Psychology, Philadelphia, PA. </a:t>
            </a:r>
          </a:p>
          <a:p>
            <a:r>
              <a:rPr lang="en-US" dirty="0" smtClean="0"/>
              <a:t>Kinney, T. B., Lawrence, A. D., &amp; Chang, L. (2014). Understanding the mobile experience: Data across device and industry. Poster presented at the 29th Annual Conference of the Society for Industrial and Organizational Psychology, Honolulu, HI.</a:t>
            </a:r>
          </a:p>
          <a:p>
            <a:r>
              <a:rPr lang="en-US" dirty="0" smtClean="0"/>
              <a:t>Morelli, N. A., Mahan, R. P., and Illingsworth, A. J. (2014). Establishing the measurement equivalence of online selection assessments delivered on mobile versus nonmobile devices. </a:t>
            </a:r>
            <a:r>
              <a:rPr lang="en-US" i="1" dirty="0" smtClean="0"/>
              <a:t>International Journal of Selection and Assessment, 22(2), </a:t>
            </a:r>
            <a:r>
              <a:rPr lang="en-US" dirty="0" smtClean="0"/>
              <a:t>124-138.</a:t>
            </a:r>
          </a:p>
          <a:p>
            <a:r>
              <a:rPr lang="en-US" dirty="0" smtClean="0"/>
              <a:t>Smeltzer, S. (2013). Mobile internet testing: Applicant reactions to mobile internet testing. Master's Thesis. Retrieved from ProQuest. 154893.</a:t>
            </a:r>
            <a:endParaRPr lang="en-US" dirty="0"/>
          </a:p>
        </p:txBody>
      </p:sp>
    </p:spTree>
    <p:extLst>
      <p:ext uri="{BB962C8B-B14F-4D97-AF65-F5344CB8AC3E}">
        <p14:creationId xmlns:p14="http://schemas.microsoft.com/office/powerpoint/2010/main" val="2597279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Pre-Employment Testing is Important!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60222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133600" y="2819400"/>
            <a:ext cx="990600" cy="461665"/>
          </a:xfrm>
          <a:prstGeom prst="rect">
            <a:avLst/>
          </a:prstGeom>
          <a:noFill/>
        </p:spPr>
        <p:txBody>
          <a:bodyPr wrap="square" rtlCol="0">
            <a:spAutoFit/>
          </a:bodyPr>
          <a:lstStyle/>
          <a:p>
            <a:r>
              <a:rPr lang="en-US" sz="2400" i="1" dirty="0" smtClean="0"/>
              <a:t>*79%</a:t>
            </a:r>
            <a:endParaRPr lang="en-US" sz="2400" i="1" dirty="0"/>
          </a:p>
        </p:txBody>
      </p:sp>
    </p:spTree>
    <p:extLst>
      <p:ext uri="{BB962C8B-B14F-4D97-AF65-F5344CB8AC3E}">
        <p14:creationId xmlns:p14="http://schemas.microsoft.com/office/powerpoint/2010/main" val="372124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8229600" cy="1143000"/>
          </a:xfrm>
        </p:spPr>
        <p:txBody>
          <a:bodyPr/>
          <a:lstStyle/>
          <a:p>
            <a:r>
              <a:rPr lang="en-US" dirty="0" smtClean="0"/>
              <a:t>Why Mobile?</a:t>
            </a:r>
            <a:endParaRPr lang="en-US" dirty="0"/>
          </a:p>
        </p:txBody>
      </p:sp>
      <p:pic>
        <p:nvPicPr>
          <p:cNvPr id="4098" name="Picture 2" descr="http://www.mikebechtle.com/wp-content/uploads/2014/02/Phone-sun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05224"/>
            <a:ext cx="48006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loud.honolulupulse.com/wp-content/uploads/2013/09/concert_ph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059191"/>
            <a:ext cx="4727575" cy="26592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verythingoftoday.files.wordpress.com/2013/01/smartphones-us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1059191"/>
            <a:ext cx="4114800" cy="28270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attractyourking.com/wordpress/wp-content/uploads/2012/04/TextingDat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3341736"/>
            <a:ext cx="4156074" cy="276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7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Mobile?</a:t>
            </a:r>
            <a:endParaRPr lang="en-US" dirty="0"/>
          </a:p>
        </p:txBody>
      </p:sp>
      <p:sp>
        <p:nvSpPr>
          <p:cNvPr id="3" name="Content Placeholder 2"/>
          <p:cNvSpPr>
            <a:spLocks noGrp="1"/>
          </p:cNvSpPr>
          <p:nvPr>
            <p:ph sz="half" idx="1"/>
          </p:nvPr>
        </p:nvSpPr>
        <p:spPr/>
        <p:txBody>
          <a:bodyPr>
            <a:normAutofit/>
          </a:bodyPr>
          <a:lstStyle/>
          <a:p>
            <a:pPr marL="171450" indent="-171450"/>
            <a:r>
              <a:rPr lang="en-US" dirty="0"/>
              <a:t>Survey: </a:t>
            </a:r>
          </a:p>
          <a:p>
            <a:pPr lvl="1"/>
            <a:r>
              <a:rPr lang="en-US" dirty="0"/>
              <a:t>Who has the largest number of mobile </a:t>
            </a:r>
            <a:r>
              <a:rPr lang="en-US" dirty="0" smtClean="0"/>
              <a:t>devices</a:t>
            </a:r>
            <a:r>
              <a:rPr lang="en-US" dirty="0" smtClean="0"/>
              <a:t>?</a:t>
            </a:r>
            <a:endParaRPr lang="en-US" dirty="0"/>
          </a:p>
        </p:txBody>
      </p:sp>
      <p:pic>
        <p:nvPicPr>
          <p:cNvPr id="5" name="Picture 5"/>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215"/>
          <a:stretch/>
        </p:blipFill>
        <p:spPr bwMode="auto">
          <a:xfrm>
            <a:off x="5183506" y="300251"/>
            <a:ext cx="3867440" cy="5825912"/>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5634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Summary</a:t>
            </a:r>
            <a:endParaRPr lang="en-US" dirty="0"/>
          </a:p>
        </p:txBody>
      </p:sp>
      <p:sp>
        <p:nvSpPr>
          <p:cNvPr id="3" name="Content Placeholder 2"/>
          <p:cNvSpPr>
            <a:spLocks noGrp="1"/>
          </p:cNvSpPr>
          <p:nvPr>
            <p:ph idx="1"/>
          </p:nvPr>
        </p:nvSpPr>
        <p:spPr/>
        <p:txBody>
          <a:bodyPr>
            <a:normAutofit/>
          </a:bodyPr>
          <a:lstStyle/>
          <a:p>
            <a:r>
              <a:rPr lang="en-US" dirty="0" smtClean="0"/>
              <a:t>Impact of device type:</a:t>
            </a:r>
            <a:endParaRPr lang="en-US" dirty="0"/>
          </a:p>
          <a:p>
            <a:pPr lvl="1"/>
            <a:r>
              <a:rPr lang="en-US" dirty="0" smtClean="0"/>
              <a:t>Does not </a:t>
            </a:r>
            <a:r>
              <a:rPr lang="en-US" dirty="0"/>
              <a:t>seem to impact test properties</a:t>
            </a:r>
          </a:p>
          <a:p>
            <a:pPr lvl="1"/>
            <a:r>
              <a:rPr lang="en-US" dirty="0"/>
              <a:t>Can impact performance for some tests</a:t>
            </a:r>
          </a:p>
          <a:p>
            <a:pPr lvl="1"/>
            <a:r>
              <a:rPr lang="en-US" dirty="0"/>
              <a:t>Can negatively impact candidate experience</a:t>
            </a:r>
          </a:p>
          <a:p>
            <a:r>
              <a:rPr lang="en-US" dirty="0" smtClean="0"/>
              <a:t>Small but meaningful % of people using mobile for testing</a:t>
            </a:r>
          </a:p>
          <a:p>
            <a:pPr marL="0" indent="0">
              <a:buNone/>
            </a:pPr>
            <a:endParaRPr lang="en-US" sz="2000" dirty="0"/>
          </a:p>
          <a:p>
            <a:pPr marL="0" indent="0">
              <a:buNone/>
            </a:pPr>
            <a:r>
              <a:rPr lang="en-US" dirty="0" smtClean="0"/>
              <a:t>There are many questions left to answer!</a:t>
            </a:r>
          </a:p>
        </p:txBody>
      </p:sp>
      <p:pic>
        <p:nvPicPr>
          <p:cNvPr id="4"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l="1493" t="2139" r="1256" b="2196"/>
          <a:stretch/>
        </p:blipFill>
        <p:spPr bwMode="auto">
          <a:xfrm>
            <a:off x="533400" y="1302773"/>
            <a:ext cx="8108507" cy="478695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63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 Research</a:t>
            </a:r>
            <a:endParaRPr lang="en-US" dirty="0"/>
          </a:p>
        </p:txBody>
      </p:sp>
      <p:sp>
        <p:nvSpPr>
          <p:cNvPr id="3" name="Content Placeholder 2"/>
          <p:cNvSpPr>
            <a:spLocks noGrp="1"/>
          </p:cNvSpPr>
          <p:nvPr>
            <p:ph idx="1"/>
          </p:nvPr>
        </p:nvSpPr>
        <p:spPr>
          <a:xfrm>
            <a:off x="349906" y="1371600"/>
            <a:ext cx="8229600" cy="4525963"/>
          </a:xfrm>
        </p:spPr>
        <p:txBody>
          <a:bodyPr/>
          <a:lstStyle/>
          <a:p>
            <a:r>
              <a:rPr lang="en-US" dirty="0" smtClean="0"/>
              <a:t>PAN’s database</a:t>
            </a:r>
          </a:p>
          <a:p>
            <a:pPr lvl="1"/>
            <a:r>
              <a:rPr lang="en-US" dirty="0" smtClean="0"/>
              <a:t>More than 500 tests</a:t>
            </a:r>
          </a:p>
          <a:p>
            <a:pPr lvl="1"/>
            <a:r>
              <a:rPr lang="en-US" dirty="0" smtClean="0"/>
              <a:t>Range of test types</a:t>
            </a:r>
          </a:p>
          <a:p>
            <a:pPr lvl="1"/>
            <a:r>
              <a:rPr lang="en-US" dirty="0" smtClean="0"/>
              <a:t>Test takers across </a:t>
            </a:r>
          </a:p>
          <a:p>
            <a:pPr marL="457200" lvl="1" indent="0">
              <a:buNone/>
            </a:pPr>
            <a:r>
              <a:rPr lang="en-US" dirty="0" smtClean="0"/>
              <a:t>    industries and occupations </a:t>
            </a:r>
          </a:p>
          <a:p>
            <a:r>
              <a:rPr lang="en-US" dirty="0" smtClean="0"/>
              <a:t>Tests chosen based on availability of mobile testing data</a:t>
            </a:r>
            <a:r>
              <a:rPr lang="en-US" dirty="0"/>
              <a:t> </a:t>
            </a:r>
            <a:r>
              <a:rPr lang="en-US" dirty="0" smtClean="0"/>
              <a:t>in the population of testers</a:t>
            </a:r>
          </a:p>
        </p:txBody>
      </p:sp>
      <p:pic>
        <p:nvPicPr>
          <p:cNvPr id="1026" name="Picture 2" descr="http://mattharrisedd.com/wp-content/uploads/2015/05/databaseManag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162482" cy="233748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663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Study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Examine </a:t>
            </a:r>
            <a:r>
              <a:rPr lang="en-US" dirty="0"/>
              <a:t>applicant </a:t>
            </a:r>
            <a:r>
              <a:rPr lang="en-US" dirty="0" smtClean="0"/>
              <a:t>test data </a:t>
            </a:r>
            <a:r>
              <a:rPr lang="en-US" dirty="0"/>
              <a:t>to </a:t>
            </a:r>
            <a:r>
              <a:rPr lang="en-US" dirty="0" smtClean="0"/>
              <a:t>measure:</a:t>
            </a:r>
          </a:p>
          <a:p>
            <a:pPr marL="971550" lvl="1" indent="-514350">
              <a:buFont typeface="+mj-lt"/>
              <a:buAutoNum type="arabicPeriod"/>
            </a:pPr>
            <a:r>
              <a:rPr lang="en-US" dirty="0" smtClean="0"/>
              <a:t>Effect of device type for image heavy tests</a:t>
            </a:r>
          </a:p>
          <a:p>
            <a:pPr marL="457200" lvl="1" indent="0">
              <a:buNone/>
            </a:pPr>
            <a:endParaRPr lang="en-US" dirty="0" smtClean="0"/>
          </a:p>
          <a:p>
            <a:pPr marL="971550" lvl="1" indent="-514350">
              <a:buFont typeface="+mj-lt"/>
              <a:buAutoNum type="arabicPeriod" startAt="2"/>
            </a:pPr>
            <a:r>
              <a:rPr lang="en-US" dirty="0" smtClean="0"/>
              <a:t>Examine reason behind scoring differences on timed, cognitively-loaded tests</a:t>
            </a:r>
          </a:p>
        </p:txBody>
      </p:sp>
      <p:pic>
        <p:nvPicPr>
          <p:cNvPr id="4" name="Picture 2" descr="C:\Users\ecrask\AppData\Local\Microsoft\Windows\Temporary Internet Files\Content.Outlook\X24F3S73\Bennett Sample I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466615" cy="438020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0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Hypothesis 1</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75415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495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Hypothesis 2</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65578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542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A7E1462BBE434DA4DD27BBD35FE441" ma:contentTypeVersion="0" ma:contentTypeDescription="Create a new document." ma:contentTypeScope="" ma:versionID="c9d6882b3b2dedeba4acaf891b5f808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F9CD80-6304-4D32-88B6-0A0E3BF3F2AF}">
  <ds:schemaRefs>
    <ds:schemaRef ds:uri="http://schemas.microsoft.com/sharepoint/v3/contenttype/forms"/>
  </ds:schemaRefs>
</ds:datastoreItem>
</file>

<file path=customXml/itemProps2.xml><?xml version="1.0" encoding="utf-8"?>
<ds:datastoreItem xmlns:ds="http://schemas.openxmlformats.org/officeDocument/2006/customXml" ds:itemID="{213CDE09-F0D2-4DF2-9267-50024D223E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D4A0803-756C-47F2-AA8C-0D6F7273102F}">
  <ds:schemaRefs>
    <ds:schemaRef ds:uri="http://purl.org/dc/elements/1.1/"/>
    <ds:schemaRef ds:uri="http://schemas.microsoft.com/office/2006/documentManagement/types"/>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1541</TotalTime>
  <Words>2070</Words>
  <Application>Microsoft Office PowerPoint</Application>
  <PresentationFormat>On-screen Show (4:3)</PresentationFormat>
  <Paragraphs>331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Apples to oranges?   The use of mobile for pre-employment testing</vt:lpstr>
      <vt:lpstr>Pre-Employment Testing is Important!</vt:lpstr>
      <vt:lpstr>Why Mobile?</vt:lpstr>
      <vt:lpstr>Why Mobile?</vt:lpstr>
      <vt:lpstr>Literature Summary</vt:lpstr>
      <vt:lpstr>PAN Research</vt:lpstr>
      <vt:lpstr>Goal of Study</vt:lpstr>
      <vt:lpstr>Hypothesis 1</vt:lpstr>
      <vt:lpstr>Hypothesis 2</vt:lpstr>
      <vt:lpstr>Measures</vt:lpstr>
      <vt:lpstr>Analyses</vt:lpstr>
      <vt:lpstr>Results for Hypothesis 1:  Score Difference by Device Type</vt:lpstr>
      <vt:lpstr>Results for Hypothesis 2:  Items Completed by Device Type</vt:lpstr>
      <vt:lpstr>Results for Hypothesis 2:  Items Completed by Device Type</vt:lpstr>
      <vt:lpstr>Results for Hypothesis 2:  Items Completed by Device Type</vt:lpstr>
      <vt:lpstr>Results</vt:lpstr>
      <vt:lpstr>Summary</vt:lpstr>
      <vt:lpstr>Thank you!</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Milligan</dc:creator>
  <cp:lastModifiedBy>Erin Wood</cp:lastModifiedBy>
  <cp:revision>140</cp:revision>
  <dcterms:created xsi:type="dcterms:W3CDTF">2015-02-25T14:44:03Z</dcterms:created>
  <dcterms:modified xsi:type="dcterms:W3CDTF">2015-11-13T15:28:07Z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0x010100A6A7E1462BBE434DA4DD27BBD35FE441</vt:lpwstr>
  </property>
</Properties>
</file>