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56" r:id="rId2"/>
    <p:sldId id="257" r:id="rId3"/>
    <p:sldId id="258" r:id="rId4"/>
    <p:sldId id="277" r:id="rId5"/>
    <p:sldId id="259" r:id="rId6"/>
    <p:sldId id="260" r:id="rId7"/>
    <p:sldId id="261" r:id="rId8"/>
    <p:sldId id="270" r:id="rId9"/>
    <p:sldId id="273" r:id="rId10"/>
    <p:sldId id="263" r:id="rId11"/>
    <p:sldId id="272" r:id="rId12"/>
    <p:sldId id="264" r:id="rId13"/>
    <p:sldId id="269" r:id="rId14"/>
    <p:sldId id="265" r:id="rId15"/>
    <p:sldId id="274" r:id="rId16"/>
    <p:sldId id="275" r:id="rId17"/>
    <p:sldId id="276" r:id="rId18"/>
    <p:sldId id="266" r:id="rId19"/>
    <p:sldId id="268" r:id="rId20"/>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muel Mcabee"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3007C"/>
    <a:srgbClr val="DF9CF4"/>
    <a:srgbClr val="17631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292" autoAdjust="0"/>
  </p:normalViewPr>
  <p:slideViewPr>
    <p:cSldViewPr>
      <p:cViewPr varScale="1">
        <p:scale>
          <a:sx n="75" d="100"/>
          <a:sy n="75" d="100"/>
        </p:scale>
        <p:origin x="-1184" y="-104"/>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commentAuthors" Target="commentAuthors.xml"/><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55DF403-8724-6448-885B-1BE628EB3C93}" type="datetimeFigureOut">
              <a:rPr lang="en-US" smtClean="0"/>
              <a:t>11/13/15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0D6DC88-3890-2241-A69A-647612EBE802}" type="slidenum">
              <a:rPr lang="en-US" smtClean="0"/>
              <a:t>‹#›</a:t>
            </a:fld>
            <a:endParaRPr lang="en-US"/>
          </a:p>
        </p:txBody>
      </p:sp>
    </p:spTree>
    <p:extLst>
      <p:ext uri="{BB962C8B-B14F-4D97-AF65-F5344CB8AC3E}">
        <p14:creationId xmlns:p14="http://schemas.microsoft.com/office/powerpoint/2010/main" val="402781336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819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81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819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a:lvl1pPr>
          </a:lstStyle>
          <a:p>
            <a:fld id="{C01181F8-3D55-ED47-8BAE-FA675AC89770}" type="slidenum">
              <a:rPr lang="en-US"/>
              <a:pPr/>
              <a:t>‹#›</a:t>
            </a:fld>
            <a:endParaRPr lang="en-US"/>
          </a:p>
        </p:txBody>
      </p:sp>
    </p:spTree>
    <p:extLst>
      <p:ext uri="{BB962C8B-B14F-4D97-AF65-F5344CB8AC3E}">
        <p14:creationId xmlns:p14="http://schemas.microsoft.com/office/powerpoint/2010/main" val="3043694794"/>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fontAlgn="base">
      <a:spcBef>
        <a:spcPct val="30000"/>
      </a:spcBef>
      <a:spcAft>
        <a:spcPct val="0"/>
      </a:spcAft>
      <a:defRPr sz="1200" kern="1200">
        <a:solidFill>
          <a:schemeClr val="tx1"/>
        </a:solidFill>
        <a:latin typeface="Arial" charset="0"/>
        <a:ea typeface="ＭＳ Ｐゴシック" charset="0"/>
        <a:cs typeface="+mn-cs"/>
      </a:defRPr>
    </a:lvl2pPr>
    <a:lvl3pPr marL="914400" algn="l" rtl="0" fontAlgn="base">
      <a:spcBef>
        <a:spcPct val="30000"/>
      </a:spcBef>
      <a:spcAft>
        <a:spcPct val="0"/>
      </a:spcAft>
      <a:defRPr sz="1200" kern="1200">
        <a:solidFill>
          <a:schemeClr val="tx1"/>
        </a:solidFill>
        <a:latin typeface="Arial" charset="0"/>
        <a:ea typeface="ＭＳ Ｐゴシック" charset="0"/>
        <a:cs typeface="+mn-cs"/>
      </a:defRPr>
    </a:lvl3pPr>
    <a:lvl4pPr marL="1371600" algn="l" rtl="0" fontAlgn="base">
      <a:spcBef>
        <a:spcPct val="30000"/>
      </a:spcBef>
      <a:spcAft>
        <a:spcPct val="0"/>
      </a:spcAft>
      <a:defRPr sz="1200" kern="1200">
        <a:solidFill>
          <a:schemeClr val="tx1"/>
        </a:solidFill>
        <a:latin typeface="Arial" charset="0"/>
        <a:ea typeface="ＭＳ Ｐゴシック" charset="0"/>
        <a:cs typeface="+mn-cs"/>
      </a:defRPr>
    </a:lvl4pPr>
    <a:lvl5pPr marL="1828800" algn="l" rtl="0" fontAlgn="base">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14D75B-FF47-6F4C-B6BD-207EC8FC263A}" type="slidenum">
              <a:rPr lang="en-US"/>
              <a:pPr/>
              <a:t>1</a:t>
            </a:fld>
            <a:endParaRPr lang="en-US"/>
          </a:p>
        </p:txBody>
      </p:sp>
      <p:sp>
        <p:nvSpPr>
          <p:cNvPr id="921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9219" name="Rectangle 3"/>
          <p:cNvSpPr>
            <a:spLocks noGrp="1" noChangeArrowheads="1"/>
          </p:cNvSpPr>
          <p:nvPr>
            <p:ph type="body" idx="1"/>
          </p:nvPr>
        </p:nvSpPr>
        <p:spPr/>
        <p:txBody>
          <a:bodyPr/>
          <a:lstStyle/>
          <a:p>
            <a:r>
              <a:rPr lang="en-US" dirty="0" smtClean="0"/>
              <a:t>“Thank you all for being here today.</a:t>
            </a:r>
            <a:r>
              <a:rPr lang="en-US" baseline="0" dirty="0" smtClean="0"/>
              <a:t> </a:t>
            </a:r>
            <a:r>
              <a:rPr lang="en-US" dirty="0" smtClean="0"/>
              <a:t>I would like to thank my collaborators on this work, especially Mike </a:t>
            </a:r>
            <a:r>
              <a:rPr lang="en-US" dirty="0" err="1" smtClean="0"/>
              <a:t>Biderman</a:t>
            </a:r>
            <a:r>
              <a:rPr lang="en-US" dirty="0" smtClean="0"/>
              <a:t> who</a:t>
            </a:r>
            <a:r>
              <a:rPr lang="en-US" baseline="0" dirty="0" smtClean="0"/>
              <a:t> is first author on the under-review paper on which this talk is based</a:t>
            </a:r>
            <a:r>
              <a:rPr lang="en-US" dirty="0" smtClean="0"/>
              <a:t>.”</a:t>
            </a:r>
            <a:endParaRPr lang="en-US" dirty="0"/>
          </a:p>
        </p:txBody>
      </p:sp>
    </p:spTree>
    <p:extLst>
      <p:ext uri="{BB962C8B-B14F-4D97-AF65-F5344CB8AC3E}">
        <p14:creationId xmlns:p14="http://schemas.microsoft.com/office/powerpoint/2010/main" val="31858772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Three ways to handle</a:t>
            </a:r>
            <a:r>
              <a:rPr lang="en-US" baseline="0" dirty="0" smtClean="0"/>
              <a:t> evaluative content:</a:t>
            </a:r>
          </a:p>
          <a:p>
            <a:pPr marL="228600" indent="-228600">
              <a:buAutoNum type="arabicPeriod"/>
            </a:pPr>
            <a:r>
              <a:rPr lang="en-US" baseline="0" dirty="0" smtClean="0"/>
              <a:t>Remove/revise items</a:t>
            </a:r>
          </a:p>
          <a:p>
            <a:pPr marL="228600" indent="-228600">
              <a:buAutoNum type="arabicPeriod"/>
            </a:pPr>
            <a:r>
              <a:rPr lang="en-US" baseline="0" dirty="0" smtClean="0"/>
              <a:t>Identify items the load </a:t>
            </a:r>
            <a:r>
              <a:rPr lang="en-US" i="1" baseline="0" dirty="0" smtClean="0"/>
              <a:t>exclusively</a:t>
            </a:r>
            <a:r>
              <a:rPr lang="en-US" i="0" baseline="0" dirty="0" smtClean="0"/>
              <a:t> on an evaluation factor or scale, and control for this</a:t>
            </a:r>
          </a:p>
          <a:p>
            <a:pPr marL="228600" indent="-228600">
              <a:buAutoNum type="arabicPeriod"/>
            </a:pPr>
            <a:r>
              <a:rPr lang="en-US" b="1" i="0" baseline="0" dirty="0" smtClean="0"/>
              <a:t>Our advocated strategy: </a:t>
            </a:r>
            <a:r>
              <a:rPr lang="en-US" b="0" i="0" baseline="0" dirty="0" smtClean="0"/>
              <a:t>Partition variance in personality items due to domain and evaluative content.</a:t>
            </a:r>
            <a:endParaRPr lang="en-US" b="1" dirty="0"/>
          </a:p>
        </p:txBody>
      </p:sp>
      <p:sp>
        <p:nvSpPr>
          <p:cNvPr id="4" name="Slide Number Placeholder 3"/>
          <p:cNvSpPr>
            <a:spLocks noGrp="1"/>
          </p:cNvSpPr>
          <p:nvPr>
            <p:ph type="sldNum" sz="quarter" idx="10"/>
          </p:nvPr>
        </p:nvSpPr>
        <p:spPr/>
        <p:txBody>
          <a:bodyPr/>
          <a:lstStyle/>
          <a:p>
            <a:fld id="{C01181F8-3D55-ED47-8BAE-FA675AC89770}" type="slidenum">
              <a:rPr lang="en-US" smtClean="0"/>
              <a:pPr/>
              <a:t>2</a:t>
            </a:fld>
            <a:endParaRPr lang="en-US"/>
          </a:p>
        </p:txBody>
      </p:sp>
    </p:spTree>
    <p:extLst>
      <p:ext uri="{BB962C8B-B14F-4D97-AF65-F5344CB8AC3E}">
        <p14:creationId xmlns:p14="http://schemas.microsoft.com/office/powerpoint/2010/main" val="2098783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Arial" charset="0"/>
                <a:ea typeface="ＭＳ Ｐゴシック" charset="0"/>
                <a:cs typeface="ＭＳ Ｐゴシック" charset="0"/>
              </a:rPr>
              <a:t>All data were collected online. Both the NEO-FFI-3 and the HEXACO-PI-R were available to students, and many took both. Only those students who either completed only the NEO-FFI-3 or who completed this measure first were included in the NEO sample. Those who completed the HEXACO as the first or only survey were included in the HEXACO sample.</a:t>
            </a:r>
            <a:r>
              <a:rPr lang="en-US" sz="1200" dirty="0" smtClean="0">
                <a:effectLst/>
              </a:rPr>
              <a:t> </a:t>
            </a:r>
            <a:endParaRPr lang="en-US" sz="1200" dirty="0"/>
          </a:p>
        </p:txBody>
      </p:sp>
      <p:sp>
        <p:nvSpPr>
          <p:cNvPr id="4" name="Slide Number Placeholder 3"/>
          <p:cNvSpPr>
            <a:spLocks noGrp="1"/>
          </p:cNvSpPr>
          <p:nvPr>
            <p:ph type="sldNum" sz="quarter" idx="10"/>
          </p:nvPr>
        </p:nvSpPr>
        <p:spPr/>
        <p:txBody>
          <a:bodyPr/>
          <a:lstStyle/>
          <a:p>
            <a:fld id="{C01181F8-3D55-ED47-8BAE-FA675AC89770}" type="slidenum">
              <a:rPr lang="en-US" smtClean="0"/>
              <a:pPr/>
              <a:t>7</a:t>
            </a:fld>
            <a:endParaRPr lang="en-US"/>
          </a:p>
        </p:txBody>
      </p:sp>
    </p:spTree>
    <p:extLst>
      <p:ext uri="{BB962C8B-B14F-4D97-AF65-F5344CB8AC3E}">
        <p14:creationId xmlns:p14="http://schemas.microsoft.com/office/powerpoint/2010/main" val="6343292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Will</a:t>
            </a:r>
            <a:r>
              <a:rPr lang="en-US" baseline="0" dirty="0" smtClean="0"/>
              <a:t> not discuss results relating valence estimates on affect items to their general factor loadings.</a:t>
            </a:r>
            <a:endParaRPr lang="en-US" dirty="0"/>
          </a:p>
        </p:txBody>
      </p:sp>
      <p:sp>
        <p:nvSpPr>
          <p:cNvPr id="4" name="Slide Number Placeholder 3"/>
          <p:cNvSpPr>
            <a:spLocks noGrp="1"/>
          </p:cNvSpPr>
          <p:nvPr>
            <p:ph type="sldNum" sz="quarter" idx="10"/>
          </p:nvPr>
        </p:nvSpPr>
        <p:spPr/>
        <p:txBody>
          <a:bodyPr/>
          <a:lstStyle/>
          <a:p>
            <a:fld id="{C01181F8-3D55-ED47-8BAE-FA675AC89770}" type="slidenum">
              <a:rPr lang="en-US" smtClean="0"/>
              <a:pPr/>
              <a:t>8</a:t>
            </a:fld>
            <a:endParaRPr lang="en-US"/>
          </a:p>
        </p:txBody>
      </p:sp>
    </p:spTree>
    <p:extLst>
      <p:ext uri="{BB962C8B-B14F-4D97-AF65-F5344CB8AC3E}">
        <p14:creationId xmlns:p14="http://schemas.microsoft.com/office/powerpoint/2010/main" val="24580922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base" latinLnBrk="0" hangingPunct="1">
              <a:lnSpc>
                <a:spcPct val="100000"/>
              </a:lnSpc>
              <a:spcBef>
                <a:spcPct val="30000"/>
              </a:spcBef>
              <a:spcAft>
                <a:spcPct val="0"/>
              </a:spcAft>
              <a:buClrTx/>
              <a:buSzTx/>
              <a:buFontTx/>
              <a:buNone/>
              <a:tabLst/>
              <a:defRPr/>
            </a:pPr>
            <a:r>
              <a:rPr lang="en-US" sz="1200" dirty="0" smtClean="0"/>
              <a:t>All models were tested using maximum likelihood estimation in </a:t>
            </a:r>
            <a:r>
              <a:rPr lang="en-US" sz="1200" dirty="0" err="1" smtClean="0"/>
              <a:t>Mplus</a:t>
            </a:r>
            <a:r>
              <a:rPr lang="en-US" sz="1200" dirty="0" smtClean="0"/>
              <a:t> v7.31  (</a:t>
            </a:r>
            <a:r>
              <a:rPr lang="en-US" sz="1200" dirty="0" err="1" smtClean="0"/>
              <a:t>Muthén</a:t>
            </a:r>
            <a:r>
              <a:rPr lang="en-US" sz="1200" dirty="0" smtClean="0"/>
              <a:t> &amp; </a:t>
            </a:r>
            <a:r>
              <a:rPr lang="en-US" sz="1200" dirty="0" err="1" smtClean="0"/>
              <a:t>Muthén</a:t>
            </a:r>
            <a:r>
              <a:rPr lang="en-US" sz="1200" dirty="0" smtClean="0"/>
              <a:t>, 1998-2015). </a:t>
            </a:r>
          </a:p>
          <a:p>
            <a:pPr marL="0" marR="0" lvl="1" indent="0" algn="l" defTabSz="914400" rtl="0" eaLnBrk="1" fontAlgn="base" latinLnBrk="0" hangingPunct="1">
              <a:lnSpc>
                <a:spcPct val="100000"/>
              </a:lnSpc>
              <a:spcBef>
                <a:spcPct val="30000"/>
              </a:spcBef>
              <a:spcAft>
                <a:spcPct val="0"/>
              </a:spcAft>
              <a:buClrTx/>
              <a:buSzTx/>
              <a:buFontTx/>
              <a:buNone/>
              <a:tabLst/>
              <a:defRPr/>
            </a:pPr>
            <a:endParaRPr lang="en-US" sz="1200" dirty="0" smtClean="0"/>
          </a:p>
          <a:p>
            <a:pPr marL="0" marR="0" lvl="1" indent="0" algn="l" defTabSz="914400" rtl="0" eaLnBrk="1" fontAlgn="base" latinLnBrk="0" hangingPunct="1">
              <a:lnSpc>
                <a:spcPct val="100000"/>
              </a:lnSpc>
              <a:spcBef>
                <a:spcPct val="30000"/>
              </a:spcBef>
              <a:spcAft>
                <a:spcPct val="0"/>
              </a:spcAft>
              <a:buClrTx/>
              <a:buSzTx/>
              <a:buFontTx/>
              <a:buNone/>
              <a:tabLst/>
              <a:defRPr/>
            </a:pPr>
            <a:r>
              <a:rPr lang="en-US" sz="1200" b="1" dirty="0" smtClean="0"/>
              <a:t>EFA vs. CFA</a:t>
            </a:r>
            <a:endParaRPr lang="en-US" sz="1200" b="0" dirty="0" smtClean="0"/>
          </a:p>
          <a:p>
            <a:pPr marL="0" marR="0" lvl="1" indent="0" algn="l" defTabSz="914400" rtl="0" eaLnBrk="1" fontAlgn="base" latinLnBrk="0" hangingPunct="1">
              <a:lnSpc>
                <a:spcPct val="100000"/>
              </a:lnSpc>
              <a:spcBef>
                <a:spcPct val="30000"/>
              </a:spcBef>
              <a:spcAft>
                <a:spcPct val="0"/>
              </a:spcAft>
              <a:buClrTx/>
              <a:buSzTx/>
              <a:buFontTx/>
              <a:buNone/>
              <a:tabLst/>
              <a:defRPr/>
            </a:pPr>
            <a:r>
              <a:rPr lang="en-US" sz="1200" dirty="0" smtClean="0"/>
              <a:t>Results supporting the need for a general factor, even after all possible cross-loadings were estimated, would provide stronger support for the existence of such a factor than is currently available </a:t>
            </a:r>
          </a:p>
          <a:p>
            <a:pPr marL="0" marR="0" lvl="1" indent="0" algn="l" defTabSz="914400" rtl="0" eaLnBrk="1" fontAlgn="base" latinLnBrk="0" hangingPunct="1">
              <a:lnSpc>
                <a:spcPct val="100000"/>
              </a:lnSpc>
              <a:spcBef>
                <a:spcPct val="30000"/>
              </a:spcBef>
              <a:spcAft>
                <a:spcPct val="0"/>
              </a:spcAft>
              <a:buClrTx/>
              <a:buSzTx/>
              <a:buFontTx/>
              <a:buNone/>
              <a:tabLst/>
              <a:defRPr/>
            </a:pPr>
            <a:endParaRPr lang="en-US" sz="1200" dirty="0" smtClean="0"/>
          </a:p>
          <a:p>
            <a:pPr marL="0" marR="0" lvl="1" indent="0" algn="l" defTabSz="914400" rtl="0" eaLnBrk="1" fontAlgn="base" latinLnBrk="0" hangingPunct="1">
              <a:lnSpc>
                <a:spcPct val="100000"/>
              </a:lnSpc>
              <a:spcBef>
                <a:spcPct val="30000"/>
              </a:spcBef>
              <a:spcAft>
                <a:spcPct val="0"/>
              </a:spcAft>
              <a:buClrTx/>
              <a:buSzTx/>
              <a:buFontTx/>
              <a:buNone/>
              <a:tabLst/>
              <a:defRPr/>
            </a:pPr>
            <a:r>
              <a:rPr lang="en-US" sz="1200" dirty="0" smtClean="0"/>
              <a:t>Loadings of items on the primary group factor were freely estimated, but the criterion values for loadings of items on all the non-primary group factors were targeted at zero (i.e., a simple structure ICM model)</a:t>
            </a:r>
          </a:p>
          <a:p>
            <a:pPr marL="0" marR="0" lvl="1" indent="0" algn="l" defTabSz="914400" rtl="0" eaLnBrk="1" fontAlgn="base" latinLnBrk="0" hangingPunct="1">
              <a:lnSpc>
                <a:spcPct val="100000"/>
              </a:lnSpc>
              <a:spcBef>
                <a:spcPct val="30000"/>
              </a:spcBef>
              <a:spcAft>
                <a:spcPct val="0"/>
              </a:spcAft>
              <a:buClrTx/>
              <a:buSzTx/>
              <a:buFontTx/>
              <a:buNone/>
              <a:tabLst/>
              <a:defRPr/>
            </a:pPr>
            <a:endParaRPr lang="en-US" sz="1200" kern="1200" dirty="0" smtClean="0">
              <a:solidFill>
                <a:schemeClr val="tx1"/>
              </a:solidFill>
              <a:effectLst/>
              <a:latin typeface="Arial" charset="0"/>
              <a:ea typeface="ＭＳ Ｐゴシック" charset="0"/>
              <a:cs typeface="+mn-cs"/>
            </a:endParaRPr>
          </a:p>
          <a:p>
            <a:pPr marL="0" marR="0" lvl="1" indent="0" algn="l" defTabSz="914400" rtl="0" eaLnBrk="1" fontAlgn="base" latinLnBrk="0" hangingPunct="1">
              <a:lnSpc>
                <a:spcPct val="100000"/>
              </a:lnSpc>
              <a:spcBef>
                <a:spcPct val="30000"/>
              </a:spcBef>
              <a:spcAft>
                <a:spcPct val="0"/>
              </a:spcAft>
              <a:buClrTx/>
              <a:buSzTx/>
              <a:buFontTx/>
              <a:buNone/>
              <a:tabLst/>
              <a:defRPr/>
            </a:pPr>
            <a:r>
              <a:rPr lang="en-US" sz="1200" kern="1200" dirty="0" smtClean="0">
                <a:solidFill>
                  <a:schemeClr val="tx1"/>
                </a:solidFill>
                <a:effectLst/>
                <a:latin typeface="Arial" charset="0"/>
                <a:ea typeface="ＭＳ Ｐゴシック" charset="0"/>
                <a:cs typeface="+mn-cs"/>
              </a:rPr>
              <a:t>All factor variances were fixed to 1.0, and all models were assessed using common standards of close model fit. For all models, the model without a general factor is a special case of the bifactor model, and thus the chi-square difference test was used to provide information on the extent of the difference in fit.</a:t>
            </a:r>
            <a:r>
              <a:rPr lang="en-US" sz="1200" dirty="0" smtClean="0">
                <a:effectLst/>
              </a:rPr>
              <a:t> </a:t>
            </a:r>
            <a:endParaRPr lang="en-US" sz="1200" dirty="0" smtClean="0"/>
          </a:p>
          <a:p>
            <a:endParaRPr lang="en-US" sz="1200" dirty="0"/>
          </a:p>
        </p:txBody>
      </p:sp>
      <p:sp>
        <p:nvSpPr>
          <p:cNvPr id="4" name="Slide Number Placeholder 3"/>
          <p:cNvSpPr>
            <a:spLocks noGrp="1"/>
          </p:cNvSpPr>
          <p:nvPr>
            <p:ph type="sldNum" sz="quarter" idx="10"/>
          </p:nvPr>
        </p:nvSpPr>
        <p:spPr/>
        <p:txBody>
          <a:bodyPr/>
          <a:lstStyle/>
          <a:p>
            <a:fld id="{C01181F8-3D55-ED47-8BAE-FA675AC89770}" type="slidenum">
              <a:rPr lang="en-US" smtClean="0"/>
              <a:pPr/>
              <a:t>9</a:t>
            </a:fld>
            <a:endParaRPr lang="en-US"/>
          </a:p>
        </p:txBody>
      </p:sp>
    </p:spTree>
    <p:extLst>
      <p:ext uri="{BB962C8B-B14F-4D97-AF65-F5344CB8AC3E}">
        <p14:creationId xmlns:p14="http://schemas.microsoft.com/office/powerpoint/2010/main" val="29534373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Arial" charset="0"/>
                <a:ea typeface="ＭＳ Ｐゴシック" charset="0"/>
                <a:cs typeface="ＭＳ Ｐゴシック" charset="0"/>
              </a:rPr>
              <a:t>For the NEO questionnaire the mean of the valences of the Openness items was closest to the midpoint, while the mean of valences of the Stability items was just slightly larger.</a:t>
            </a:r>
            <a:r>
              <a:rPr lang="en-US" dirty="0" smtClean="0">
                <a:effectLst/>
              </a:rPr>
              <a:t> </a:t>
            </a:r>
            <a:endParaRPr lang="en-US" dirty="0"/>
          </a:p>
        </p:txBody>
      </p:sp>
      <p:sp>
        <p:nvSpPr>
          <p:cNvPr id="4" name="Slide Number Placeholder 3"/>
          <p:cNvSpPr>
            <a:spLocks noGrp="1"/>
          </p:cNvSpPr>
          <p:nvPr>
            <p:ph type="sldNum" sz="quarter" idx="10"/>
          </p:nvPr>
        </p:nvSpPr>
        <p:spPr/>
        <p:txBody>
          <a:bodyPr/>
          <a:lstStyle/>
          <a:p>
            <a:fld id="{C01181F8-3D55-ED47-8BAE-FA675AC89770}" type="slidenum">
              <a:rPr lang="en-US" smtClean="0"/>
              <a:pPr/>
              <a:t>12</a:t>
            </a:fld>
            <a:endParaRPr lang="en-US"/>
          </a:p>
        </p:txBody>
      </p:sp>
    </p:spTree>
    <p:extLst>
      <p:ext uri="{BB962C8B-B14F-4D97-AF65-F5344CB8AC3E}">
        <p14:creationId xmlns:p14="http://schemas.microsoft.com/office/powerpoint/2010/main" val="22850894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Arial" charset="0"/>
                <a:ea typeface="ＭＳ Ｐゴシック" charset="0"/>
                <a:cs typeface="ＭＳ Ｐゴシック" charset="0"/>
              </a:rPr>
              <a:t>For the HEXACO questionnaire, across the six domains the means of the valences of the Stability and Openness items were closest to the midpoint of the scale. </a:t>
            </a:r>
          </a:p>
          <a:p>
            <a:r>
              <a:rPr lang="en-US" sz="1200" kern="1200" dirty="0" smtClean="0">
                <a:solidFill>
                  <a:schemeClr val="tx1"/>
                </a:solidFill>
                <a:effectLst/>
                <a:latin typeface="Arial" charset="0"/>
                <a:ea typeface="ＭＳ Ｐゴシック" charset="0"/>
                <a:cs typeface="ＭＳ Ｐゴシック" charset="0"/>
              </a:rPr>
              <a:t>Thus, the differences in valences of the items offer an explanation for the differences in mean loadings of the items on the general factor for both questionnaires.</a:t>
            </a:r>
            <a:r>
              <a:rPr lang="en-US" dirty="0" smtClean="0">
                <a:effectLst/>
              </a:rPr>
              <a:t> </a:t>
            </a:r>
            <a:endParaRPr lang="en-US" dirty="0"/>
          </a:p>
        </p:txBody>
      </p:sp>
      <p:sp>
        <p:nvSpPr>
          <p:cNvPr id="4" name="Slide Number Placeholder 3"/>
          <p:cNvSpPr>
            <a:spLocks noGrp="1"/>
          </p:cNvSpPr>
          <p:nvPr>
            <p:ph type="sldNum" sz="quarter" idx="10"/>
          </p:nvPr>
        </p:nvSpPr>
        <p:spPr/>
        <p:txBody>
          <a:bodyPr/>
          <a:lstStyle/>
          <a:p>
            <a:fld id="{C01181F8-3D55-ED47-8BAE-FA675AC89770}" type="slidenum">
              <a:rPr lang="en-US" smtClean="0"/>
              <a:pPr/>
              <a:t>13</a:t>
            </a:fld>
            <a:endParaRPr lang="en-US"/>
          </a:p>
        </p:txBody>
      </p:sp>
    </p:spTree>
    <p:extLst>
      <p:ext uri="{BB962C8B-B14F-4D97-AF65-F5344CB8AC3E}">
        <p14:creationId xmlns:p14="http://schemas.microsoft.com/office/powerpoint/2010/main" val="14930332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dirty="0" smtClean="0"/>
              <a:t>Positive relationship between loadings on the general factor and third-party valence estimates suggests that the general factor represents respondent evaluations of a specific aspect of item content, just as the group factors represent evaluations of trait-relevant content </a:t>
            </a:r>
          </a:p>
          <a:p>
            <a:endParaRPr lang="en-US" dirty="0"/>
          </a:p>
        </p:txBody>
      </p:sp>
      <p:sp>
        <p:nvSpPr>
          <p:cNvPr id="4" name="Slide Number Placeholder 3"/>
          <p:cNvSpPr>
            <a:spLocks noGrp="1"/>
          </p:cNvSpPr>
          <p:nvPr>
            <p:ph type="sldNum" sz="quarter" idx="10"/>
          </p:nvPr>
        </p:nvSpPr>
        <p:spPr/>
        <p:txBody>
          <a:bodyPr/>
          <a:lstStyle/>
          <a:p>
            <a:fld id="{C01181F8-3D55-ED47-8BAE-FA675AC89770}" type="slidenum">
              <a:rPr lang="en-US" smtClean="0"/>
              <a:pPr/>
              <a:t>18</a:t>
            </a:fld>
            <a:endParaRPr lang="en-US"/>
          </a:p>
        </p:txBody>
      </p:sp>
    </p:spTree>
    <p:extLst>
      <p:ext uri="{BB962C8B-B14F-4D97-AF65-F5344CB8AC3E}">
        <p14:creationId xmlns:p14="http://schemas.microsoft.com/office/powerpoint/2010/main" val="3635520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rgbClr val="000000"/>
                </a:solidFill>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000000"/>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F7C926F-F84A-2249-A22A-A883442F279D}" type="slidenum">
              <a:rPr lang="en-US"/>
              <a:pPr/>
              <a:t>‹#›</a:t>
            </a:fld>
            <a:endParaRPr lang="en-US"/>
          </a:p>
        </p:txBody>
      </p:sp>
    </p:spTree>
    <p:extLst>
      <p:ext uri="{BB962C8B-B14F-4D97-AF65-F5344CB8AC3E}">
        <p14:creationId xmlns:p14="http://schemas.microsoft.com/office/powerpoint/2010/main" val="1722760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69333" y="0"/>
            <a:ext cx="6688667" cy="990600"/>
          </a:xfrm>
        </p:spPr>
        <p:txBody>
          <a:bodyPr/>
          <a:lstStyle>
            <a:lvl1pPr>
              <a:defRPr sz="3600"/>
            </a:lvl1p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A2A8862-9FE3-DF41-9297-3605A7833E0D}" type="slidenum">
              <a:rPr lang="en-US"/>
              <a:pPr/>
              <a:t>‹#›</a:t>
            </a:fld>
            <a:endParaRPr lang="en-US"/>
          </a:p>
        </p:txBody>
      </p:sp>
    </p:spTree>
    <p:extLst>
      <p:ext uri="{BB962C8B-B14F-4D97-AF65-F5344CB8AC3E}">
        <p14:creationId xmlns:p14="http://schemas.microsoft.com/office/powerpoint/2010/main" val="1706461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304800"/>
            <a:ext cx="2000250" cy="6400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04800"/>
            <a:ext cx="5848350" cy="6400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53093CC-3948-8E40-A5E6-5E42A010032B}" type="slidenum">
              <a:rPr lang="en-US"/>
              <a:pPr/>
              <a:t>‹#›</a:t>
            </a:fld>
            <a:endParaRPr lang="en-US"/>
          </a:p>
        </p:txBody>
      </p:sp>
    </p:spTree>
    <p:extLst>
      <p:ext uri="{BB962C8B-B14F-4D97-AF65-F5344CB8AC3E}">
        <p14:creationId xmlns:p14="http://schemas.microsoft.com/office/powerpoint/2010/main" val="374452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9332" y="0"/>
            <a:ext cx="6612468" cy="990600"/>
          </a:xfrm>
        </p:spPr>
        <p:txBody>
          <a:bodyPr/>
          <a:lstStyle>
            <a:lvl1pPr>
              <a:defRPr sz="36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D7F6A11-C6AF-4441-BC22-F4323D579312}" type="slidenum">
              <a:rPr lang="en-US"/>
              <a:pPr/>
              <a:t>‹#›</a:t>
            </a:fld>
            <a:endParaRPr lang="en-US"/>
          </a:p>
        </p:txBody>
      </p:sp>
    </p:spTree>
    <p:extLst>
      <p:ext uri="{BB962C8B-B14F-4D97-AF65-F5344CB8AC3E}">
        <p14:creationId xmlns:p14="http://schemas.microsoft.com/office/powerpoint/2010/main" val="2806686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DE96BA1-D90E-3848-AC49-2387D15284AF}" type="slidenum">
              <a:rPr lang="en-US"/>
              <a:pPr/>
              <a:t>‹#›</a:t>
            </a:fld>
            <a:endParaRPr lang="en-US"/>
          </a:p>
        </p:txBody>
      </p:sp>
    </p:spTree>
    <p:extLst>
      <p:ext uri="{BB962C8B-B14F-4D97-AF65-F5344CB8AC3E}">
        <p14:creationId xmlns:p14="http://schemas.microsoft.com/office/powerpoint/2010/main" val="1232599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69333" y="0"/>
            <a:ext cx="6536267" cy="990600"/>
          </a:xfrm>
        </p:spPr>
        <p:txBody>
          <a:bodyPr/>
          <a:lstStyle>
            <a:lvl1pPr>
              <a:defRPr sz="3600"/>
            </a:lvl1p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3FC11D7-B7D7-EF42-AFED-0D300B548C39}" type="slidenum">
              <a:rPr lang="en-US"/>
              <a:pPr/>
              <a:t>‹#›</a:t>
            </a:fld>
            <a:endParaRPr lang="en-US"/>
          </a:p>
        </p:txBody>
      </p:sp>
    </p:spTree>
    <p:extLst>
      <p:ext uri="{BB962C8B-B14F-4D97-AF65-F5344CB8AC3E}">
        <p14:creationId xmlns:p14="http://schemas.microsoft.com/office/powerpoint/2010/main" val="1383836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229600" cy="990600"/>
          </a:xfrm>
        </p:spPr>
        <p:txBody>
          <a:bodyPr/>
          <a:lstStyle>
            <a:lvl1pPr>
              <a:defRPr sz="3600"/>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510352B6-1132-9C41-B016-710593C27DA9}" type="slidenum">
              <a:rPr lang="en-US"/>
              <a:pPr/>
              <a:t>‹#›</a:t>
            </a:fld>
            <a:endParaRPr lang="en-US"/>
          </a:p>
        </p:txBody>
      </p:sp>
    </p:spTree>
    <p:extLst>
      <p:ext uri="{BB962C8B-B14F-4D97-AF65-F5344CB8AC3E}">
        <p14:creationId xmlns:p14="http://schemas.microsoft.com/office/powerpoint/2010/main" val="88301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6932" y="0"/>
            <a:ext cx="6612467" cy="990600"/>
          </a:xfrm>
        </p:spPr>
        <p:txBody>
          <a:bodyPr/>
          <a:lstStyle>
            <a:lvl1pPr>
              <a:defRPr sz="3600"/>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17682859-56ED-1C49-A5C6-18AA00A7A464}" type="slidenum">
              <a:rPr lang="en-US"/>
              <a:pPr/>
              <a:t>‹#›</a:t>
            </a:fld>
            <a:endParaRPr lang="en-US"/>
          </a:p>
        </p:txBody>
      </p:sp>
    </p:spTree>
    <p:extLst>
      <p:ext uri="{BB962C8B-B14F-4D97-AF65-F5344CB8AC3E}">
        <p14:creationId xmlns:p14="http://schemas.microsoft.com/office/powerpoint/2010/main" val="1648891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D16A4DE-3093-E844-88E5-184F881592AD}" type="slidenum">
              <a:rPr lang="en-US"/>
              <a:pPr/>
              <a:t>‹#›</a:t>
            </a:fld>
            <a:endParaRPr lang="en-US"/>
          </a:p>
        </p:txBody>
      </p:sp>
    </p:spTree>
    <p:extLst>
      <p:ext uri="{BB962C8B-B14F-4D97-AF65-F5344CB8AC3E}">
        <p14:creationId xmlns:p14="http://schemas.microsoft.com/office/powerpoint/2010/main" val="2306616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983D0C5-423F-D94F-AD54-3DF9CA65DCD8}" type="slidenum">
              <a:rPr lang="en-US"/>
              <a:pPr/>
              <a:t>‹#›</a:t>
            </a:fld>
            <a:endParaRPr lang="en-US"/>
          </a:p>
        </p:txBody>
      </p:sp>
    </p:spTree>
    <p:extLst>
      <p:ext uri="{BB962C8B-B14F-4D97-AF65-F5344CB8AC3E}">
        <p14:creationId xmlns:p14="http://schemas.microsoft.com/office/powerpoint/2010/main" val="555223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262E3F9-57B6-1C4B-AFC2-D439B5E1E24E}" type="slidenum">
              <a:rPr lang="en-US"/>
              <a:pPr/>
              <a:t>‹#›</a:t>
            </a:fld>
            <a:endParaRPr lang="en-US"/>
          </a:p>
        </p:txBody>
      </p:sp>
    </p:spTree>
    <p:extLst>
      <p:ext uri="{BB962C8B-B14F-4D97-AF65-F5344CB8AC3E}">
        <p14:creationId xmlns:p14="http://schemas.microsoft.com/office/powerpoint/2010/main" val="274331076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13"/>
          <a:stretch>
            <a:fillRect/>
          </a:stretch>
        </p:blipFill>
        <p:spPr>
          <a:xfrm>
            <a:off x="-25400" y="0"/>
            <a:ext cx="6350000" cy="990600"/>
          </a:xfrm>
          <a:prstGeom prst="rect">
            <a:avLst/>
          </a:prstGeom>
        </p:spPr>
      </p:pic>
      <p:sp>
        <p:nvSpPr>
          <p:cNvPr id="1032" name="Rectangle 8"/>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3" name="Rectangle 9"/>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34" name="Rectangle 10"/>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5" name="Rectangle 11"/>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lvl1pPr>
          </a:lstStyle>
          <a:p>
            <a:fld id="{1247F7CE-81E1-1045-9835-5ECA1874EB24}" type="slidenum">
              <a:rPr lang="en-US"/>
              <a:pPr/>
              <a:t>‹#›</a:t>
            </a:fld>
            <a:endParaRPr lang="en-US"/>
          </a:p>
        </p:txBody>
      </p:sp>
      <p:pic>
        <p:nvPicPr>
          <p:cNvPr id="2" name="Picture 1"/>
          <p:cNvPicPr>
            <a:picLocks noChangeAspect="1"/>
          </p:cNvPicPr>
          <p:nvPr userDrawn="1"/>
        </p:nvPicPr>
        <p:blipFill>
          <a:blip r:embed="rId13"/>
          <a:stretch>
            <a:fillRect/>
          </a:stretch>
        </p:blipFill>
        <p:spPr>
          <a:xfrm>
            <a:off x="2743200" y="0"/>
            <a:ext cx="6400800" cy="990600"/>
          </a:xfrm>
          <a:prstGeom prst="rect">
            <a:avLst/>
          </a:prstGeom>
        </p:spPr>
      </p:pic>
      <p:sp>
        <p:nvSpPr>
          <p:cNvPr id="1036" name="Rectangle 12"/>
          <p:cNvSpPr>
            <a:spLocks noGrp="1" noChangeArrowheads="1"/>
          </p:cNvSpPr>
          <p:nvPr>
            <p:ph type="title"/>
          </p:nvPr>
        </p:nvSpPr>
        <p:spPr bwMode="auto">
          <a:xfrm>
            <a:off x="152400" y="0"/>
            <a:ext cx="4953000" cy="99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fontAlgn="base">
        <a:spcBef>
          <a:spcPct val="0"/>
        </a:spcBef>
        <a:spcAft>
          <a:spcPct val="0"/>
        </a:spcAft>
        <a:defRPr sz="4000">
          <a:solidFill>
            <a:schemeClr val="tx1"/>
          </a:solidFill>
          <a:latin typeface="+mj-lt"/>
          <a:ea typeface="+mj-ea"/>
          <a:cs typeface="+mj-cs"/>
        </a:defRPr>
      </a:lvl1pPr>
      <a:lvl2pPr algn="r" rtl="0" fontAlgn="base">
        <a:spcBef>
          <a:spcPct val="0"/>
        </a:spcBef>
        <a:spcAft>
          <a:spcPct val="0"/>
        </a:spcAft>
        <a:defRPr sz="4000">
          <a:solidFill>
            <a:schemeClr val="bg1"/>
          </a:solidFill>
          <a:latin typeface="Arial" charset="0"/>
          <a:ea typeface="ＭＳ Ｐゴシック" charset="0"/>
          <a:cs typeface="ＭＳ Ｐゴシック" charset="0"/>
        </a:defRPr>
      </a:lvl2pPr>
      <a:lvl3pPr algn="r" rtl="0" fontAlgn="base">
        <a:spcBef>
          <a:spcPct val="0"/>
        </a:spcBef>
        <a:spcAft>
          <a:spcPct val="0"/>
        </a:spcAft>
        <a:defRPr sz="4000">
          <a:solidFill>
            <a:schemeClr val="bg1"/>
          </a:solidFill>
          <a:latin typeface="Arial" charset="0"/>
          <a:ea typeface="ＭＳ Ｐゴシック" charset="0"/>
          <a:cs typeface="ＭＳ Ｐゴシック" charset="0"/>
        </a:defRPr>
      </a:lvl3pPr>
      <a:lvl4pPr algn="r" rtl="0" fontAlgn="base">
        <a:spcBef>
          <a:spcPct val="0"/>
        </a:spcBef>
        <a:spcAft>
          <a:spcPct val="0"/>
        </a:spcAft>
        <a:defRPr sz="4000">
          <a:solidFill>
            <a:schemeClr val="bg1"/>
          </a:solidFill>
          <a:latin typeface="Arial" charset="0"/>
          <a:ea typeface="ＭＳ Ｐゴシック" charset="0"/>
          <a:cs typeface="ＭＳ Ｐゴシック" charset="0"/>
        </a:defRPr>
      </a:lvl4pPr>
      <a:lvl5pPr algn="r" rtl="0" fontAlgn="base">
        <a:spcBef>
          <a:spcPct val="0"/>
        </a:spcBef>
        <a:spcAft>
          <a:spcPct val="0"/>
        </a:spcAft>
        <a:defRPr sz="4000">
          <a:solidFill>
            <a:schemeClr val="bg1"/>
          </a:solidFill>
          <a:latin typeface="Arial" charset="0"/>
          <a:ea typeface="ＭＳ Ｐゴシック" charset="0"/>
          <a:cs typeface="ＭＳ Ｐゴシック" charset="0"/>
        </a:defRPr>
      </a:lvl5pPr>
      <a:lvl6pPr marL="457200" algn="r" rtl="0" fontAlgn="base">
        <a:spcBef>
          <a:spcPct val="0"/>
        </a:spcBef>
        <a:spcAft>
          <a:spcPct val="0"/>
        </a:spcAft>
        <a:defRPr sz="4000">
          <a:solidFill>
            <a:schemeClr val="bg1"/>
          </a:solidFill>
          <a:latin typeface="Arial" charset="0"/>
          <a:ea typeface="ＭＳ Ｐゴシック" charset="0"/>
          <a:cs typeface="ＭＳ Ｐゴシック" charset="0"/>
        </a:defRPr>
      </a:lvl6pPr>
      <a:lvl7pPr marL="914400" algn="r" rtl="0" fontAlgn="base">
        <a:spcBef>
          <a:spcPct val="0"/>
        </a:spcBef>
        <a:spcAft>
          <a:spcPct val="0"/>
        </a:spcAft>
        <a:defRPr sz="4000">
          <a:solidFill>
            <a:schemeClr val="bg1"/>
          </a:solidFill>
          <a:latin typeface="Arial" charset="0"/>
          <a:ea typeface="ＭＳ Ｐゴシック" charset="0"/>
          <a:cs typeface="ＭＳ Ｐゴシック" charset="0"/>
        </a:defRPr>
      </a:lvl7pPr>
      <a:lvl8pPr marL="1371600" algn="r" rtl="0" fontAlgn="base">
        <a:spcBef>
          <a:spcPct val="0"/>
        </a:spcBef>
        <a:spcAft>
          <a:spcPct val="0"/>
        </a:spcAft>
        <a:defRPr sz="4000">
          <a:solidFill>
            <a:schemeClr val="bg1"/>
          </a:solidFill>
          <a:latin typeface="Arial" charset="0"/>
          <a:ea typeface="ＭＳ Ｐゴシック" charset="0"/>
          <a:cs typeface="ＭＳ Ｐゴシック" charset="0"/>
        </a:defRPr>
      </a:lvl8pPr>
      <a:lvl9pPr marL="1828800" algn="r" rtl="0" fontAlgn="base">
        <a:spcBef>
          <a:spcPct val="0"/>
        </a:spcBef>
        <a:spcAft>
          <a:spcPct val="0"/>
        </a:spcAft>
        <a:defRPr sz="4000">
          <a:solidFill>
            <a:schemeClr val="bg1"/>
          </a:solidFill>
          <a:latin typeface="Arial" charset="0"/>
          <a:ea typeface="ＭＳ Ｐゴシック" charset="0"/>
          <a:cs typeface="ＭＳ Ｐゴシック" charset="0"/>
        </a:defRPr>
      </a:lvl9pPr>
    </p:titleStyle>
    <p:bodyStyle>
      <a:lvl1pPr marL="342900" indent="-342900" algn="l" rtl="0" fontAlgn="base">
        <a:spcBef>
          <a:spcPct val="20000"/>
        </a:spcBef>
        <a:spcAft>
          <a:spcPct val="0"/>
        </a:spcAft>
        <a:buChar char="•"/>
        <a:defRPr sz="3200">
          <a:solidFill>
            <a:srgbClr val="000000"/>
          </a:solidFill>
          <a:latin typeface="+mn-lt"/>
          <a:ea typeface="+mn-ea"/>
          <a:cs typeface="+mn-cs"/>
        </a:defRPr>
      </a:lvl1pPr>
      <a:lvl2pPr marL="742950" indent="-285750" algn="l" rtl="0" fontAlgn="base">
        <a:spcBef>
          <a:spcPct val="20000"/>
        </a:spcBef>
        <a:spcAft>
          <a:spcPct val="0"/>
        </a:spcAft>
        <a:buChar char="–"/>
        <a:defRPr sz="2800">
          <a:solidFill>
            <a:srgbClr val="000000"/>
          </a:solidFill>
          <a:latin typeface="+mn-lt"/>
          <a:ea typeface="+mn-ea"/>
        </a:defRPr>
      </a:lvl2pPr>
      <a:lvl3pPr marL="1143000" indent="-228600" algn="l" rtl="0" fontAlgn="base">
        <a:spcBef>
          <a:spcPct val="20000"/>
        </a:spcBef>
        <a:spcAft>
          <a:spcPct val="0"/>
        </a:spcAft>
        <a:buChar char="•"/>
        <a:defRPr sz="2400">
          <a:solidFill>
            <a:srgbClr val="000000"/>
          </a:solidFill>
          <a:latin typeface="+mn-lt"/>
          <a:ea typeface="+mn-ea"/>
        </a:defRPr>
      </a:lvl3pPr>
      <a:lvl4pPr marL="1600200" indent="-228600" algn="l" rtl="0" fontAlgn="base">
        <a:spcBef>
          <a:spcPct val="20000"/>
        </a:spcBef>
        <a:spcAft>
          <a:spcPct val="0"/>
        </a:spcAft>
        <a:buChar char="–"/>
        <a:defRPr sz="2000">
          <a:solidFill>
            <a:srgbClr val="000000"/>
          </a:solidFill>
          <a:latin typeface="+mn-lt"/>
          <a:ea typeface="+mn-ea"/>
        </a:defRPr>
      </a:lvl4pPr>
      <a:lvl5pPr marL="2057400" indent="-228600" algn="l" rtl="0" fontAlgn="base">
        <a:spcBef>
          <a:spcPct val="20000"/>
        </a:spcBef>
        <a:spcAft>
          <a:spcPct val="0"/>
        </a:spcAft>
        <a:buChar char="»"/>
        <a:defRPr sz="2000">
          <a:solidFill>
            <a:srgbClr val="000000"/>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ctrTitle"/>
          </p:nvPr>
        </p:nvSpPr>
        <p:spPr>
          <a:xfrm>
            <a:off x="-22225" y="1600200"/>
            <a:ext cx="9144000" cy="1143000"/>
          </a:xfrm>
          <a:ln/>
        </p:spPr>
        <p:txBody>
          <a:bodyPr/>
          <a:lstStyle/>
          <a:p>
            <a:pPr algn="ctr"/>
            <a:r>
              <a:rPr lang="en-US" sz="3600" dirty="0">
                <a:solidFill>
                  <a:schemeClr val="accent2">
                    <a:lumMod val="75000"/>
                  </a:schemeClr>
                </a:solidFill>
              </a:rPr>
              <a:t>Modeling the Evaluative Content of Personality Questionnaires: </a:t>
            </a:r>
            <a:r>
              <a:rPr lang="en-US" sz="3600" dirty="0" smtClean="0">
                <a:solidFill>
                  <a:schemeClr val="accent2">
                    <a:lumMod val="75000"/>
                  </a:schemeClr>
                </a:solidFill>
              </a:rPr>
              <a:t/>
            </a:r>
            <a:br>
              <a:rPr lang="en-US" sz="3600" dirty="0" smtClean="0">
                <a:solidFill>
                  <a:schemeClr val="accent2">
                    <a:lumMod val="75000"/>
                  </a:schemeClr>
                </a:solidFill>
              </a:rPr>
            </a:br>
            <a:r>
              <a:rPr lang="en-US" sz="3600" dirty="0" smtClean="0">
                <a:solidFill>
                  <a:schemeClr val="accent2">
                    <a:lumMod val="75000"/>
                  </a:schemeClr>
                </a:solidFill>
              </a:rPr>
              <a:t>A </a:t>
            </a:r>
            <a:r>
              <a:rPr lang="en-US" sz="3600" dirty="0">
                <a:solidFill>
                  <a:schemeClr val="accent2">
                    <a:lumMod val="75000"/>
                  </a:schemeClr>
                </a:solidFill>
              </a:rPr>
              <a:t>Bifactor </a:t>
            </a:r>
            <a:r>
              <a:rPr lang="en-US" sz="3600" dirty="0" smtClean="0">
                <a:solidFill>
                  <a:schemeClr val="accent2">
                    <a:lumMod val="75000"/>
                  </a:schemeClr>
                </a:solidFill>
              </a:rPr>
              <a:t>Application</a:t>
            </a:r>
            <a:endParaRPr lang="en-US" sz="3600" dirty="0">
              <a:solidFill>
                <a:schemeClr val="accent2">
                  <a:lumMod val="75000"/>
                </a:schemeClr>
              </a:solidFill>
            </a:endParaRPr>
          </a:p>
        </p:txBody>
      </p:sp>
      <p:sp>
        <p:nvSpPr>
          <p:cNvPr id="2" name="Slide Number Placeholder 1"/>
          <p:cNvSpPr>
            <a:spLocks noGrp="1"/>
          </p:cNvSpPr>
          <p:nvPr>
            <p:ph type="sldNum" sz="quarter" idx="12"/>
          </p:nvPr>
        </p:nvSpPr>
        <p:spPr/>
        <p:txBody>
          <a:bodyPr/>
          <a:lstStyle/>
          <a:p>
            <a:fld id="{FF7C926F-F84A-2249-A22A-A883442F279D}" type="slidenum">
              <a:rPr lang="en-US" smtClean="0"/>
              <a:pPr/>
              <a:t>1</a:t>
            </a:fld>
            <a:endParaRPr lang="en-US" dirty="0"/>
          </a:p>
        </p:txBody>
      </p:sp>
      <p:sp>
        <p:nvSpPr>
          <p:cNvPr id="7" name="TextBox 6"/>
          <p:cNvSpPr txBox="1"/>
          <p:nvPr/>
        </p:nvSpPr>
        <p:spPr>
          <a:xfrm>
            <a:off x="6350" y="5288340"/>
            <a:ext cx="9144000" cy="1569660"/>
          </a:xfrm>
          <a:prstGeom prst="rect">
            <a:avLst/>
          </a:prstGeom>
          <a:noFill/>
        </p:spPr>
        <p:txBody>
          <a:bodyPr wrap="square" rtlCol="0">
            <a:spAutoFit/>
          </a:bodyPr>
          <a:lstStyle/>
          <a:p>
            <a:pPr algn="ctr"/>
            <a:endParaRPr lang="en-US" dirty="0" smtClean="0">
              <a:solidFill>
                <a:srgbClr val="000000"/>
              </a:solidFill>
              <a:latin typeface="Arial"/>
              <a:cs typeface="Arial"/>
            </a:endParaRPr>
          </a:p>
          <a:p>
            <a:pPr algn="ctr"/>
            <a:r>
              <a:rPr lang="en-US" dirty="0" smtClean="0">
                <a:solidFill>
                  <a:srgbClr val="000000"/>
                </a:solidFill>
                <a:latin typeface="Arial"/>
                <a:cs typeface="Arial"/>
              </a:rPr>
              <a:t>Ideas in Testing Conference</a:t>
            </a:r>
          </a:p>
          <a:p>
            <a:pPr algn="ctr"/>
            <a:r>
              <a:rPr lang="en-US" dirty="0" smtClean="0">
                <a:solidFill>
                  <a:srgbClr val="000000"/>
                </a:solidFill>
                <a:latin typeface="Arial"/>
                <a:cs typeface="Arial"/>
              </a:rPr>
              <a:t>November 13</a:t>
            </a:r>
            <a:r>
              <a:rPr lang="en-US" baseline="30000" dirty="0" smtClean="0">
                <a:solidFill>
                  <a:srgbClr val="000000"/>
                </a:solidFill>
                <a:latin typeface="Arial"/>
                <a:cs typeface="Arial"/>
              </a:rPr>
              <a:t>th</a:t>
            </a:r>
            <a:r>
              <a:rPr lang="en-US" dirty="0">
                <a:solidFill>
                  <a:srgbClr val="000000"/>
                </a:solidFill>
                <a:latin typeface="Arial"/>
                <a:cs typeface="Arial"/>
              </a:rPr>
              <a:t>, </a:t>
            </a:r>
            <a:r>
              <a:rPr lang="en-US" dirty="0" smtClean="0">
                <a:solidFill>
                  <a:srgbClr val="000000"/>
                </a:solidFill>
                <a:latin typeface="Arial"/>
                <a:cs typeface="Arial"/>
              </a:rPr>
              <a:t>2015</a:t>
            </a:r>
            <a:endParaRPr lang="en-US" dirty="0">
              <a:solidFill>
                <a:srgbClr val="000000"/>
              </a:solidFill>
              <a:latin typeface="Arial"/>
              <a:cs typeface="Arial"/>
            </a:endParaRPr>
          </a:p>
          <a:p>
            <a:pPr algn="ctr"/>
            <a:endParaRPr lang="en-US" dirty="0">
              <a:latin typeface="Arial"/>
              <a:cs typeface="Arial"/>
            </a:endParaRPr>
          </a:p>
        </p:txBody>
      </p:sp>
      <p:sp>
        <p:nvSpPr>
          <p:cNvPr id="9" name="Content Placeholder 5"/>
          <p:cNvSpPr txBox="1">
            <a:spLocks/>
          </p:cNvSpPr>
          <p:nvPr/>
        </p:nvSpPr>
        <p:spPr bwMode="auto">
          <a:xfrm>
            <a:off x="685800" y="3222457"/>
            <a:ext cx="3810000" cy="21115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3200">
                <a:solidFill>
                  <a:srgbClr val="000000"/>
                </a:solidFill>
                <a:latin typeface="+mn-lt"/>
                <a:ea typeface="+mn-ea"/>
                <a:cs typeface="+mn-cs"/>
              </a:defRPr>
            </a:lvl1pPr>
            <a:lvl2pPr marL="457200" indent="0" algn="ctr" rtl="0" fontAlgn="base">
              <a:spcBef>
                <a:spcPct val="20000"/>
              </a:spcBef>
              <a:spcAft>
                <a:spcPct val="0"/>
              </a:spcAft>
              <a:buNone/>
              <a:defRPr sz="2800">
                <a:solidFill>
                  <a:srgbClr val="000000"/>
                </a:solidFill>
                <a:latin typeface="+mn-lt"/>
                <a:ea typeface="+mn-ea"/>
              </a:defRPr>
            </a:lvl2pPr>
            <a:lvl3pPr marL="914400" indent="0" algn="ctr" rtl="0" fontAlgn="base">
              <a:spcBef>
                <a:spcPct val="20000"/>
              </a:spcBef>
              <a:spcAft>
                <a:spcPct val="0"/>
              </a:spcAft>
              <a:buNone/>
              <a:defRPr sz="2400">
                <a:solidFill>
                  <a:srgbClr val="000000"/>
                </a:solidFill>
                <a:latin typeface="+mn-lt"/>
                <a:ea typeface="+mn-ea"/>
              </a:defRPr>
            </a:lvl3pPr>
            <a:lvl4pPr marL="1371600" indent="0" algn="ctr" rtl="0" fontAlgn="base">
              <a:spcBef>
                <a:spcPct val="20000"/>
              </a:spcBef>
              <a:spcAft>
                <a:spcPct val="0"/>
              </a:spcAft>
              <a:buNone/>
              <a:defRPr sz="2000">
                <a:solidFill>
                  <a:srgbClr val="000000"/>
                </a:solidFill>
                <a:latin typeface="+mn-lt"/>
                <a:ea typeface="+mn-ea"/>
              </a:defRPr>
            </a:lvl4pPr>
            <a:lvl5pPr marL="1828800" indent="0" algn="ctr" rtl="0" fontAlgn="base">
              <a:spcBef>
                <a:spcPct val="20000"/>
              </a:spcBef>
              <a:spcAft>
                <a:spcPct val="0"/>
              </a:spcAft>
              <a:buNone/>
              <a:defRPr sz="2000">
                <a:solidFill>
                  <a:srgbClr val="000000"/>
                </a:solidFill>
                <a:latin typeface="+mn-lt"/>
                <a:ea typeface="+mn-ea"/>
              </a:defRPr>
            </a:lvl5pPr>
            <a:lvl6pPr marL="2286000" indent="0" algn="ctr" rtl="0" fontAlgn="base">
              <a:spcBef>
                <a:spcPct val="20000"/>
              </a:spcBef>
              <a:spcAft>
                <a:spcPct val="0"/>
              </a:spcAft>
              <a:buNone/>
              <a:defRPr sz="2000">
                <a:solidFill>
                  <a:schemeClr val="tx1"/>
                </a:solidFill>
                <a:latin typeface="+mn-lt"/>
                <a:ea typeface="+mn-ea"/>
              </a:defRPr>
            </a:lvl6pPr>
            <a:lvl7pPr marL="2743200" indent="0" algn="ctr" rtl="0" fontAlgn="base">
              <a:spcBef>
                <a:spcPct val="20000"/>
              </a:spcBef>
              <a:spcAft>
                <a:spcPct val="0"/>
              </a:spcAft>
              <a:buNone/>
              <a:defRPr sz="2000">
                <a:solidFill>
                  <a:schemeClr val="tx1"/>
                </a:solidFill>
                <a:latin typeface="+mn-lt"/>
                <a:ea typeface="+mn-ea"/>
              </a:defRPr>
            </a:lvl7pPr>
            <a:lvl8pPr marL="3200400" indent="0" algn="ctr" rtl="0" fontAlgn="base">
              <a:spcBef>
                <a:spcPct val="20000"/>
              </a:spcBef>
              <a:spcAft>
                <a:spcPct val="0"/>
              </a:spcAft>
              <a:buNone/>
              <a:defRPr sz="2000">
                <a:solidFill>
                  <a:schemeClr val="tx1"/>
                </a:solidFill>
                <a:latin typeface="+mn-lt"/>
                <a:ea typeface="+mn-ea"/>
              </a:defRPr>
            </a:lvl8pPr>
            <a:lvl9pPr marL="3657600" indent="0" algn="ctr" rtl="0" fontAlgn="base">
              <a:spcBef>
                <a:spcPct val="20000"/>
              </a:spcBef>
              <a:spcAft>
                <a:spcPct val="0"/>
              </a:spcAft>
              <a:buNone/>
              <a:defRPr sz="2000">
                <a:solidFill>
                  <a:schemeClr val="tx1"/>
                </a:solidFill>
                <a:latin typeface="+mn-lt"/>
                <a:ea typeface="+mn-ea"/>
              </a:defRPr>
            </a:lvl9pPr>
          </a:lstStyle>
          <a:p>
            <a:r>
              <a:rPr lang="en-US" sz="2000" dirty="0" smtClean="0"/>
              <a:t>Samuel T. McAbee</a:t>
            </a:r>
          </a:p>
          <a:p>
            <a:r>
              <a:rPr lang="en-US" sz="2000" dirty="0" smtClean="0"/>
              <a:t>Illinois Institute of Technology</a:t>
            </a:r>
          </a:p>
          <a:p>
            <a:endParaRPr lang="en-US" sz="2000" dirty="0"/>
          </a:p>
          <a:p>
            <a:r>
              <a:rPr lang="en-US" sz="2000" dirty="0" smtClean="0"/>
              <a:t>Michael D. </a:t>
            </a:r>
            <a:r>
              <a:rPr lang="en-US" sz="2000" dirty="0" err="1" smtClean="0"/>
              <a:t>Biderman</a:t>
            </a:r>
            <a:r>
              <a:rPr lang="en-US" sz="2000" dirty="0" smtClean="0"/>
              <a:t>*</a:t>
            </a:r>
          </a:p>
          <a:p>
            <a:r>
              <a:rPr lang="en-US" sz="2000" dirty="0" smtClean="0"/>
              <a:t>University of Tennessee at </a:t>
            </a:r>
            <a:r>
              <a:rPr lang="en-US" sz="2000" dirty="0" err="1" smtClean="0"/>
              <a:t>Chattanoooga</a:t>
            </a:r>
            <a:endParaRPr lang="en-US" sz="2000" dirty="0" smtClean="0"/>
          </a:p>
        </p:txBody>
      </p:sp>
      <p:sp>
        <p:nvSpPr>
          <p:cNvPr id="10" name="Content Placeholder 6"/>
          <p:cNvSpPr txBox="1">
            <a:spLocks/>
          </p:cNvSpPr>
          <p:nvPr/>
        </p:nvSpPr>
        <p:spPr>
          <a:xfrm>
            <a:off x="4648200" y="3222457"/>
            <a:ext cx="3810000" cy="2111543"/>
          </a:xfrm>
          <a:prstGeom prst="rect">
            <a:avLst/>
          </a:prstGeom>
        </p:spPr>
        <p:txBody>
          <a:bodyPr/>
          <a:lstStyle>
            <a:lvl1pPr marL="342900" indent="-342900" algn="l" rtl="0" fontAlgn="base">
              <a:spcBef>
                <a:spcPct val="20000"/>
              </a:spcBef>
              <a:spcAft>
                <a:spcPct val="0"/>
              </a:spcAft>
              <a:buChar char="•"/>
              <a:defRPr sz="3200">
                <a:solidFill>
                  <a:srgbClr val="000000"/>
                </a:solidFill>
                <a:latin typeface="+mn-lt"/>
                <a:ea typeface="+mn-ea"/>
                <a:cs typeface="+mn-cs"/>
              </a:defRPr>
            </a:lvl1pPr>
            <a:lvl2pPr marL="742950" indent="-285750" algn="l" rtl="0" fontAlgn="base">
              <a:spcBef>
                <a:spcPct val="20000"/>
              </a:spcBef>
              <a:spcAft>
                <a:spcPct val="0"/>
              </a:spcAft>
              <a:buChar char="–"/>
              <a:defRPr sz="2800">
                <a:solidFill>
                  <a:srgbClr val="000000"/>
                </a:solidFill>
                <a:latin typeface="+mn-lt"/>
                <a:ea typeface="+mn-ea"/>
              </a:defRPr>
            </a:lvl2pPr>
            <a:lvl3pPr marL="1143000" indent="-228600" algn="l" rtl="0" fontAlgn="base">
              <a:spcBef>
                <a:spcPct val="20000"/>
              </a:spcBef>
              <a:spcAft>
                <a:spcPct val="0"/>
              </a:spcAft>
              <a:buChar char="•"/>
              <a:defRPr sz="2400">
                <a:solidFill>
                  <a:srgbClr val="000000"/>
                </a:solidFill>
                <a:latin typeface="+mn-lt"/>
                <a:ea typeface="+mn-ea"/>
              </a:defRPr>
            </a:lvl3pPr>
            <a:lvl4pPr marL="1600200" indent="-228600" algn="l" rtl="0" fontAlgn="base">
              <a:spcBef>
                <a:spcPct val="20000"/>
              </a:spcBef>
              <a:spcAft>
                <a:spcPct val="0"/>
              </a:spcAft>
              <a:buChar char="–"/>
              <a:defRPr sz="2000">
                <a:solidFill>
                  <a:srgbClr val="000000"/>
                </a:solidFill>
                <a:latin typeface="+mn-lt"/>
                <a:ea typeface="+mn-ea"/>
              </a:defRPr>
            </a:lvl4pPr>
            <a:lvl5pPr marL="2057400" indent="-228600" algn="l" rtl="0" fontAlgn="base">
              <a:spcBef>
                <a:spcPct val="20000"/>
              </a:spcBef>
              <a:spcAft>
                <a:spcPct val="0"/>
              </a:spcAft>
              <a:buChar char="»"/>
              <a:defRPr sz="2000">
                <a:solidFill>
                  <a:srgbClr val="000000"/>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marL="0" indent="0" algn="ctr">
              <a:buNone/>
            </a:pPr>
            <a:r>
              <a:rPr lang="en-US" sz="2000" dirty="0" smtClean="0"/>
              <a:t>Zhou “Job” Chen</a:t>
            </a:r>
          </a:p>
          <a:p>
            <a:pPr marL="0" indent="0" algn="ctr">
              <a:buNone/>
            </a:pPr>
            <a:r>
              <a:rPr lang="en-US" sz="2000" dirty="0" smtClean="0"/>
              <a:t>University of Oregon</a:t>
            </a:r>
          </a:p>
          <a:p>
            <a:pPr marL="0" indent="0" algn="ctr">
              <a:buNone/>
            </a:pPr>
            <a:endParaRPr lang="en-US" sz="2000" dirty="0"/>
          </a:p>
          <a:p>
            <a:pPr marL="0" indent="0" algn="ctr">
              <a:buNone/>
            </a:pPr>
            <a:r>
              <a:rPr lang="en-US" sz="2000" dirty="0" err="1" smtClean="0"/>
              <a:t>Nhung</a:t>
            </a:r>
            <a:r>
              <a:rPr lang="en-US" sz="2000" dirty="0" smtClean="0"/>
              <a:t> Hendy</a:t>
            </a:r>
          </a:p>
          <a:p>
            <a:pPr marL="0" indent="0" algn="ctr">
              <a:buNone/>
            </a:pPr>
            <a:r>
              <a:rPr lang="en-US" sz="2000" dirty="0" smtClean="0"/>
              <a:t>Towson University</a:t>
            </a:r>
            <a:endParaRPr lang="en-US" sz="20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Fit: NEO-FFI-3</a:t>
            </a:r>
            <a:endParaRPr lang="en-US" dirty="0"/>
          </a:p>
        </p:txBody>
      </p:sp>
      <p:sp>
        <p:nvSpPr>
          <p:cNvPr id="4" name="Slide Number Placeholder 3"/>
          <p:cNvSpPr>
            <a:spLocks noGrp="1"/>
          </p:cNvSpPr>
          <p:nvPr>
            <p:ph type="sldNum" sz="quarter" idx="12"/>
          </p:nvPr>
        </p:nvSpPr>
        <p:spPr/>
        <p:txBody>
          <a:bodyPr/>
          <a:lstStyle/>
          <a:p>
            <a:fld id="{FD7F6A11-C6AF-4441-BC22-F4323D579312}" type="slidenum">
              <a:rPr lang="en-US" smtClean="0"/>
              <a:pPr/>
              <a:t>10</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122580353"/>
              </p:ext>
            </p:extLst>
          </p:nvPr>
        </p:nvGraphicFramePr>
        <p:xfrm>
          <a:off x="204819" y="2303046"/>
          <a:ext cx="8697945" cy="3302000"/>
        </p:xfrm>
        <a:graphic>
          <a:graphicData uri="http://schemas.openxmlformats.org/drawingml/2006/table">
            <a:tbl>
              <a:tblPr firstRow="1" bandRow="1">
                <a:tableStyleId>{912C8C85-51F0-491E-9774-3900AFEF0FD7}</a:tableStyleId>
              </a:tblPr>
              <a:tblGrid>
                <a:gridCol w="1897444"/>
                <a:gridCol w="1009211"/>
                <a:gridCol w="691426"/>
                <a:gridCol w="1008380"/>
                <a:gridCol w="627802"/>
                <a:gridCol w="855980"/>
                <a:gridCol w="1136347"/>
                <a:gridCol w="882075"/>
                <a:gridCol w="589280"/>
              </a:tblGrid>
              <a:tr h="660400">
                <a:tc>
                  <a:txBody>
                    <a:bodyPr/>
                    <a:lstStyle/>
                    <a:p>
                      <a:r>
                        <a:rPr lang="en-US" sz="1800" dirty="0" smtClean="0"/>
                        <a:t>Model</a:t>
                      </a:r>
                      <a:endParaRPr lang="en-US" sz="1800" dirty="0"/>
                    </a:p>
                  </a:txBody>
                  <a:tcPr>
                    <a:lnL w="9525" cap="flat" cmpd="sng" algn="ctr">
                      <a:noFill/>
                      <a:prstDash val="solid"/>
                    </a:lnL>
                    <a:lnR>
                      <a:noFill/>
                    </a:lnR>
                    <a:lnT w="12700" cap="flat" cmpd="sng" algn="ctr">
                      <a:solidFill>
                        <a:scrgbClr r="0" g="0" b="0"/>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χ</a:t>
                      </a:r>
                      <a:r>
                        <a:rPr lang="en-US" sz="1800" baseline="30000" dirty="0" smtClean="0"/>
                        <a:t>2</a:t>
                      </a:r>
                      <a:endParaRPr lang="en-US" sz="1800" baseline="30000" dirty="0"/>
                    </a:p>
                  </a:txBody>
                  <a:tcPr>
                    <a:lnL>
                      <a:noFill/>
                    </a:lnL>
                    <a:lnR>
                      <a:noFill/>
                    </a:lnR>
                    <a:lnT w="12700" cap="flat" cmpd="sng" algn="ctr">
                      <a:solidFill>
                        <a:scrgbClr r="0" g="0" b="0"/>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sz="1800" i="1" dirty="0" err="1" smtClean="0"/>
                        <a:t>df</a:t>
                      </a:r>
                      <a:endParaRPr lang="en-US" sz="1800" i="1" dirty="0"/>
                    </a:p>
                  </a:txBody>
                  <a:tcPr>
                    <a:lnL>
                      <a:noFill/>
                    </a:lnL>
                    <a:lnR>
                      <a:noFill/>
                    </a:lnR>
                    <a:lnT w="12700" cap="flat" cmpd="sng" algn="ctr">
                      <a:solidFill>
                        <a:scrgbClr r="0" g="0" b="0"/>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RMSEA</a:t>
                      </a:r>
                      <a:endParaRPr lang="en-US" sz="1800" dirty="0"/>
                    </a:p>
                  </a:txBody>
                  <a:tcPr>
                    <a:lnL>
                      <a:noFill/>
                    </a:lnL>
                    <a:lnR>
                      <a:noFill/>
                    </a:lnR>
                    <a:lnT w="12700" cap="flat" cmpd="sng" algn="ctr">
                      <a:solidFill>
                        <a:scrgbClr r="0" g="0" b="0"/>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CFI</a:t>
                      </a:r>
                      <a:endParaRPr lang="en-US" sz="1800" dirty="0"/>
                    </a:p>
                  </a:txBody>
                  <a:tcPr>
                    <a:lnL>
                      <a:noFill/>
                    </a:lnL>
                    <a:lnR>
                      <a:noFill/>
                    </a:lnR>
                    <a:lnT w="12700" cap="flat" cmpd="sng" algn="ctr">
                      <a:solidFill>
                        <a:scrgbClr r="0" g="0" b="0"/>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SRMR</a:t>
                      </a:r>
                      <a:endParaRPr lang="en-US" sz="1800" dirty="0"/>
                    </a:p>
                  </a:txBody>
                  <a:tcPr>
                    <a:lnL>
                      <a:noFill/>
                    </a:lnL>
                    <a:lnR>
                      <a:noFill/>
                    </a:lnR>
                    <a:lnT w="12700" cap="flat" cmpd="sng" algn="ctr">
                      <a:solidFill>
                        <a:scrgbClr r="0" g="0" b="0"/>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AIC</a:t>
                      </a:r>
                      <a:endParaRPr lang="en-US" sz="1800" dirty="0"/>
                    </a:p>
                  </a:txBody>
                  <a:tcPr>
                    <a:lnL>
                      <a:noFill/>
                    </a:lnL>
                    <a:lnR>
                      <a:noFill/>
                    </a:lnR>
                    <a:lnT w="12700" cap="flat" cmpd="sng" algn="ctr">
                      <a:solidFill>
                        <a:scrgbClr r="0" g="0" b="0"/>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smtClean="0"/>
                        <a:t>Δχ</a:t>
                      </a:r>
                      <a:r>
                        <a:rPr lang="en-US" sz="1800" baseline="30000" dirty="0" smtClean="0"/>
                        <a:t>2</a:t>
                      </a:r>
                    </a:p>
                  </a:txBody>
                  <a:tcPr>
                    <a:lnL>
                      <a:noFill/>
                    </a:lnL>
                    <a:lnR>
                      <a:noFill/>
                    </a:lnR>
                    <a:lnT w="12700" cap="flat" cmpd="sng" algn="ctr">
                      <a:solidFill>
                        <a:scrgbClr r="0" g="0" b="0"/>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err="1" smtClean="0"/>
                        <a:t>Δ</a:t>
                      </a:r>
                      <a:r>
                        <a:rPr lang="en-US" sz="1800" i="1" dirty="0" err="1" smtClean="0"/>
                        <a:t>df</a:t>
                      </a:r>
                      <a:endParaRPr lang="en-US" sz="1800" dirty="0"/>
                    </a:p>
                  </a:txBody>
                  <a:tcPr>
                    <a:lnL>
                      <a:noFill/>
                    </a:lnL>
                    <a:lnR w="9525" cap="flat" cmpd="sng" algn="ctr">
                      <a:noFill/>
                      <a:prstDash val="solid"/>
                    </a:lnR>
                    <a:lnT w="12700" cap="flat" cmpd="sng" algn="ctr">
                      <a:solidFill>
                        <a:scrgbClr r="0" g="0" b="0"/>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r>
              <a:tr h="660400">
                <a:tc>
                  <a:txBody>
                    <a:bodyPr/>
                    <a:lstStyle/>
                    <a:p>
                      <a:r>
                        <a:rPr lang="en-US" sz="1800" dirty="0" smtClean="0"/>
                        <a:t>Five Factor EFA</a:t>
                      </a:r>
                      <a:endParaRPr lang="en-US" sz="1800" dirty="0"/>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2920.46</a:t>
                      </a:r>
                      <a:endParaRPr lang="en-US" sz="18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1480</a:t>
                      </a:r>
                      <a:endParaRPr lang="en-US" sz="18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.055</a:t>
                      </a:r>
                      <a:endParaRPr lang="en-US" sz="18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.780</a:t>
                      </a:r>
                      <a:endParaRPr lang="en-US" sz="18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.047</a:t>
                      </a:r>
                      <a:endParaRPr lang="en-US" sz="18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62445.76</a:t>
                      </a:r>
                      <a:endParaRPr lang="en-US" sz="18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sz="180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sz="1800" dirty="0"/>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660400">
                <a:tc>
                  <a:txBody>
                    <a:bodyPr/>
                    <a:lstStyle/>
                    <a:p>
                      <a:r>
                        <a:rPr lang="en-US" sz="1800" dirty="0" smtClean="0"/>
                        <a:t>Bifactor EFA</a:t>
                      </a:r>
                      <a:endParaRPr lang="en-US" sz="1800" dirty="0"/>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2626.20</a:t>
                      </a:r>
                      <a:endParaRPr lang="en-US" sz="18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1425</a:t>
                      </a:r>
                      <a:endParaRPr lang="en-US" sz="18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.052</a:t>
                      </a:r>
                      <a:endParaRPr lang="en-US" sz="18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.817</a:t>
                      </a:r>
                      <a:endParaRPr lang="en-US" sz="18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.042</a:t>
                      </a:r>
                      <a:endParaRPr lang="en-US" sz="18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62261.49</a:t>
                      </a:r>
                      <a:endParaRPr lang="en-US" sz="18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sz="1800" b="1" dirty="0" smtClean="0"/>
                        <a:t>294.26</a:t>
                      </a:r>
                      <a:endParaRPr lang="en-US" sz="1800" b="1"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55</a:t>
                      </a:r>
                      <a:endParaRPr lang="en-US" sz="1800" dirty="0"/>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660400">
                <a:tc>
                  <a:txBody>
                    <a:bodyPr/>
                    <a:lstStyle/>
                    <a:p>
                      <a:r>
                        <a:rPr lang="en-US" sz="1800" dirty="0" smtClean="0"/>
                        <a:t>Five Factor CFA</a:t>
                      </a:r>
                      <a:endParaRPr lang="en-US" sz="1800" dirty="0"/>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4034.85</a:t>
                      </a:r>
                      <a:endParaRPr lang="en-US" sz="18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1700</a:t>
                      </a:r>
                      <a:endParaRPr lang="en-US" sz="18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.066</a:t>
                      </a:r>
                      <a:endParaRPr lang="en-US" sz="18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.644</a:t>
                      </a:r>
                      <a:endParaRPr lang="en-US" sz="18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.089</a:t>
                      </a:r>
                      <a:endParaRPr lang="en-US" sz="18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63120.14</a:t>
                      </a:r>
                      <a:endParaRPr lang="en-US" sz="18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sz="18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sz="1800" dirty="0"/>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660400">
                <a:tc>
                  <a:txBody>
                    <a:bodyPr/>
                    <a:lstStyle/>
                    <a:p>
                      <a:r>
                        <a:rPr lang="en-US" sz="1800" dirty="0" smtClean="0"/>
                        <a:t>Bifactor CFA</a:t>
                      </a:r>
                      <a:endParaRPr lang="en-US" sz="1800" dirty="0"/>
                    </a:p>
                  </a:txBody>
                  <a:tcPr>
                    <a:lnL w="9525" cap="flat" cmpd="sng" algn="ctr">
                      <a:noFill/>
                      <a:prstDash val="solid"/>
                    </a:lnL>
                    <a:lnR>
                      <a:noFill/>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3513.85</a:t>
                      </a:r>
                      <a:endParaRPr lang="en-US" sz="1800" dirty="0"/>
                    </a:p>
                  </a:txBody>
                  <a:tcPr>
                    <a:lnL>
                      <a:noFill/>
                    </a:lnL>
                    <a:lnR>
                      <a:noFill/>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1640</a:t>
                      </a:r>
                      <a:endParaRPr lang="en-US" sz="1800" dirty="0"/>
                    </a:p>
                  </a:txBody>
                  <a:tcPr>
                    <a:lnL>
                      <a:noFill/>
                    </a:lnL>
                    <a:lnR>
                      <a:noFill/>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.060</a:t>
                      </a:r>
                      <a:endParaRPr lang="en-US" sz="1800" dirty="0"/>
                    </a:p>
                  </a:txBody>
                  <a:tcPr>
                    <a:lnL>
                      <a:noFill/>
                    </a:lnL>
                    <a:lnR>
                      <a:noFill/>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.714</a:t>
                      </a:r>
                      <a:endParaRPr lang="en-US" sz="1800" dirty="0"/>
                    </a:p>
                  </a:txBody>
                  <a:tcPr>
                    <a:lnL>
                      <a:noFill/>
                    </a:lnL>
                    <a:lnR>
                      <a:noFill/>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.077</a:t>
                      </a:r>
                      <a:endParaRPr lang="en-US" sz="1800" dirty="0"/>
                    </a:p>
                  </a:txBody>
                  <a:tcPr>
                    <a:lnL>
                      <a:noFill/>
                    </a:lnL>
                    <a:lnR>
                      <a:noFill/>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62719.14</a:t>
                      </a:r>
                      <a:endParaRPr lang="en-US" sz="1800" dirty="0"/>
                    </a:p>
                  </a:txBody>
                  <a:tcPr>
                    <a:lnL>
                      <a:noFill/>
                    </a:lnL>
                    <a:lnR>
                      <a:noFill/>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smtClean="0"/>
                        <a:t>520.00</a:t>
                      </a:r>
                      <a:endParaRPr lang="en-US" sz="1800" b="1" dirty="0"/>
                    </a:p>
                  </a:txBody>
                  <a:tcPr>
                    <a:lnL>
                      <a:noFill/>
                    </a:lnL>
                    <a:lnR>
                      <a:noFill/>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60</a:t>
                      </a:r>
                      <a:endParaRPr lang="en-US" sz="1800" dirty="0"/>
                    </a:p>
                  </a:txBody>
                  <a:tcPr>
                    <a:lnL>
                      <a:noFill/>
                    </a:lnL>
                    <a:lnR w="9525" cap="flat" cmpd="sng" algn="ctr">
                      <a:noFill/>
                      <a:prstDash val="solid"/>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7" name="TextBox 6"/>
          <p:cNvSpPr txBox="1"/>
          <p:nvPr/>
        </p:nvSpPr>
        <p:spPr>
          <a:xfrm>
            <a:off x="152400" y="5605046"/>
            <a:ext cx="8839200" cy="338554"/>
          </a:xfrm>
          <a:prstGeom prst="rect">
            <a:avLst/>
          </a:prstGeom>
          <a:noFill/>
        </p:spPr>
        <p:txBody>
          <a:bodyPr wrap="square" rtlCol="0">
            <a:spAutoFit/>
          </a:bodyPr>
          <a:lstStyle/>
          <a:p>
            <a:pPr defTabSz="457200" eaLnBrk="1" fontAlgn="auto" hangingPunct="1">
              <a:spcBef>
                <a:spcPts val="0"/>
              </a:spcBef>
              <a:spcAft>
                <a:spcPts val="0"/>
              </a:spcAft>
              <a:defRPr/>
            </a:pPr>
            <a:r>
              <a:rPr lang="en-US" sz="1600" i="1" dirty="0" smtClean="0"/>
              <a:t>Note</a:t>
            </a:r>
            <a:r>
              <a:rPr lang="en-US" sz="1600" dirty="0" smtClean="0"/>
              <a:t>. </a:t>
            </a:r>
            <a:r>
              <a:rPr lang="en-US" sz="1600" i="1" dirty="0" smtClean="0"/>
              <a:t>N</a:t>
            </a:r>
            <a:r>
              <a:rPr lang="en-US" sz="1600" dirty="0" smtClean="0"/>
              <a:t> = 317. Δχ</a:t>
            </a:r>
            <a:r>
              <a:rPr lang="en-US" sz="1600" baseline="30000" dirty="0" smtClean="0"/>
              <a:t>2</a:t>
            </a:r>
            <a:r>
              <a:rPr lang="en-US" sz="1600" dirty="0" smtClean="0"/>
              <a:t> estimates in </a:t>
            </a:r>
            <a:r>
              <a:rPr lang="en-US" sz="1600" b="1" dirty="0" smtClean="0"/>
              <a:t>bold</a:t>
            </a:r>
            <a:r>
              <a:rPr lang="en-US" sz="1600" dirty="0" smtClean="0"/>
              <a:t> are statistically significant, </a:t>
            </a:r>
            <a:r>
              <a:rPr lang="en-US" sz="1600" i="1" dirty="0" smtClean="0"/>
              <a:t>p</a:t>
            </a:r>
            <a:r>
              <a:rPr lang="en-US" sz="1600" dirty="0" smtClean="0"/>
              <a:t> &lt; .001</a:t>
            </a:r>
            <a:endParaRPr lang="en-US" sz="1600" baseline="30000" dirty="0"/>
          </a:p>
        </p:txBody>
      </p:sp>
      <p:sp>
        <p:nvSpPr>
          <p:cNvPr id="8" name="TextBox 7"/>
          <p:cNvSpPr txBox="1"/>
          <p:nvPr/>
        </p:nvSpPr>
        <p:spPr>
          <a:xfrm>
            <a:off x="2286000" y="1447800"/>
            <a:ext cx="4876800" cy="584776"/>
          </a:xfrm>
          <a:prstGeom prst="rect">
            <a:avLst/>
          </a:prstGeom>
          <a:noFill/>
        </p:spPr>
        <p:txBody>
          <a:bodyPr wrap="square" rtlCol="0">
            <a:spAutoFit/>
          </a:bodyPr>
          <a:lstStyle/>
          <a:p>
            <a:pPr algn="ctr"/>
            <a:r>
              <a:rPr lang="en-US" sz="3200" b="1" i="1" dirty="0" smtClean="0">
                <a:solidFill>
                  <a:srgbClr val="FF0000"/>
                </a:solidFill>
              </a:rPr>
              <a:t>Hypothesis 1 </a:t>
            </a:r>
            <a:r>
              <a:rPr lang="en-US" sz="3200" b="1" dirty="0" smtClean="0">
                <a:solidFill>
                  <a:srgbClr val="FF0000"/>
                </a:solidFill>
              </a:rPr>
              <a:t>Supported</a:t>
            </a:r>
            <a:endParaRPr lang="en-US" sz="3200" b="1" i="1" dirty="0">
              <a:solidFill>
                <a:srgbClr val="FF0000"/>
              </a:solidFill>
            </a:endParaRPr>
          </a:p>
        </p:txBody>
      </p:sp>
      <p:sp>
        <p:nvSpPr>
          <p:cNvPr id="9" name="TextBox 8"/>
          <p:cNvSpPr txBox="1"/>
          <p:nvPr/>
        </p:nvSpPr>
        <p:spPr>
          <a:xfrm>
            <a:off x="152400" y="5943600"/>
            <a:ext cx="8686800" cy="338554"/>
          </a:xfrm>
          <a:prstGeom prst="rect">
            <a:avLst/>
          </a:prstGeom>
          <a:noFill/>
        </p:spPr>
        <p:txBody>
          <a:bodyPr wrap="square" rtlCol="0">
            <a:spAutoFit/>
          </a:bodyPr>
          <a:lstStyle/>
          <a:p>
            <a:r>
              <a:rPr lang="en-US" sz="1600" dirty="0" smtClean="0"/>
              <a:t>Congruence coefficient (EFA vs. CFA general factors) = .94; Factor scores </a:t>
            </a:r>
            <a:r>
              <a:rPr lang="en-US" sz="1600" i="1" dirty="0" smtClean="0"/>
              <a:t>r</a:t>
            </a:r>
            <a:r>
              <a:rPr lang="en-US" sz="1600" dirty="0" smtClean="0"/>
              <a:t> = .91</a:t>
            </a:r>
            <a:endParaRPr lang="en-US" sz="1600" dirty="0"/>
          </a:p>
        </p:txBody>
      </p:sp>
    </p:spTree>
    <p:extLst>
      <p:ext uri="{BB962C8B-B14F-4D97-AF65-F5344CB8AC3E}">
        <p14:creationId xmlns:p14="http://schemas.microsoft.com/office/powerpoint/2010/main" val="312551524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Fit: HEXACO-PI-R</a:t>
            </a:r>
            <a:endParaRPr lang="en-US" dirty="0"/>
          </a:p>
        </p:txBody>
      </p:sp>
      <p:sp>
        <p:nvSpPr>
          <p:cNvPr id="4" name="Slide Number Placeholder 3"/>
          <p:cNvSpPr>
            <a:spLocks noGrp="1"/>
          </p:cNvSpPr>
          <p:nvPr>
            <p:ph type="sldNum" sz="quarter" idx="12"/>
          </p:nvPr>
        </p:nvSpPr>
        <p:spPr/>
        <p:txBody>
          <a:bodyPr/>
          <a:lstStyle/>
          <a:p>
            <a:fld id="{FD7F6A11-C6AF-4441-BC22-F4323D579312}" type="slidenum">
              <a:rPr lang="en-US" smtClean="0"/>
              <a:pPr/>
              <a:t>11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632458488"/>
              </p:ext>
            </p:extLst>
          </p:nvPr>
        </p:nvGraphicFramePr>
        <p:xfrm>
          <a:off x="0" y="2303046"/>
          <a:ext cx="9143998" cy="3259555"/>
        </p:xfrm>
        <a:graphic>
          <a:graphicData uri="http://schemas.openxmlformats.org/drawingml/2006/table">
            <a:tbl>
              <a:tblPr firstRow="1" bandRow="1">
                <a:tableStyleId>{912C8C85-51F0-491E-9774-3900AFEF0FD7}</a:tableStyleId>
              </a:tblPr>
              <a:tblGrid>
                <a:gridCol w="1851965"/>
                <a:gridCol w="1147554"/>
                <a:gridCol w="698245"/>
                <a:gridCol w="1018324"/>
                <a:gridCol w="633993"/>
                <a:gridCol w="864422"/>
                <a:gridCol w="1275944"/>
                <a:gridCol w="1058460"/>
                <a:gridCol w="595091"/>
              </a:tblGrid>
              <a:tr h="651911">
                <a:tc>
                  <a:txBody>
                    <a:bodyPr/>
                    <a:lstStyle/>
                    <a:p>
                      <a:r>
                        <a:rPr lang="en-US" sz="1800" dirty="0" smtClean="0"/>
                        <a:t>Model</a:t>
                      </a:r>
                      <a:endParaRPr lang="en-US" sz="1800" dirty="0"/>
                    </a:p>
                  </a:txBody>
                  <a:tcPr>
                    <a:lnL w="9525" cap="flat" cmpd="sng" algn="ctr">
                      <a:noFill/>
                      <a:prstDash val="solid"/>
                    </a:lnL>
                    <a:lnR>
                      <a:noFill/>
                    </a:lnR>
                    <a:lnT w="12700" cap="flat" cmpd="sng" algn="ctr">
                      <a:solidFill>
                        <a:scrgbClr r="0" g="0" b="0"/>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χ</a:t>
                      </a:r>
                      <a:r>
                        <a:rPr lang="en-US" sz="1800" baseline="30000" dirty="0" smtClean="0"/>
                        <a:t>2</a:t>
                      </a:r>
                      <a:endParaRPr lang="en-US" sz="1800" baseline="30000" dirty="0"/>
                    </a:p>
                  </a:txBody>
                  <a:tcPr>
                    <a:lnL>
                      <a:noFill/>
                    </a:lnL>
                    <a:lnR>
                      <a:noFill/>
                    </a:lnR>
                    <a:lnT w="12700" cap="flat" cmpd="sng" algn="ctr">
                      <a:solidFill>
                        <a:scrgbClr r="0" g="0" b="0"/>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sz="1800" i="1" dirty="0" err="1" smtClean="0"/>
                        <a:t>df</a:t>
                      </a:r>
                      <a:endParaRPr lang="en-US" sz="1800" i="1" dirty="0"/>
                    </a:p>
                  </a:txBody>
                  <a:tcPr>
                    <a:lnL>
                      <a:noFill/>
                    </a:lnL>
                    <a:lnR>
                      <a:noFill/>
                    </a:lnR>
                    <a:lnT w="12700" cap="flat" cmpd="sng" algn="ctr">
                      <a:solidFill>
                        <a:scrgbClr r="0" g="0" b="0"/>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RMSEA</a:t>
                      </a:r>
                      <a:endParaRPr lang="en-US" sz="1800" dirty="0"/>
                    </a:p>
                  </a:txBody>
                  <a:tcPr>
                    <a:lnL>
                      <a:noFill/>
                    </a:lnL>
                    <a:lnR>
                      <a:noFill/>
                    </a:lnR>
                    <a:lnT w="12700" cap="flat" cmpd="sng" algn="ctr">
                      <a:solidFill>
                        <a:scrgbClr r="0" g="0" b="0"/>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CFI</a:t>
                      </a:r>
                      <a:endParaRPr lang="en-US" sz="1800" dirty="0"/>
                    </a:p>
                  </a:txBody>
                  <a:tcPr>
                    <a:lnL>
                      <a:noFill/>
                    </a:lnL>
                    <a:lnR>
                      <a:noFill/>
                    </a:lnR>
                    <a:lnT w="12700" cap="flat" cmpd="sng" algn="ctr">
                      <a:solidFill>
                        <a:scrgbClr r="0" g="0" b="0"/>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SRMR</a:t>
                      </a:r>
                      <a:endParaRPr lang="en-US" sz="1800" dirty="0"/>
                    </a:p>
                  </a:txBody>
                  <a:tcPr>
                    <a:lnL>
                      <a:noFill/>
                    </a:lnL>
                    <a:lnR>
                      <a:noFill/>
                    </a:lnR>
                    <a:lnT w="12700" cap="flat" cmpd="sng" algn="ctr">
                      <a:solidFill>
                        <a:scrgbClr r="0" g="0" b="0"/>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AIC</a:t>
                      </a:r>
                      <a:endParaRPr lang="en-US" sz="1800" dirty="0"/>
                    </a:p>
                  </a:txBody>
                  <a:tcPr>
                    <a:lnL>
                      <a:noFill/>
                    </a:lnL>
                    <a:lnR>
                      <a:noFill/>
                    </a:lnR>
                    <a:lnT w="12700" cap="flat" cmpd="sng" algn="ctr">
                      <a:solidFill>
                        <a:scrgbClr r="0" g="0" b="0"/>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smtClean="0"/>
                        <a:t>Δχ</a:t>
                      </a:r>
                      <a:r>
                        <a:rPr lang="en-US" sz="1800" baseline="30000" dirty="0" smtClean="0"/>
                        <a:t>2</a:t>
                      </a:r>
                    </a:p>
                  </a:txBody>
                  <a:tcPr>
                    <a:lnL>
                      <a:noFill/>
                    </a:lnL>
                    <a:lnR>
                      <a:noFill/>
                    </a:lnR>
                    <a:lnT w="12700" cap="flat" cmpd="sng" algn="ctr">
                      <a:solidFill>
                        <a:scrgbClr r="0" g="0" b="0"/>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err="1" smtClean="0"/>
                        <a:t>Δ</a:t>
                      </a:r>
                      <a:r>
                        <a:rPr lang="en-US" sz="1800" i="1" dirty="0" err="1" smtClean="0"/>
                        <a:t>df</a:t>
                      </a:r>
                      <a:endParaRPr lang="en-US" sz="1800" dirty="0"/>
                    </a:p>
                  </a:txBody>
                  <a:tcPr>
                    <a:lnL>
                      <a:noFill/>
                    </a:lnL>
                    <a:lnR w="9525" cap="flat" cmpd="sng" algn="ctr">
                      <a:noFill/>
                      <a:prstDash val="solid"/>
                    </a:lnR>
                    <a:lnT w="12700" cap="flat" cmpd="sng" algn="ctr">
                      <a:solidFill>
                        <a:scrgbClr r="0" g="0" b="0"/>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r>
              <a:tr h="651911">
                <a:tc>
                  <a:txBody>
                    <a:bodyPr/>
                    <a:lstStyle/>
                    <a:p>
                      <a:r>
                        <a:rPr lang="en-US" sz="1800" dirty="0" smtClean="0"/>
                        <a:t>Six Factor EFA</a:t>
                      </a:r>
                      <a:endParaRPr lang="en-US" sz="1800" dirty="0"/>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6896.53</a:t>
                      </a:r>
                      <a:endParaRPr lang="en-US" sz="18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3855</a:t>
                      </a:r>
                      <a:endParaRPr lang="en-US" sz="18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.032</a:t>
                      </a:r>
                      <a:endParaRPr lang="en-US" sz="18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.884</a:t>
                      </a:r>
                      <a:endParaRPr lang="en-US" sz="18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.036</a:t>
                      </a:r>
                      <a:endParaRPr lang="en-US" sz="18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253857.60</a:t>
                      </a:r>
                      <a:endParaRPr lang="en-US" sz="18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sz="18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sz="1800" dirty="0"/>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651911">
                <a:tc>
                  <a:txBody>
                    <a:bodyPr/>
                    <a:lstStyle/>
                    <a:p>
                      <a:r>
                        <a:rPr lang="en-US" sz="1800" dirty="0" smtClean="0"/>
                        <a:t>Bifactor EFA</a:t>
                      </a:r>
                      <a:endParaRPr lang="en-US" sz="1800" dirty="0"/>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6302.49</a:t>
                      </a:r>
                      <a:endParaRPr lang="en-US" sz="18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3765</a:t>
                      </a:r>
                      <a:endParaRPr lang="en-US" sz="18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.029</a:t>
                      </a:r>
                      <a:endParaRPr lang="en-US" sz="18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.903</a:t>
                      </a:r>
                      <a:endParaRPr lang="en-US" sz="18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.030</a:t>
                      </a:r>
                      <a:endParaRPr lang="en-US" sz="18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253443.57</a:t>
                      </a:r>
                      <a:endParaRPr lang="en-US" sz="18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sz="1800" b="1" dirty="0" smtClean="0"/>
                        <a:t>594.04</a:t>
                      </a:r>
                      <a:endParaRPr lang="en-US" sz="1800" b="1"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90</a:t>
                      </a:r>
                      <a:endParaRPr lang="en-US" sz="1800" dirty="0"/>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651911">
                <a:tc>
                  <a:txBody>
                    <a:bodyPr/>
                    <a:lstStyle/>
                    <a:p>
                      <a:r>
                        <a:rPr lang="en-US" sz="1800" dirty="0" smtClean="0"/>
                        <a:t>Six Factor CFA</a:t>
                      </a:r>
                      <a:endParaRPr lang="en-US" sz="1800" dirty="0"/>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10206.84</a:t>
                      </a:r>
                      <a:endParaRPr lang="en-US" sz="18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4305</a:t>
                      </a:r>
                      <a:endParaRPr lang="en-US" sz="18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.042</a:t>
                      </a:r>
                      <a:endParaRPr lang="en-US" sz="18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.775</a:t>
                      </a:r>
                      <a:endParaRPr lang="en-US" sz="18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.070</a:t>
                      </a:r>
                      <a:endParaRPr lang="en-US" sz="18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sz="1800" dirty="0" smtClean="0"/>
                        <a:t>256267.84</a:t>
                      </a:r>
                      <a:endParaRPr lang="en-US" sz="18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sz="18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sz="1800" dirty="0"/>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651911">
                <a:tc>
                  <a:txBody>
                    <a:bodyPr/>
                    <a:lstStyle/>
                    <a:p>
                      <a:r>
                        <a:rPr lang="en-US" sz="1800" dirty="0" smtClean="0"/>
                        <a:t>Bifactor CFA</a:t>
                      </a:r>
                      <a:endParaRPr lang="en-US" sz="1800" dirty="0"/>
                    </a:p>
                  </a:txBody>
                  <a:tcPr>
                    <a:lnL w="9525" cap="flat" cmpd="sng" algn="ctr">
                      <a:noFill/>
                      <a:prstDash val="solid"/>
                    </a:lnL>
                    <a:lnR>
                      <a:noFill/>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9008.93</a:t>
                      </a:r>
                      <a:endParaRPr lang="en-US" sz="1800" dirty="0"/>
                    </a:p>
                  </a:txBody>
                  <a:tcPr>
                    <a:lnL>
                      <a:noFill/>
                    </a:lnL>
                    <a:lnR>
                      <a:noFill/>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4209</a:t>
                      </a:r>
                      <a:endParaRPr lang="en-US" sz="1800" dirty="0"/>
                    </a:p>
                  </a:txBody>
                  <a:tcPr>
                    <a:lnL>
                      <a:noFill/>
                    </a:lnL>
                    <a:lnR>
                      <a:noFill/>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.038</a:t>
                      </a:r>
                      <a:endParaRPr lang="en-US" sz="1800" dirty="0"/>
                    </a:p>
                  </a:txBody>
                  <a:tcPr>
                    <a:lnL>
                      <a:noFill/>
                    </a:lnL>
                    <a:lnR>
                      <a:noFill/>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.817</a:t>
                      </a:r>
                      <a:endParaRPr lang="en-US" sz="1800" dirty="0"/>
                    </a:p>
                  </a:txBody>
                  <a:tcPr>
                    <a:lnL>
                      <a:noFill/>
                    </a:lnL>
                    <a:lnR>
                      <a:noFill/>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.063</a:t>
                      </a:r>
                      <a:endParaRPr lang="en-US" sz="1800" dirty="0"/>
                    </a:p>
                  </a:txBody>
                  <a:tcPr>
                    <a:lnL>
                      <a:noFill/>
                    </a:lnL>
                    <a:lnR>
                      <a:noFill/>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255262.01</a:t>
                      </a:r>
                      <a:endParaRPr lang="en-US" sz="1800" dirty="0"/>
                    </a:p>
                  </a:txBody>
                  <a:tcPr>
                    <a:lnL>
                      <a:noFill/>
                    </a:lnL>
                    <a:lnR>
                      <a:noFill/>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smtClean="0"/>
                        <a:t>1197.91</a:t>
                      </a:r>
                      <a:endParaRPr lang="en-US" sz="1800" b="1" dirty="0"/>
                    </a:p>
                  </a:txBody>
                  <a:tcPr>
                    <a:lnL>
                      <a:noFill/>
                    </a:lnL>
                    <a:lnR>
                      <a:noFill/>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96</a:t>
                      </a:r>
                      <a:endParaRPr lang="en-US" sz="1800" dirty="0"/>
                    </a:p>
                  </a:txBody>
                  <a:tcPr>
                    <a:lnL>
                      <a:noFill/>
                    </a:lnL>
                    <a:lnR w="9525" cap="flat" cmpd="sng" algn="ctr">
                      <a:noFill/>
                      <a:prstDash val="solid"/>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7" name="TextBox 6"/>
          <p:cNvSpPr txBox="1"/>
          <p:nvPr/>
        </p:nvSpPr>
        <p:spPr>
          <a:xfrm>
            <a:off x="16557" y="5605046"/>
            <a:ext cx="8839200" cy="338554"/>
          </a:xfrm>
          <a:prstGeom prst="rect">
            <a:avLst/>
          </a:prstGeom>
          <a:noFill/>
        </p:spPr>
        <p:txBody>
          <a:bodyPr wrap="square" rtlCol="0">
            <a:spAutoFit/>
          </a:bodyPr>
          <a:lstStyle/>
          <a:p>
            <a:pPr defTabSz="457200" eaLnBrk="1" fontAlgn="auto" hangingPunct="1">
              <a:spcBef>
                <a:spcPts val="0"/>
              </a:spcBef>
              <a:spcAft>
                <a:spcPts val="0"/>
              </a:spcAft>
              <a:defRPr/>
            </a:pPr>
            <a:r>
              <a:rPr lang="en-US" sz="1600" i="1" dirty="0" smtClean="0"/>
              <a:t>Note</a:t>
            </a:r>
            <a:r>
              <a:rPr lang="en-US" sz="1600" dirty="0" smtClean="0"/>
              <a:t>. </a:t>
            </a:r>
            <a:r>
              <a:rPr lang="en-US" sz="1600" i="1" dirty="0" smtClean="0"/>
              <a:t>N</a:t>
            </a:r>
            <a:r>
              <a:rPr lang="en-US" sz="1600" dirty="0" smtClean="0"/>
              <a:t> = 788. Δχ</a:t>
            </a:r>
            <a:r>
              <a:rPr lang="en-US" sz="1600" baseline="30000" dirty="0" smtClean="0"/>
              <a:t>2</a:t>
            </a:r>
            <a:r>
              <a:rPr lang="en-US" sz="1600" dirty="0" smtClean="0"/>
              <a:t> estimates in </a:t>
            </a:r>
            <a:r>
              <a:rPr lang="en-US" sz="1600" b="1" dirty="0" smtClean="0"/>
              <a:t>bold</a:t>
            </a:r>
            <a:r>
              <a:rPr lang="en-US" sz="1600" dirty="0" smtClean="0"/>
              <a:t> are statistically significant, </a:t>
            </a:r>
            <a:r>
              <a:rPr lang="en-US" sz="1600" i="1" dirty="0" smtClean="0"/>
              <a:t>p</a:t>
            </a:r>
            <a:r>
              <a:rPr lang="en-US" sz="1600" dirty="0" smtClean="0"/>
              <a:t> &lt; .001</a:t>
            </a:r>
            <a:endParaRPr lang="en-US" sz="1600" baseline="30000" dirty="0"/>
          </a:p>
        </p:txBody>
      </p:sp>
      <p:sp>
        <p:nvSpPr>
          <p:cNvPr id="8" name="TextBox 7"/>
          <p:cNvSpPr txBox="1"/>
          <p:nvPr/>
        </p:nvSpPr>
        <p:spPr>
          <a:xfrm>
            <a:off x="2286000" y="1447800"/>
            <a:ext cx="4876800" cy="584776"/>
          </a:xfrm>
          <a:prstGeom prst="rect">
            <a:avLst/>
          </a:prstGeom>
          <a:noFill/>
        </p:spPr>
        <p:txBody>
          <a:bodyPr wrap="square" rtlCol="0">
            <a:spAutoFit/>
          </a:bodyPr>
          <a:lstStyle/>
          <a:p>
            <a:pPr algn="ctr"/>
            <a:r>
              <a:rPr lang="en-US" sz="3200" b="1" i="1" dirty="0" smtClean="0">
                <a:solidFill>
                  <a:srgbClr val="FF0000"/>
                </a:solidFill>
              </a:rPr>
              <a:t>Hypothesis 1 </a:t>
            </a:r>
            <a:r>
              <a:rPr lang="en-US" sz="3200" b="1" dirty="0" smtClean="0">
                <a:solidFill>
                  <a:srgbClr val="FF0000"/>
                </a:solidFill>
              </a:rPr>
              <a:t>Supported</a:t>
            </a:r>
            <a:endParaRPr lang="en-US" sz="3200" b="1" i="1" dirty="0">
              <a:solidFill>
                <a:srgbClr val="FF0000"/>
              </a:solidFill>
            </a:endParaRPr>
          </a:p>
        </p:txBody>
      </p:sp>
      <p:sp>
        <p:nvSpPr>
          <p:cNvPr id="9" name="TextBox 8"/>
          <p:cNvSpPr txBox="1"/>
          <p:nvPr/>
        </p:nvSpPr>
        <p:spPr>
          <a:xfrm>
            <a:off x="0" y="5943600"/>
            <a:ext cx="8686800" cy="338554"/>
          </a:xfrm>
          <a:prstGeom prst="rect">
            <a:avLst/>
          </a:prstGeom>
          <a:noFill/>
        </p:spPr>
        <p:txBody>
          <a:bodyPr wrap="square" rtlCol="0">
            <a:spAutoFit/>
          </a:bodyPr>
          <a:lstStyle/>
          <a:p>
            <a:r>
              <a:rPr lang="en-US" sz="1600" dirty="0" smtClean="0"/>
              <a:t>Congruence coefficient (EFA vs. CFA general factors) = .86; Factor scores </a:t>
            </a:r>
            <a:r>
              <a:rPr lang="en-US" sz="1600" i="1" dirty="0" smtClean="0"/>
              <a:t>r</a:t>
            </a:r>
            <a:r>
              <a:rPr lang="en-US" sz="1600" dirty="0" smtClean="0"/>
              <a:t> = .91</a:t>
            </a:r>
            <a:endParaRPr lang="en-US" sz="1600" dirty="0"/>
          </a:p>
        </p:txBody>
      </p:sp>
    </p:spTree>
    <p:extLst>
      <p:ext uri="{BB962C8B-B14F-4D97-AF65-F5344CB8AC3E}">
        <p14:creationId xmlns:p14="http://schemas.microsoft.com/office/powerpoint/2010/main" val="29828505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332" y="0"/>
            <a:ext cx="6993468" cy="990600"/>
          </a:xfrm>
        </p:spPr>
        <p:txBody>
          <a:bodyPr/>
          <a:lstStyle/>
          <a:p>
            <a:r>
              <a:rPr lang="en-US" sz="3200" dirty="0" smtClean="0"/>
              <a:t>General Factor Loadings &amp; </a:t>
            </a:r>
            <a:br>
              <a:rPr lang="en-US" sz="3200" dirty="0" smtClean="0"/>
            </a:br>
            <a:r>
              <a:rPr lang="en-US" sz="3200" dirty="0" smtClean="0"/>
              <a:t>Third-Party Evaluations: NEO-FFI-3</a:t>
            </a:r>
            <a:endParaRPr lang="en-US" sz="3200" dirty="0"/>
          </a:p>
        </p:txBody>
      </p:sp>
      <p:pic>
        <p:nvPicPr>
          <p:cNvPr id="5" name="Content Placeholder 4" descr="NEOFFI3Valence2.png"/>
          <p:cNvPicPr>
            <a:picLocks noGrp="1" noChangeAspect="1"/>
          </p:cNvPicPr>
          <p:nvPr>
            <p:ph idx="1"/>
          </p:nvPr>
        </p:nvPicPr>
        <p:blipFill rotWithShape="1">
          <a:blip r:embed="rId3">
            <a:extLst>
              <a:ext uri="{28A0092B-C50C-407E-A947-70E740481C1C}">
                <a14:useLocalDpi xmlns:a14="http://schemas.microsoft.com/office/drawing/2010/main" val="0"/>
              </a:ext>
            </a:extLst>
          </a:blip>
          <a:srcRect l="184" r="182"/>
          <a:stretch/>
        </p:blipFill>
        <p:spPr>
          <a:xfrm>
            <a:off x="0" y="1030574"/>
            <a:ext cx="6911930" cy="5827426"/>
          </a:xfrm>
        </p:spPr>
      </p:pic>
      <p:sp>
        <p:nvSpPr>
          <p:cNvPr id="4" name="Slide Number Placeholder 3"/>
          <p:cNvSpPr>
            <a:spLocks noGrp="1"/>
          </p:cNvSpPr>
          <p:nvPr>
            <p:ph type="sldNum" sz="quarter" idx="12"/>
          </p:nvPr>
        </p:nvSpPr>
        <p:spPr/>
        <p:txBody>
          <a:bodyPr/>
          <a:lstStyle/>
          <a:p>
            <a:fld id="{FD7F6A11-C6AF-4441-BC22-F4323D579312}" type="slidenum">
              <a:rPr lang="en-US" smtClean="0"/>
              <a:pPr/>
              <a:t>12</a:t>
            </a:fld>
            <a:endParaRPr lang="en-US"/>
          </a:p>
        </p:txBody>
      </p:sp>
      <p:sp>
        <p:nvSpPr>
          <p:cNvPr id="6" name="TextBox 5"/>
          <p:cNvSpPr txBox="1"/>
          <p:nvPr/>
        </p:nvSpPr>
        <p:spPr>
          <a:xfrm>
            <a:off x="5638800" y="1295400"/>
            <a:ext cx="3352800" cy="830997"/>
          </a:xfrm>
          <a:prstGeom prst="rect">
            <a:avLst/>
          </a:prstGeom>
          <a:noFill/>
        </p:spPr>
        <p:txBody>
          <a:bodyPr wrap="square" rtlCol="0">
            <a:spAutoFit/>
          </a:bodyPr>
          <a:lstStyle/>
          <a:p>
            <a:pPr algn="ctr"/>
            <a:r>
              <a:rPr lang="en-US" dirty="0" smtClean="0"/>
              <a:t>Loadings on General Factor from EFA</a:t>
            </a:r>
            <a:endParaRPr lang="en-US" dirty="0"/>
          </a:p>
        </p:txBody>
      </p:sp>
      <p:sp>
        <p:nvSpPr>
          <p:cNvPr id="7" name="TextBox 6"/>
          <p:cNvSpPr txBox="1"/>
          <p:nvPr/>
        </p:nvSpPr>
        <p:spPr>
          <a:xfrm>
            <a:off x="5929746" y="2362200"/>
            <a:ext cx="2770909" cy="1015663"/>
          </a:xfrm>
          <a:prstGeom prst="rect">
            <a:avLst/>
          </a:prstGeom>
          <a:noFill/>
        </p:spPr>
        <p:txBody>
          <a:bodyPr wrap="square" rtlCol="0">
            <a:spAutoFit/>
          </a:bodyPr>
          <a:lstStyle/>
          <a:p>
            <a:r>
              <a:rPr lang="en-US" sz="2000" dirty="0" smtClean="0"/>
              <a:t>Overall </a:t>
            </a:r>
            <a:r>
              <a:rPr lang="en-US" sz="2000" i="1" dirty="0" smtClean="0"/>
              <a:t>r</a:t>
            </a:r>
            <a:r>
              <a:rPr lang="en-US" sz="2000" dirty="0" smtClean="0"/>
              <a:t> = </a:t>
            </a:r>
            <a:r>
              <a:rPr lang="en-US" sz="2000" b="1" dirty="0" smtClean="0">
                <a:solidFill>
                  <a:srgbClr val="FF0000"/>
                </a:solidFill>
              </a:rPr>
              <a:t>.67</a:t>
            </a:r>
          </a:p>
          <a:p>
            <a:r>
              <a:rPr lang="en-US" sz="2000" dirty="0" smtClean="0"/>
              <a:t>Positive only </a:t>
            </a:r>
            <a:r>
              <a:rPr lang="en-US" sz="2000" i="1" dirty="0" smtClean="0"/>
              <a:t>r</a:t>
            </a:r>
            <a:r>
              <a:rPr lang="en-US" sz="2000" dirty="0" smtClean="0"/>
              <a:t> = </a:t>
            </a:r>
            <a:r>
              <a:rPr lang="en-US" sz="2000" b="1" dirty="0" smtClean="0">
                <a:solidFill>
                  <a:srgbClr val="FF0000"/>
                </a:solidFill>
              </a:rPr>
              <a:t>.43</a:t>
            </a:r>
          </a:p>
          <a:p>
            <a:r>
              <a:rPr lang="en-US" sz="2000" dirty="0" smtClean="0"/>
              <a:t>Negative only </a:t>
            </a:r>
            <a:r>
              <a:rPr lang="en-US" sz="2000" i="1" dirty="0" smtClean="0"/>
              <a:t>r</a:t>
            </a:r>
            <a:r>
              <a:rPr lang="en-US" sz="2000" dirty="0" smtClean="0"/>
              <a:t> = </a:t>
            </a:r>
            <a:r>
              <a:rPr lang="en-US" sz="2000" b="1" dirty="0" smtClean="0">
                <a:solidFill>
                  <a:srgbClr val="FF0000"/>
                </a:solidFill>
              </a:rPr>
              <a:t>.34</a:t>
            </a:r>
            <a:r>
              <a:rPr lang="en-US" sz="2000" dirty="0" smtClean="0"/>
              <a:t> </a:t>
            </a:r>
            <a:endParaRPr lang="en-US" sz="2000" dirty="0"/>
          </a:p>
        </p:txBody>
      </p:sp>
      <p:sp>
        <p:nvSpPr>
          <p:cNvPr id="8" name="TextBox 7"/>
          <p:cNvSpPr txBox="1"/>
          <p:nvPr/>
        </p:nvSpPr>
        <p:spPr>
          <a:xfrm>
            <a:off x="5943600" y="4953000"/>
            <a:ext cx="3028110" cy="1077218"/>
          </a:xfrm>
          <a:prstGeom prst="rect">
            <a:avLst/>
          </a:prstGeom>
          <a:noFill/>
        </p:spPr>
        <p:txBody>
          <a:bodyPr wrap="square" rtlCol="0">
            <a:spAutoFit/>
          </a:bodyPr>
          <a:lstStyle/>
          <a:p>
            <a:pPr algn="ctr"/>
            <a:r>
              <a:rPr lang="en-US" sz="3200" b="1" i="1" dirty="0" smtClean="0">
                <a:solidFill>
                  <a:schemeClr val="accent1">
                    <a:lumMod val="50000"/>
                  </a:schemeClr>
                </a:solidFill>
              </a:rPr>
              <a:t>Hypothesis 2 </a:t>
            </a:r>
            <a:r>
              <a:rPr lang="en-US" sz="3200" b="1" dirty="0" smtClean="0">
                <a:solidFill>
                  <a:schemeClr val="accent1">
                    <a:lumMod val="50000"/>
                  </a:schemeClr>
                </a:solidFill>
              </a:rPr>
              <a:t>Supported</a:t>
            </a:r>
            <a:endParaRPr lang="en-US" sz="3200" b="1" i="1" dirty="0">
              <a:solidFill>
                <a:schemeClr val="accent1">
                  <a:lumMod val="50000"/>
                </a:schemeClr>
              </a:solidFill>
            </a:endParaRPr>
          </a:p>
        </p:txBody>
      </p:sp>
    </p:spTree>
    <p:extLst>
      <p:ext uri="{BB962C8B-B14F-4D97-AF65-F5344CB8AC3E}">
        <p14:creationId xmlns:p14="http://schemas.microsoft.com/office/powerpoint/2010/main" val="26376136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332" y="0"/>
            <a:ext cx="7450668" cy="990600"/>
          </a:xfrm>
        </p:spPr>
        <p:txBody>
          <a:bodyPr/>
          <a:lstStyle/>
          <a:p>
            <a:r>
              <a:rPr lang="en-US" sz="3200" dirty="0" smtClean="0"/>
              <a:t>General Factor Loadings &amp; </a:t>
            </a:r>
            <a:br>
              <a:rPr lang="en-US" sz="3200" dirty="0" smtClean="0"/>
            </a:br>
            <a:r>
              <a:rPr lang="en-US" sz="3200" dirty="0" smtClean="0"/>
              <a:t>Third-Party Evaluations: HEXACO-PI-R</a:t>
            </a:r>
            <a:endParaRPr lang="en-US" sz="3200" dirty="0"/>
          </a:p>
        </p:txBody>
      </p:sp>
      <p:sp>
        <p:nvSpPr>
          <p:cNvPr id="4" name="Slide Number Placeholder 3"/>
          <p:cNvSpPr>
            <a:spLocks noGrp="1"/>
          </p:cNvSpPr>
          <p:nvPr>
            <p:ph type="sldNum" sz="quarter" idx="12"/>
          </p:nvPr>
        </p:nvSpPr>
        <p:spPr/>
        <p:txBody>
          <a:bodyPr/>
          <a:lstStyle/>
          <a:p>
            <a:fld id="{FD7F6A11-C6AF-4441-BC22-F4323D579312}" type="slidenum">
              <a:rPr lang="en-US" smtClean="0"/>
              <a:pPr/>
              <a:t>13</a:t>
            </a:fld>
            <a:endParaRPr lang="en-US"/>
          </a:p>
        </p:txBody>
      </p:sp>
      <p:pic>
        <p:nvPicPr>
          <p:cNvPr id="8" name="Content Placeholder 7" descr="HEXACOValence2.png"/>
          <p:cNvPicPr>
            <a:picLocks noGrp="1" noChangeAspect="1"/>
          </p:cNvPicPr>
          <p:nvPr>
            <p:ph idx="1"/>
          </p:nvPr>
        </p:nvPicPr>
        <p:blipFill rotWithShape="1">
          <a:blip r:embed="rId3">
            <a:extLst>
              <a:ext uri="{28A0092B-C50C-407E-A947-70E740481C1C}">
                <a14:useLocalDpi xmlns:a14="http://schemas.microsoft.com/office/drawing/2010/main" val="0"/>
              </a:ext>
            </a:extLst>
          </a:blip>
          <a:srcRect l="-231" r="-880"/>
          <a:stretch/>
        </p:blipFill>
        <p:spPr>
          <a:xfrm>
            <a:off x="-9611" y="1076401"/>
            <a:ext cx="6867611" cy="5705399"/>
          </a:xfrm>
        </p:spPr>
      </p:pic>
      <p:sp>
        <p:nvSpPr>
          <p:cNvPr id="9" name="TextBox 8"/>
          <p:cNvSpPr txBox="1"/>
          <p:nvPr/>
        </p:nvSpPr>
        <p:spPr>
          <a:xfrm>
            <a:off x="5638800" y="1295400"/>
            <a:ext cx="3352800" cy="830997"/>
          </a:xfrm>
          <a:prstGeom prst="rect">
            <a:avLst/>
          </a:prstGeom>
          <a:noFill/>
        </p:spPr>
        <p:txBody>
          <a:bodyPr wrap="square" rtlCol="0">
            <a:spAutoFit/>
          </a:bodyPr>
          <a:lstStyle/>
          <a:p>
            <a:pPr algn="ctr"/>
            <a:r>
              <a:rPr lang="en-US" dirty="0" smtClean="0"/>
              <a:t>Loadings on General Factor from EFA</a:t>
            </a:r>
            <a:endParaRPr lang="en-US" dirty="0"/>
          </a:p>
        </p:txBody>
      </p:sp>
      <p:sp>
        <p:nvSpPr>
          <p:cNvPr id="10" name="TextBox 9"/>
          <p:cNvSpPr txBox="1"/>
          <p:nvPr/>
        </p:nvSpPr>
        <p:spPr>
          <a:xfrm>
            <a:off x="5929746" y="2362200"/>
            <a:ext cx="2770909" cy="1015663"/>
          </a:xfrm>
          <a:prstGeom prst="rect">
            <a:avLst/>
          </a:prstGeom>
          <a:noFill/>
        </p:spPr>
        <p:txBody>
          <a:bodyPr wrap="square" rtlCol="0">
            <a:spAutoFit/>
          </a:bodyPr>
          <a:lstStyle/>
          <a:p>
            <a:r>
              <a:rPr lang="en-US" sz="2000" dirty="0" smtClean="0"/>
              <a:t>Overall </a:t>
            </a:r>
            <a:r>
              <a:rPr lang="en-US" sz="2000" i="1" dirty="0" smtClean="0"/>
              <a:t>r</a:t>
            </a:r>
            <a:r>
              <a:rPr lang="en-US" sz="2000" dirty="0" smtClean="0"/>
              <a:t> = </a:t>
            </a:r>
            <a:r>
              <a:rPr lang="en-US" sz="2000" b="1" dirty="0" smtClean="0">
                <a:solidFill>
                  <a:srgbClr val="FF0000"/>
                </a:solidFill>
              </a:rPr>
              <a:t>.86</a:t>
            </a:r>
          </a:p>
          <a:p>
            <a:r>
              <a:rPr lang="en-US" sz="2000" dirty="0" smtClean="0"/>
              <a:t>Positive only </a:t>
            </a:r>
            <a:r>
              <a:rPr lang="en-US" sz="2000" i="1" dirty="0" smtClean="0"/>
              <a:t>r</a:t>
            </a:r>
            <a:r>
              <a:rPr lang="en-US" sz="2000" dirty="0" smtClean="0"/>
              <a:t> = </a:t>
            </a:r>
            <a:r>
              <a:rPr lang="en-US" sz="2000" b="1" dirty="0" smtClean="0">
                <a:solidFill>
                  <a:srgbClr val="FF0000"/>
                </a:solidFill>
              </a:rPr>
              <a:t>.57</a:t>
            </a:r>
          </a:p>
          <a:p>
            <a:r>
              <a:rPr lang="en-US" sz="2000" dirty="0" smtClean="0"/>
              <a:t>Negative only </a:t>
            </a:r>
            <a:r>
              <a:rPr lang="en-US" sz="2000" i="1" dirty="0" smtClean="0"/>
              <a:t>r</a:t>
            </a:r>
            <a:r>
              <a:rPr lang="en-US" sz="2000" dirty="0" smtClean="0"/>
              <a:t> = </a:t>
            </a:r>
            <a:r>
              <a:rPr lang="en-US" sz="2000" b="1" dirty="0" smtClean="0">
                <a:solidFill>
                  <a:srgbClr val="FF0000"/>
                </a:solidFill>
              </a:rPr>
              <a:t>.77</a:t>
            </a:r>
            <a:r>
              <a:rPr lang="en-US" sz="2000" dirty="0" smtClean="0"/>
              <a:t> </a:t>
            </a:r>
            <a:endParaRPr lang="en-US" sz="2000" dirty="0"/>
          </a:p>
        </p:txBody>
      </p:sp>
      <p:sp>
        <p:nvSpPr>
          <p:cNvPr id="11" name="TextBox 10"/>
          <p:cNvSpPr txBox="1"/>
          <p:nvPr/>
        </p:nvSpPr>
        <p:spPr>
          <a:xfrm>
            <a:off x="5943600" y="4953000"/>
            <a:ext cx="3028110" cy="1077218"/>
          </a:xfrm>
          <a:prstGeom prst="rect">
            <a:avLst/>
          </a:prstGeom>
          <a:noFill/>
        </p:spPr>
        <p:txBody>
          <a:bodyPr wrap="square" rtlCol="0">
            <a:spAutoFit/>
          </a:bodyPr>
          <a:lstStyle/>
          <a:p>
            <a:pPr algn="ctr"/>
            <a:r>
              <a:rPr lang="en-US" sz="3200" b="1" i="1" dirty="0" smtClean="0">
                <a:solidFill>
                  <a:schemeClr val="accent1">
                    <a:lumMod val="50000"/>
                  </a:schemeClr>
                </a:solidFill>
              </a:rPr>
              <a:t>Hypothesis 2 </a:t>
            </a:r>
            <a:r>
              <a:rPr lang="en-US" sz="3200" b="1" dirty="0" smtClean="0">
                <a:solidFill>
                  <a:schemeClr val="accent1">
                    <a:lumMod val="50000"/>
                  </a:schemeClr>
                </a:solidFill>
              </a:rPr>
              <a:t>Supported</a:t>
            </a:r>
            <a:endParaRPr lang="en-US" sz="3200" b="1" i="1" dirty="0">
              <a:solidFill>
                <a:schemeClr val="accent1">
                  <a:lumMod val="50000"/>
                </a:schemeClr>
              </a:solidFill>
            </a:endParaRPr>
          </a:p>
        </p:txBody>
      </p:sp>
    </p:spTree>
    <p:extLst>
      <p:ext uri="{BB962C8B-B14F-4D97-AF65-F5344CB8AC3E}">
        <p14:creationId xmlns:p14="http://schemas.microsoft.com/office/powerpoint/2010/main" val="17849187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Correlations with affective scale scores</a:t>
            </a:r>
            <a:endParaRPr lang="en-US" sz="2800" dirty="0"/>
          </a:p>
        </p:txBody>
      </p:sp>
      <p:sp>
        <p:nvSpPr>
          <p:cNvPr id="4" name="Slide Number Placeholder 3"/>
          <p:cNvSpPr>
            <a:spLocks noGrp="1"/>
          </p:cNvSpPr>
          <p:nvPr>
            <p:ph type="sldNum" sz="quarter" idx="12"/>
          </p:nvPr>
        </p:nvSpPr>
        <p:spPr/>
        <p:txBody>
          <a:bodyPr/>
          <a:lstStyle/>
          <a:p>
            <a:fld id="{FD7F6A11-C6AF-4441-BC22-F4323D579312}" type="slidenum">
              <a:rPr lang="en-US" smtClean="0"/>
              <a:pPr/>
              <a:t>14</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934236875"/>
              </p:ext>
            </p:extLst>
          </p:nvPr>
        </p:nvGraphicFramePr>
        <p:xfrm>
          <a:off x="838200" y="1219200"/>
          <a:ext cx="7306441" cy="4820920"/>
        </p:xfrm>
        <a:graphic>
          <a:graphicData uri="http://schemas.openxmlformats.org/drawingml/2006/table">
            <a:tbl>
              <a:tblPr firstRow="1" bandRow="1">
                <a:tableStyleId>{17292A2E-F333-43FB-9621-5CBBE7FDCDCB}</a:tableStyleId>
              </a:tblPr>
              <a:tblGrid>
                <a:gridCol w="1821366"/>
                <a:gridCol w="1707513"/>
                <a:gridCol w="1219200"/>
                <a:gridCol w="1219200"/>
                <a:gridCol w="1339162"/>
              </a:tblGrid>
              <a:tr h="370840">
                <a:tc>
                  <a:txBody>
                    <a:bodyPr/>
                    <a:lstStyle/>
                    <a:p>
                      <a:endParaRPr lang="en-US" dirty="0"/>
                    </a:p>
                  </a:txBody>
                  <a:tcPr>
                    <a:lnL w="9525" cap="flat" cmpd="sng" algn="ctr">
                      <a:noFill/>
                      <a:prstDash val="solid"/>
                    </a:lnL>
                    <a:lnR>
                      <a:noFill/>
                    </a:lnR>
                    <a:lnT w="12700" cap="flat" cmpd="sng" algn="ctr">
                      <a:solidFill>
                        <a:scrgbClr r="0" g="0" b="0"/>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endParaRPr lang="en-US" dirty="0"/>
                    </a:p>
                  </a:txBody>
                  <a:tcPr>
                    <a:lnL>
                      <a:noFill/>
                    </a:lnL>
                    <a:lnR>
                      <a:noFill/>
                    </a:lnR>
                    <a:lnT w="12700" cap="flat" cmpd="sng" algn="ctr">
                      <a:solidFill>
                        <a:scrgbClr r="0" g="0" b="0"/>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gridSpan="3">
                  <a:txBody>
                    <a:bodyPr/>
                    <a:lstStyle/>
                    <a:p>
                      <a:pPr algn="ctr"/>
                      <a:r>
                        <a:rPr lang="en-US" dirty="0" smtClean="0"/>
                        <a:t>Summated Scale Scores</a:t>
                      </a:r>
                      <a:endParaRPr lang="en-US" dirty="0"/>
                    </a:p>
                  </a:txBody>
                  <a:tcPr>
                    <a:lnL>
                      <a:noFill/>
                    </a:lnL>
                    <a:lnR w="9525" cap="flat" cmpd="sng" algn="ctr">
                      <a:noFill/>
                      <a:prstDash val="solid"/>
                    </a:lnR>
                    <a:lnT w="12700" cap="flat" cmpd="sng" algn="ctr">
                      <a:solidFill>
                        <a:scrgbClr r="0" g="0" b="0"/>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hMerge="1">
                  <a:txBody>
                    <a:bodyPr/>
                    <a:lstStyle/>
                    <a:p>
                      <a:endParaRPr lang="en-US" dirty="0"/>
                    </a:p>
                  </a:txBody>
                  <a:tcPr/>
                </a:tc>
                <a:tc hMerge="1">
                  <a:txBody>
                    <a:bodyPr/>
                    <a:lstStyle/>
                    <a:p>
                      <a:endParaRPr lang="en-US" dirty="0"/>
                    </a:p>
                  </a:txBody>
                  <a:tcPr/>
                </a:tc>
              </a:tr>
              <a:tr h="370840">
                <a:tc>
                  <a:txBody>
                    <a:bodyPr/>
                    <a:lstStyle/>
                    <a:p>
                      <a:endParaRPr lang="en-US" dirty="0">
                        <a:solidFill>
                          <a:schemeClr val="bg1"/>
                        </a:solidFill>
                      </a:endParaRPr>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tx1"/>
                    </a:solidFill>
                  </a:tcPr>
                </a:tc>
                <a:tc>
                  <a:txBody>
                    <a:bodyPr/>
                    <a:lstStyle/>
                    <a:p>
                      <a:r>
                        <a:rPr lang="en-US" dirty="0" smtClean="0">
                          <a:solidFill>
                            <a:schemeClr val="bg1"/>
                          </a:solidFill>
                        </a:rPr>
                        <a:t>General Factor</a:t>
                      </a:r>
                      <a:endParaRPr lang="en-US" dirty="0">
                        <a:solidFill>
                          <a:schemeClr val="bg1"/>
                        </a:solidFill>
                      </a:endParaRPr>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tx1"/>
                    </a:solidFill>
                  </a:tcPr>
                </a:tc>
                <a:tc>
                  <a:txBody>
                    <a:bodyPr/>
                    <a:lstStyle/>
                    <a:p>
                      <a:pPr algn="ctr"/>
                      <a:r>
                        <a:rPr lang="en-US" dirty="0" smtClean="0">
                          <a:solidFill>
                            <a:schemeClr val="bg1"/>
                          </a:solidFill>
                        </a:rPr>
                        <a:t>RSE</a:t>
                      </a:r>
                      <a:endParaRPr lang="en-US" dirty="0">
                        <a:solidFill>
                          <a:schemeClr val="bg1"/>
                        </a:solidFill>
                      </a:endParaRPr>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tx1"/>
                    </a:solidFill>
                  </a:tcPr>
                </a:tc>
                <a:tc>
                  <a:txBody>
                    <a:bodyPr/>
                    <a:lstStyle/>
                    <a:p>
                      <a:pPr algn="ctr"/>
                      <a:r>
                        <a:rPr lang="en-US" dirty="0" smtClean="0">
                          <a:solidFill>
                            <a:schemeClr val="bg1"/>
                          </a:solidFill>
                        </a:rPr>
                        <a:t>PANAS</a:t>
                      </a:r>
                      <a:endParaRPr lang="en-US" dirty="0">
                        <a:solidFill>
                          <a:schemeClr val="bg1"/>
                        </a:solidFill>
                      </a:endParaRPr>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tx1"/>
                    </a:solidFill>
                  </a:tcPr>
                </a:tc>
                <a:tc>
                  <a:txBody>
                    <a:bodyPr/>
                    <a:lstStyle/>
                    <a:p>
                      <a:pPr algn="ctr"/>
                      <a:r>
                        <a:rPr lang="en-US" dirty="0" smtClean="0">
                          <a:solidFill>
                            <a:schemeClr val="bg1"/>
                          </a:solidFill>
                        </a:rPr>
                        <a:t>Depression</a:t>
                      </a:r>
                      <a:endParaRPr lang="en-US" dirty="0">
                        <a:solidFill>
                          <a:schemeClr val="bg1"/>
                        </a:solidFill>
                      </a:endParaRPr>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tx1"/>
                    </a:solidFill>
                  </a:tcPr>
                </a:tc>
              </a:tr>
              <a:tr h="370840">
                <a:tc>
                  <a:txBody>
                    <a:bodyPr/>
                    <a:lstStyle/>
                    <a:p>
                      <a:r>
                        <a:rPr lang="en-US" b="1" dirty="0" smtClean="0"/>
                        <a:t>NEO-FFI-3</a:t>
                      </a:r>
                      <a:r>
                        <a:rPr lang="en-US" b="0" baseline="30000" dirty="0" smtClean="0"/>
                        <a:t>1</a:t>
                      </a:r>
                      <a:endParaRPr lang="en-US" b="0" baseline="30000" dirty="0"/>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2">
                        <a:lumMod val="20000"/>
                        <a:lumOff val="80000"/>
                      </a:schemeClr>
                    </a:solidFill>
                  </a:tcPr>
                </a:tc>
                <a:tc>
                  <a:txBody>
                    <a:bodyPr/>
                    <a:lstStyle/>
                    <a:p>
                      <a:pPr algn="ctr"/>
                      <a:endParaRPr lang="en-US"/>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dirty="0"/>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370840">
                <a:tc>
                  <a:txBody>
                    <a:bodyPr/>
                    <a:lstStyle/>
                    <a:p>
                      <a:r>
                        <a:rPr lang="en-US" dirty="0" smtClean="0"/>
                        <a:t>NEO-FFI-3</a:t>
                      </a:r>
                      <a:endParaRPr lang="en-US" dirty="0"/>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.90</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2">
                        <a:lumMod val="20000"/>
                        <a:lumOff val="80000"/>
                      </a:schemeClr>
                    </a:solidFill>
                  </a:tcPr>
                </a:tc>
                <a:tc>
                  <a:txBody>
                    <a:bodyPr/>
                    <a:lstStyle/>
                    <a:p>
                      <a:pPr algn="ctr"/>
                      <a:endParaRPr lang="en-US"/>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370840">
                <a:tc>
                  <a:txBody>
                    <a:bodyPr/>
                    <a:lstStyle/>
                    <a:p>
                      <a:r>
                        <a:rPr lang="en-US" dirty="0" smtClean="0"/>
                        <a:t>RSE</a:t>
                      </a:r>
                      <a:endParaRPr lang="en-US" dirty="0"/>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.33</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en-US" dirty="0" smtClean="0"/>
                        <a:t>.90</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370840">
                <a:tc>
                  <a:txBody>
                    <a:bodyPr/>
                    <a:lstStyle/>
                    <a:p>
                      <a:r>
                        <a:rPr lang="en-US" dirty="0" smtClean="0"/>
                        <a:t>PANAS</a:t>
                      </a:r>
                      <a:endParaRPr lang="en-US" dirty="0"/>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.35</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en-US" dirty="0" smtClean="0"/>
                        <a:t>.81</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.88</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370840">
                <a:tc>
                  <a:txBody>
                    <a:bodyPr/>
                    <a:lstStyle/>
                    <a:p>
                      <a:r>
                        <a:rPr lang="en-US" dirty="0" smtClean="0"/>
                        <a:t>Depression</a:t>
                      </a:r>
                      <a:endParaRPr lang="en-US" dirty="0"/>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-.39</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en-US" dirty="0" smtClean="0"/>
                        <a:t>-.76</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-.79</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.94</a:t>
                      </a:r>
                      <a:endParaRPr lang="en-US" dirty="0"/>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370840">
                <a:tc>
                  <a:txBody>
                    <a:bodyPr/>
                    <a:lstStyle/>
                    <a:p>
                      <a:endParaRPr lang="en-US"/>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2">
                        <a:lumMod val="20000"/>
                        <a:lumOff val="80000"/>
                      </a:schemeClr>
                    </a:solidFill>
                  </a:tcPr>
                </a:tc>
                <a:tc>
                  <a:txBody>
                    <a:bodyPr/>
                    <a:lstStyle/>
                    <a:p>
                      <a:pPr algn="ctr"/>
                      <a:endParaRPr lang="en-US"/>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dirty="0"/>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370840">
                <a:tc>
                  <a:txBody>
                    <a:bodyPr/>
                    <a:lstStyle/>
                    <a:p>
                      <a:r>
                        <a:rPr lang="en-US" b="1" dirty="0" smtClean="0"/>
                        <a:t>HEXACO-PI-R</a:t>
                      </a:r>
                      <a:r>
                        <a:rPr lang="en-US" b="0" baseline="30000" dirty="0" smtClean="0"/>
                        <a:t>2</a:t>
                      </a:r>
                      <a:endParaRPr lang="en-US" b="0" baseline="30000" dirty="0"/>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2">
                        <a:lumMod val="20000"/>
                        <a:lumOff val="80000"/>
                      </a:schemeClr>
                    </a:solidFill>
                  </a:tcPr>
                </a:tc>
                <a:tc>
                  <a:txBody>
                    <a:bodyPr/>
                    <a:lstStyle/>
                    <a:p>
                      <a:pPr algn="ctr"/>
                      <a:endParaRPr lang="en-US"/>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dirty="0"/>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370840">
                <a:tc>
                  <a:txBody>
                    <a:bodyPr/>
                    <a:lstStyle/>
                    <a:p>
                      <a:r>
                        <a:rPr lang="en-US" dirty="0" smtClean="0"/>
                        <a:t>HEXACO-PI-R</a:t>
                      </a:r>
                      <a:endParaRPr lang="en-US" dirty="0"/>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.89</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2">
                        <a:lumMod val="20000"/>
                        <a:lumOff val="80000"/>
                      </a:schemeClr>
                    </a:solidFill>
                  </a:tcPr>
                </a:tc>
                <a:tc>
                  <a:txBody>
                    <a:bodyPr/>
                    <a:lstStyle/>
                    <a:p>
                      <a:pPr algn="ctr"/>
                      <a:endParaRPr lang="en-US"/>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dirty="0"/>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370840">
                <a:tc>
                  <a:txBody>
                    <a:bodyPr/>
                    <a:lstStyle/>
                    <a:p>
                      <a:r>
                        <a:rPr lang="en-US" dirty="0" smtClean="0"/>
                        <a:t>RSE</a:t>
                      </a:r>
                      <a:endParaRPr lang="en-US" dirty="0"/>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.34</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en-US" dirty="0" smtClean="0"/>
                        <a:t>.91</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dirty="0"/>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370840">
                <a:tc>
                  <a:txBody>
                    <a:bodyPr/>
                    <a:lstStyle/>
                    <a:p>
                      <a:r>
                        <a:rPr lang="en-US" dirty="0" smtClean="0"/>
                        <a:t>PANAS</a:t>
                      </a:r>
                      <a:endParaRPr lang="en-US" dirty="0"/>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.43</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en-US" dirty="0" smtClean="0"/>
                        <a:t>.74</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.89</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dirty="0"/>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370840">
                <a:tc>
                  <a:txBody>
                    <a:bodyPr/>
                    <a:lstStyle/>
                    <a:p>
                      <a:r>
                        <a:rPr lang="en-US" dirty="0" smtClean="0"/>
                        <a:t>Depression</a:t>
                      </a:r>
                      <a:endParaRPr lang="en-US" dirty="0"/>
                    </a:p>
                  </a:txBody>
                  <a:tcPr>
                    <a:lnL w="9525" cap="flat" cmpd="sng" algn="ctr">
                      <a:noFill/>
                      <a:prstDash val="solid"/>
                    </a:lnL>
                    <a:lnR>
                      <a:noFill/>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t>-.47</a:t>
                      </a:r>
                      <a:endParaRPr lang="en-US" dirty="0"/>
                    </a:p>
                  </a:txBody>
                  <a:tcPr>
                    <a:lnL>
                      <a:noFill/>
                    </a:lnL>
                    <a:lnR>
                      <a:noFill/>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en-US" dirty="0" smtClean="0"/>
                        <a:t>-.78</a:t>
                      </a:r>
                      <a:endParaRPr lang="en-US" dirty="0"/>
                    </a:p>
                  </a:txBody>
                  <a:tcPr>
                    <a:lnL>
                      <a:noFill/>
                    </a:lnL>
                    <a:lnR>
                      <a:noFill/>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t>-.73</a:t>
                      </a:r>
                      <a:endParaRPr lang="en-US" dirty="0"/>
                    </a:p>
                  </a:txBody>
                  <a:tcPr>
                    <a:lnL>
                      <a:noFill/>
                    </a:lnL>
                    <a:lnR>
                      <a:noFill/>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t>.94</a:t>
                      </a:r>
                      <a:endParaRPr lang="en-US" dirty="0"/>
                    </a:p>
                  </a:txBody>
                  <a:tcPr>
                    <a:lnL>
                      <a:noFill/>
                    </a:lnL>
                    <a:lnR w="9525" cap="flat" cmpd="sng" algn="ctr">
                      <a:noFill/>
                      <a:prstDash val="solid"/>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6" name="TextBox 5"/>
          <p:cNvSpPr txBox="1"/>
          <p:nvPr/>
        </p:nvSpPr>
        <p:spPr>
          <a:xfrm>
            <a:off x="838200" y="6019800"/>
            <a:ext cx="7391400" cy="830997"/>
          </a:xfrm>
          <a:prstGeom prst="rect">
            <a:avLst/>
          </a:prstGeom>
          <a:noFill/>
        </p:spPr>
        <p:txBody>
          <a:bodyPr wrap="square" rtlCol="0">
            <a:spAutoFit/>
          </a:bodyPr>
          <a:lstStyle/>
          <a:p>
            <a:r>
              <a:rPr lang="en-US" sz="1600" i="1" dirty="0"/>
              <a:t>Note</a:t>
            </a:r>
            <a:r>
              <a:rPr lang="en-US" sz="1600" dirty="0"/>
              <a:t>. </a:t>
            </a:r>
            <a:r>
              <a:rPr lang="en-US" sz="1600" b="1" baseline="30000" dirty="0" smtClean="0"/>
              <a:t>1</a:t>
            </a:r>
            <a:r>
              <a:rPr lang="en-US" sz="1600" i="1" dirty="0" smtClean="0"/>
              <a:t>N </a:t>
            </a:r>
            <a:r>
              <a:rPr lang="en-US" sz="1600" dirty="0" smtClean="0"/>
              <a:t>= 317</a:t>
            </a:r>
            <a:r>
              <a:rPr lang="en-US" sz="1600" dirty="0"/>
              <a:t>, </a:t>
            </a:r>
            <a:r>
              <a:rPr lang="en-US" sz="1600" baseline="30000" dirty="0" smtClean="0"/>
              <a:t>2</a:t>
            </a:r>
            <a:r>
              <a:rPr lang="en-US" sz="1600" i="1" dirty="0" smtClean="0"/>
              <a:t>N </a:t>
            </a:r>
            <a:r>
              <a:rPr lang="en-US" sz="1600" dirty="0" smtClean="0"/>
              <a:t>= 788. All correlations significant,</a:t>
            </a:r>
            <a:r>
              <a:rPr lang="en-US" sz="1600" i="1" dirty="0" smtClean="0"/>
              <a:t> p</a:t>
            </a:r>
            <a:r>
              <a:rPr lang="en-US" sz="1600" dirty="0" smtClean="0"/>
              <a:t> &lt; .001</a:t>
            </a:r>
            <a:r>
              <a:rPr lang="en-US" sz="1600" dirty="0" smtClean="0"/>
              <a:t>.</a:t>
            </a:r>
          </a:p>
          <a:p>
            <a:r>
              <a:rPr lang="en-US" sz="1600" dirty="0"/>
              <a:t>Diagonals are reliabilities of scales and factor determinacies of latent variables.</a:t>
            </a:r>
            <a:r>
              <a:rPr lang="en-US" sz="1600" b="1" baseline="30000" dirty="0"/>
              <a:t> </a:t>
            </a:r>
            <a:r>
              <a:rPr lang="en-US" sz="1600" b="1" dirty="0"/>
              <a:t> </a:t>
            </a:r>
            <a:endParaRPr lang="en-US" sz="1600" dirty="0"/>
          </a:p>
          <a:p>
            <a:r>
              <a:rPr lang="en-US" sz="1600" b="1" dirty="0" smtClean="0"/>
              <a:t> </a:t>
            </a:r>
            <a:endParaRPr lang="en-US" sz="1600" dirty="0"/>
          </a:p>
        </p:txBody>
      </p:sp>
      <p:sp>
        <p:nvSpPr>
          <p:cNvPr id="7" name="TextBox 6"/>
          <p:cNvSpPr txBox="1"/>
          <p:nvPr/>
        </p:nvSpPr>
        <p:spPr>
          <a:xfrm>
            <a:off x="3886200" y="1981200"/>
            <a:ext cx="5364481" cy="523220"/>
          </a:xfrm>
          <a:prstGeom prst="rect">
            <a:avLst/>
          </a:prstGeom>
          <a:noFill/>
        </p:spPr>
        <p:txBody>
          <a:bodyPr wrap="square" rtlCol="0">
            <a:spAutoFit/>
          </a:bodyPr>
          <a:lstStyle/>
          <a:p>
            <a:pPr algn="ctr"/>
            <a:r>
              <a:rPr lang="en-US" sz="2800" b="1" i="1" dirty="0" smtClean="0">
                <a:solidFill>
                  <a:srgbClr val="3366FF"/>
                </a:solidFill>
              </a:rPr>
              <a:t>Hypothesis 3 </a:t>
            </a:r>
            <a:r>
              <a:rPr lang="en-US" sz="2800" b="1" dirty="0" smtClean="0">
                <a:solidFill>
                  <a:srgbClr val="3366FF"/>
                </a:solidFill>
              </a:rPr>
              <a:t>Supported</a:t>
            </a:r>
            <a:endParaRPr lang="en-US" sz="2800" b="1" i="1" dirty="0">
              <a:solidFill>
                <a:srgbClr val="3366FF"/>
              </a:solidFill>
            </a:endParaRPr>
          </a:p>
        </p:txBody>
      </p:sp>
    </p:spTree>
    <p:extLst>
      <p:ext uri="{BB962C8B-B14F-4D97-AF65-F5344CB8AC3E}">
        <p14:creationId xmlns:p14="http://schemas.microsoft.com/office/powerpoint/2010/main" val="159722142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Fit: Affective Measures</a:t>
            </a:r>
            <a:endParaRPr lang="en-US" dirty="0"/>
          </a:p>
        </p:txBody>
      </p:sp>
      <p:sp>
        <p:nvSpPr>
          <p:cNvPr id="4" name="Slide Number Placeholder 3"/>
          <p:cNvSpPr>
            <a:spLocks noGrp="1"/>
          </p:cNvSpPr>
          <p:nvPr>
            <p:ph type="sldNum" sz="quarter" idx="12"/>
          </p:nvPr>
        </p:nvSpPr>
        <p:spPr/>
        <p:txBody>
          <a:bodyPr/>
          <a:lstStyle/>
          <a:p>
            <a:fld id="{FD7F6A11-C6AF-4441-BC22-F4323D579312}" type="slidenum">
              <a:rPr lang="en-US" smtClean="0"/>
              <a:pPr/>
              <a:t>15</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339288051"/>
              </p:ext>
            </p:extLst>
          </p:nvPr>
        </p:nvGraphicFramePr>
        <p:xfrm>
          <a:off x="457200" y="1066800"/>
          <a:ext cx="7644182" cy="5212080"/>
        </p:xfrm>
        <a:graphic>
          <a:graphicData uri="http://schemas.openxmlformats.org/drawingml/2006/table">
            <a:tbl>
              <a:tblPr firstRow="1" bandRow="1">
                <a:tableStyleId>{912C8C85-51F0-491E-9774-3900AFEF0FD7}</a:tableStyleId>
              </a:tblPr>
              <a:tblGrid>
                <a:gridCol w="1944707"/>
                <a:gridCol w="1009211"/>
                <a:gridCol w="691426"/>
                <a:gridCol w="1008380"/>
                <a:gridCol w="627802"/>
                <a:gridCol w="855980"/>
                <a:gridCol w="917396"/>
                <a:gridCol w="589280"/>
              </a:tblGrid>
              <a:tr h="660400">
                <a:tc>
                  <a:txBody>
                    <a:bodyPr/>
                    <a:lstStyle/>
                    <a:p>
                      <a:pPr>
                        <a:lnSpc>
                          <a:spcPct val="100000"/>
                        </a:lnSpc>
                        <a:spcBef>
                          <a:spcPts val="0"/>
                        </a:spcBef>
                      </a:pPr>
                      <a:r>
                        <a:rPr lang="en-US" sz="1600" dirty="0" smtClean="0"/>
                        <a:t>Model</a:t>
                      </a:r>
                      <a:endParaRPr lang="en-US" sz="1600" dirty="0"/>
                    </a:p>
                  </a:txBody>
                  <a:tcPr>
                    <a:lnL w="9525" cap="flat" cmpd="sng" algn="ctr">
                      <a:noFill/>
                      <a:prstDash val="solid"/>
                    </a:lnL>
                    <a:lnR>
                      <a:noFill/>
                    </a:lnR>
                    <a:lnT w="12700" cap="flat" cmpd="sng" algn="ctr">
                      <a:solidFill>
                        <a:scrgbClr r="0" g="0" b="0"/>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χ</a:t>
                      </a:r>
                      <a:r>
                        <a:rPr lang="en-US" sz="1600" baseline="30000" dirty="0" smtClean="0"/>
                        <a:t>2</a:t>
                      </a:r>
                      <a:endParaRPr lang="en-US" sz="1600" baseline="30000" dirty="0"/>
                    </a:p>
                  </a:txBody>
                  <a:tcPr>
                    <a:lnL>
                      <a:noFill/>
                    </a:lnL>
                    <a:lnR>
                      <a:noFill/>
                    </a:lnR>
                    <a:lnT w="12700" cap="flat" cmpd="sng" algn="ctr">
                      <a:solidFill>
                        <a:scrgbClr r="0" g="0" b="0"/>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i="1" dirty="0" err="1" smtClean="0"/>
                        <a:t>df</a:t>
                      </a:r>
                      <a:endParaRPr lang="en-US" sz="1600" i="1" dirty="0"/>
                    </a:p>
                  </a:txBody>
                  <a:tcPr>
                    <a:lnL>
                      <a:noFill/>
                    </a:lnL>
                    <a:lnR>
                      <a:noFill/>
                    </a:lnR>
                    <a:lnT w="12700" cap="flat" cmpd="sng" algn="ctr">
                      <a:solidFill>
                        <a:scrgbClr r="0" g="0" b="0"/>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RMSEA</a:t>
                      </a:r>
                      <a:endParaRPr lang="en-US" sz="1600" dirty="0"/>
                    </a:p>
                  </a:txBody>
                  <a:tcPr>
                    <a:lnL>
                      <a:noFill/>
                    </a:lnL>
                    <a:lnR>
                      <a:noFill/>
                    </a:lnR>
                    <a:lnT w="12700" cap="flat" cmpd="sng" algn="ctr">
                      <a:solidFill>
                        <a:scrgbClr r="0" g="0" b="0"/>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CFI</a:t>
                      </a:r>
                      <a:endParaRPr lang="en-US" sz="1600" dirty="0"/>
                    </a:p>
                  </a:txBody>
                  <a:tcPr>
                    <a:lnL>
                      <a:noFill/>
                    </a:lnL>
                    <a:lnR>
                      <a:noFill/>
                    </a:lnR>
                    <a:lnT w="12700" cap="flat" cmpd="sng" algn="ctr">
                      <a:solidFill>
                        <a:scrgbClr r="0" g="0" b="0"/>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SRMR</a:t>
                      </a:r>
                      <a:endParaRPr lang="en-US" sz="1600" dirty="0"/>
                    </a:p>
                  </a:txBody>
                  <a:tcPr>
                    <a:lnL>
                      <a:noFill/>
                    </a:lnL>
                    <a:lnR>
                      <a:noFill/>
                    </a:lnR>
                    <a:lnT w="12700" cap="flat" cmpd="sng" algn="ctr">
                      <a:solidFill>
                        <a:scrgbClr r="0" g="0" b="0"/>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smtClean="0"/>
                        <a:t>Δχ</a:t>
                      </a:r>
                      <a:r>
                        <a:rPr lang="en-US" sz="1600" baseline="30000" dirty="0" smtClean="0"/>
                        <a:t>2</a:t>
                      </a:r>
                    </a:p>
                  </a:txBody>
                  <a:tcPr>
                    <a:lnL>
                      <a:noFill/>
                    </a:lnL>
                    <a:lnR>
                      <a:noFill/>
                    </a:lnR>
                    <a:lnT w="12700" cap="flat" cmpd="sng" algn="ctr">
                      <a:solidFill>
                        <a:scrgbClr r="0" g="0" b="0"/>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err="1" smtClean="0"/>
                        <a:t>Δ</a:t>
                      </a:r>
                      <a:r>
                        <a:rPr lang="en-US" sz="1600" i="1" dirty="0" err="1" smtClean="0"/>
                        <a:t>df</a:t>
                      </a:r>
                      <a:endParaRPr lang="en-US" sz="1600" dirty="0"/>
                    </a:p>
                  </a:txBody>
                  <a:tcPr>
                    <a:lnL>
                      <a:noFill/>
                    </a:lnL>
                    <a:lnR w="9525" cap="flat" cmpd="sng" algn="ctr">
                      <a:noFill/>
                      <a:prstDash val="solid"/>
                    </a:lnR>
                    <a:lnT w="12700" cap="flat" cmpd="sng" algn="ctr">
                      <a:solidFill>
                        <a:scrgbClr r="0" g="0" b="0"/>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r>
              <a:tr h="406400">
                <a:tc>
                  <a:txBody>
                    <a:bodyPr/>
                    <a:lstStyle/>
                    <a:p>
                      <a:pPr>
                        <a:lnSpc>
                          <a:spcPct val="100000"/>
                        </a:lnSpc>
                        <a:spcBef>
                          <a:spcPts val="0"/>
                        </a:spcBef>
                      </a:pPr>
                      <a:r>
                        <a:rPr lang="en-US" sz="1600" b="1" dirty="0" smtClean="0"/>
                        <a:t>Depression</a:t>
                      </a:r>
                      <a:r>
                        <a:rPr lang="en-US" sz="1600" b="0" baseline="30000" dirty="0" smtClean="0"/>
                        <a:t>1</a:t>
                      </a:r>
                      <a:endParaRPr lang="en-US" sz="1600" b="0" baseline="30000" dirty="0"/>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endParaRPr lang="en-US" sz="1600" b="1"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endParaRPr lang="en-US" sz="1600" dirty="0"/>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203200">
                <a:tc>
                  <a:txBody>
                    <a:bodyPr/>
                    <a:lstStyle/>
                    <a:p>
                      <a:pPr>
                        <a:lnSpc>
                          <a:spcPct val="100000"/>
                        </a:lnSpc>
                        <a:spcBef>
                          <a:spcPts val="0"/>
                        </a:spcBef>
                      </a:pPr>
                      <a:r>
                        <a:rPr lang="en-US" sz="1600" dirty="0" smtClean="0"/>
                        <a:t>One Factor</a:t>
                      </a:r>
                      <a:endParaRPr lang="en-US" sz="1600" dirty="0"/>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850.06</a:t>
                      </a: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77</a:t>
                      </a: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.102</a:t>
                      </a: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.911</a:t>
                      </a: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.042</a:t>
                      </a: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endParaRPr lang="en-US" sz="1600" b="1"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endParaRPr lang="en-US" sz="1600" dirty="0"/>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381000">
                <a:tc>
                  <a:txBody>
                    <a:bodyPr/>
                    <a:lstStyle/>
                    <a:p>
                      <a:pPr>
                        <a:lnSpc>
                          <a:spcPct val="100000"/>
                        </a:lnSpc>
                        <a:spcBef>
                          <a:spcPts val="0"/>
                        </a:spcBef>
                      </a:pPr>
                      <a:r>
                        <a:rPr lang="en-US" sz="1600" dirty="0" smtClean="0"/>
                        <a:t>Two</a:t>
                      </a:r>
                      <a:r>
                        <a:rPr lang="en-US" sz="1600" baseline="0" dirty="0" smtClean="0"/>
                        <a:t> Factor Oblique</a:t>
                      </a:r>
                      <a:endParaRPr lang="en-US" sz="1600" dirty="0"/>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615.81</a:t>
                      </a: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76</a:t>
                      </a: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.086</a:t>
                      </a: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.938</a:t>
                      </a: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.036</a:t>
                      </a: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b="1" dirty="0" smtClean="0"/>
                        <a:t>234.25</a:t>
                      </a:r>
                      <a:endParaRPr lang="en-US" sz="1600" b="1"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1</a:t>
                      </a:r>
                      <a:endParaRPr lang="en-US" sz="1600" dirty="0"/>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381000">
                <a:tc>
                  <a:txBody>
                    <a:bodyPr/>
                    <a:lstStyle/>
                    <a:p>
                      <a:pPr>
                        <a:lnSpc>
                          <a:spcPct val="100000"/>
                        </a:lnSpc>
                        <a:spcBef>
                          <a:spcPts val="0"/>
                        </a:spcBef>
                      </a:pPr>
                      <a:r>
                        <a:rPr lang="en-US" sz="1600" dirty="0" smtClean="0"/>
                        <a:t>Bifactor</a:t>
                      </a:r>
                      <a:endParaRPr lang="en-US" sz="1600" dirty="0"/>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408.38</a:t>
                      </a: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63</a:t>
                      </a: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.075</a:t>
                      </a: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.960</a:t>
                      </a: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.031</a:t>
                      </a: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b="1" dirty="0" smtClean="0"/>
                        <a:t>207.43</a:t>
                      </a:r>
                      <a:endParaRPr lang="en-US" sz="1600" b="1"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13</a:t>
                      </a:r>
                      <a:endParaRPr lang="en-US" sz="1600" dirty="0"/>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381000">
                <a:tc>
                  <a:txBody>
                    <a:bodyPr/>
                    <a:lstStyle/>
                    <a:p>
                      <a:pPr>
                        <a:lnSpc>
                          <a:spcPct val="100000"/>
                        </a:lnSpc>
                        <a:spcBef>
                          <a:spcPts val="0"/>
                        </a:spcBef>
                      </a:pPr>
                      <a:r>
                        <a:rPr lang="en-US" sz="1600" b="1" dirty="0" smtClean="0"/>
                        <a:t>RSE</a:t>
                      </a:r>
                      <a:r>
                        <a:rPr lang="en-US" sz="1600" b="0" baseline="30000" dirty="0" smtClean="0"/>
                        <a:t>2</a:t>
                      </a:r>
                      <a:endParaRPr lang="en-US" sz="1600" b="0" baseline="30000" dirty="0"/>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endParaRPr lang="en-US" sz="1600" b="1"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endParaRPr lang="en-US" sz="1600" dirty="0"/>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381000">
                <a:tc>
                  <a:txBody>
                    <a:bodyPr/>
                    <a:lstStyle/>
                    <a:p>
                      <a:pPr>
                        <a:lnSpc>
                          <a:spcPct val="100000"/>
                        </a:lnSpc>
                        <a:spcBef>
                          <a:spcPts val="0"/>
                        </a:spcBef>
                      </a:pPr>
                      <a:r>
                        <a:rPr lang="en-US" sz="1600" dirty="0" smtClean="0"/>
                        <a:t>One Factor</a:t>
                      </a:r>
                      <a:endParaRPr lang="en-US" sz="1600" dirty="0"/>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725.11</a:t>
                      </a: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35</a:t>
                      </a: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.134</a:t>
                      </a: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.886</a:t>
                      </a: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.055</a:t>
                      </a: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endParaRPr lang="en-US" sz="1600" b="1"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endParaRPr lang="en-US" sz="1600" dirty="0"/>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381000">
                <a:tc>
                  <a:txBody>
                    <a:bodyPr/>
                    <a:lstStyle/>
                    <a:p>
                      <a:pPr>
                        <a:lnSpc>
                          <a:spcPct val="100000"/>
                        </a:lnSpc>
                        <a:spcBef>
                          <a:spcPts val="0"/>
                        </a:spcBef>
                      </a:pPr>
                      <a:r>
                        <a:rPr lang="en-US" sz="1600" dirty="0" smtClean="0"/>
                        <a:t>Two</a:t>
                      </a:r>
                      <a:r>
                        <a:rPr lang="en-US" sz="1600" baseline="0" dirty="0" smtClean="0"/>
                        <a:t> Factor Oblique</a:t>
                      </a:r>
                      <a:endParaRPr lang="en-US" sz="1600" dirty="0"/>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486.52</a:t>
                      </a: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34</a:t>
                      </a: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.110</a:t>
                      </a: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.925</a:t>
                      </a: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.046</a:t>
                      </a: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b="1" dirty="0" smtClean="0"/>
                        <a:t>238.59</a:t>
                      </a:r>
                      <a:endParaRPr lang="en-US" sz="1600" b="1"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1</a:t>
                      </a:r>
                      <a:endParaRPr lang="en-US" sz="1600" dirty="0"/>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381000">
                <a:tc>
                  <a:txBody>
                    <a:bodyPr/>
                    <a:lstStyle/>
                    <a:p>
                      <a:pPr>
                        <a:lnSpc>
                          <a:spcPct val="100000"/>
                        </a:lnSpc>
                        <a:spcBef>
                          <a:spcPts val="0"/>
                        </a:spcBef>
                      </a:pPr>
                      <a:r>
                        <a:rPr lang="en-US" sz="1600" dirty="0" smtClean="0"/>
                        <a:t>Bifactor</a:t>
                      </a:r>
                      <a:endParaRPr lang="en-US" sz="1600" dirty="0"/>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137.11</a:t>
                      </a: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25</a:t>
                      </a: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.064</a:t>
                      </a: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.981</a:t>
                      </a: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.023</a:t>
                      </a: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b="1" dirty="0" smtClean="0"/>
                        <a:t>349.41</a:t>
                      </a:r>
                      <a:endParaRPr lang="en-US" sz="1600" b="1"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9</a:t>
                      </a:r>
                      <a:endParaRPr lang="en-US" sz="1600" dirty="0"/>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381000">
                <a:tc>
                  <a:txBody>
                    <a:bodyPr/>
                    <a:lstStyle/>
                    <a:p>
                      <a:pPr>
                        <a:lnSpc>
                          <a:spcPct val="100000"/>
                        </a:lnSpc>
                        <a:spcBef>
                          <a:spcPts val="0"/>
                        </a:spcBef>
                      </a:pPr>
                      <a:r>
                        <a:rPr lang="en-US" sz="1600" b="1" dirty="0" smtClean="0"/>
                        <a:t>PANAS</a:t>
                      </a:r>
                      <a:r>
                        <a:rPr lang="en-US" sz="1600" b="0" baseline="30000" dirty="0" smtClean="0"/>
                        <a:t>1</a:t>
                      </a:r>
                      <a:endParaRPr lang="en-US" sz="1600" b="0" baseline="30000" dirty="0"/>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endParaRPr lang="en-US" sz="1600" b="1"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endParaRPr lang="en-US" sz="1600" dirty="0"/>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381000">
                <a:tc>
                  <a:txBody>
                    <a:bodyPr/>
                    <a:lstStyle/>
                    <a:p>
                      <a:pPr>
                        <a:lnSpc>
                          <a:spcPct val="100000"/>
                        </a:lnSpc>
                        <a:spcBef>
                          <a:spcPts val="0"/>
                        </a:spcBef>
                      </a:pPr>
                      <a:r>
                        <a:rPr lang="en-US" sz="1600" dirty="0" smtClean="0"/>
                        <a:t>One Factor</a:t>
                      </a:r>
                      <a:endParaRPr lang="en-US" sz="1600" dirty="0"/>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3273.86</a:t>
                      </a: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170</a:t>
                      </a: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.138</a:t>
                      </a: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.599</a:t>
                      </a: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.110</a:t>
                      </a: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endParaRPr lang="en-US" sz="1600" b="1"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endParaRPr lang="en-US" sz="1600" dirty="0"/>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381000">
                <a:tc>
                  <a:txBody>
                    <a:bodyPr/>
                    <a:lstStyle/>
                    <a:p>
                      <a:pPr>
                        <a:lnSpc>
                          <a:spcPct val="100000"/>
                        </a:lnSpc>
                        <a:spcBef>
                          <a:spcPts val="0"/>
                        </a:spcBef>
                      </a:pPr>
                      <a:r>
                        <a:rPr lang="en-US" sz="1600" dirty="0" smtClean="0"/>
                        <a:t>Two</a:t>
                      </a:r>
                      <a:r>
                        <a:rPr lang="en-US" sz="1600" baseline="0" dirty="0" smtClean="0"/>
                        <a:t> Factor Oblique</a:t>
                      </a:r>
                      <a:endParaRPr lang="en-US" sz="1600" dirty="0"/>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1573.31</a:t>
                      </a: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169</a:t>
                      </a: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.093</a:t>
                      </a: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.819</a:t>
                      </a: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.061</a:t>
                      </a:r>
                      <a:endParaRPr lang="en-US" sz="1600"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b="1" dirty="0" smtClean="0"/>
                        <a:t>1700.55</a:t>
                      </a:r>
                      <a:endParaRPr lang="en-US" sz="1600" b="1"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1</a:t>
                      </a:r>
                      <a:endParaRPr lang="en-US" sz="1600" dirty="0"/>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381000">
                <a:tc>
                  <a:txBody>
                    <a:bodyPr/>
                    <a:lstStyle/>
                    <a:p>
                      <a:pPr>
                        <a:lnSpc>
                          <a:spcPct val="100000"/>
                        </a:lnSpc>
                        <a:spcBef>
                          <a:spcPts val="0"/>
                        </a:spcBef>
                      </a:pPr>
                      <a:r>
                        <a:rPr lang="en-US" sz="1600" dirty="0" smtClean="0"/>
                        <a:t>Bifactor</a:t>
                      </a:r>
                      <a:endParaRPr lang="en-US" sz="1600" dirty="0"/>
                    </a:p>
                  </a:txBody>
                  <a:tcPr>
                    <a:lnL w="9525" cap="flat" cmpd="sng" algn="ctr">
                      <a:noFill/>
                      <a:prstDash val="solid"/>
                    </a:lnL>
                    <a:lnR>
                      <a:noFill/>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1219.23</a:t>
                      </a:r>
                      <a:endParaRPr lang="en-US" sz="1600" dirty="0"/>
                    </a:p>
                  </a:txBody>
                  <a:tcPr>
                    <a:lnL>
                      <a:noFill/>
                    </a:lnL>
                    <a:lnR>
                      <a:noFill/>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150</a:t>
                      </a:r>
                      <a:endParaRPr lang="en-US" sz="1600" dirty="0"/>
                    </a:p>
                  </a:txBody>
                  <a:tcPr>
                    <a:lnL>
                      <a:noFill/>
                    </a:lnL>
                    <a:lnR>
                      <a:noFill/>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.086</a:t>
                      </a:r>
                      <a:endParaRPr lang="en-US" sz="1600" dirty="0"/>
                    </a:p>
                  </a:txBody>
                  <a:tcPr>
                    <a:lnL>
                      <a:noFill/>
                    </a:lnL>
                    <a:lnR>
                      <a:noFill/>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.862</a:t>
                      </a:r>
                      <a:endParaRPr lang="en-US" sz="1600" dirty="0"/>
                    </a:p>
                  </a:txBody>
                  <a:tcPr>
                    <a:lnL>
                      <a:noFill/>
                    </a:lnL>
                    <a:lnR>
                      <a:noFill/>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.051</a:t>
                      </a:r>
                      <a:endParaRPr lang="en-US" sz="1600" dirty="0"/>
                    </a:p>
                  </a:txBody>
                  <a:tcPr>
                    <a:lnL>
                      <a:noFill/>
                    </a:lnL>
                    <a:lnR>
                      <a:noFill/>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Bef>
                          <a:spcPts val="0"/>
                        </a:spcBef>
                      </a:pPr>
                      <a:r>
                        <a:rPr lang="en-US" sz="1600" b="1" dirty="0" smtClean="0"/>
                        <a:t>354.08</a:t>
                      </a:r>
                      <a:endParaRPr lang="en-US" sz="1600" b="1" dirty="0"/>
                    </a:p>
                  </a:txBody>
                  <a:tcPr>
                    <a:lnL>
                      <a:noFill/>
                    </a:lnL>
                    <a:lnR>
                      <a:noFill/>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Bef>
                          <a:spcPts val="0"/>
                        </a:spcBef>
                      </a:pPr>
                      <a:r>
                        <a:rPr lang="en-US" sz="1600" dirty="0" smtClean="0"/>
                        <a:t>19</a:t>
                      </a:r>
                      <a:endParaRPr lang="en-US" sz="1600" dirty="0"/>
                    </a:p>
                  </a:txBody>
                  <a:tcPr>
                    <a:lnL>
                      <a:noFill/>
                    </a:lnL>
                    <a:lnR w="9525" cap="flat" cmpd="sng" algn="ctr">
                      <a:noFill/>
                      <a:prstDash val="solid"/>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6" name="TextBox 5"/>
          <p:cNvSpPr txBox="1"/>
          <p:nvPr/>
        </p:nvSpPr>
        <p:spPr>
          <a:xfrm>
            <a:off x="457200" y="6248400"/>
            <a:ext cx="8382000" cy="338554"/>
          </a:xfrm>
          <a:prstGeom prst="rect">
            <a:avLst/>
          </a:prstGeom>
          <a:noFill/>
        </p:spPr>
        <p:txBody>
          <a:bodyPr wrap="square" rtlCol="0">
            <a:spAutoFit/>
          </a:bodyPr>
          <a:lstStyle/>
          <a:p>
            <a:pPr defTabSz="457200" eaLnBrk="1" fontAlgn="auto" hangingPunct="1">
              <a:spcBef>
                <a:spcPts val="0"/>
              </a:spcBef>
              <a:spcAft>
                <a:spcPts val="0"/>
              </a:spcAft>
              <a:defRPr/>
            </a:pPr>
            <a:r>
              <a:rPr lang="en-US" sz="1600" i="1" dirty="0" smtClean="0"/>
              <a:t>Note</a:t>
            </a:r>
            <a:r>
              <a:rPr lang="en-US" sz="1600" dirty="0" smtClean="0"/>
              <a:t>. </a:t>
            </a:r>
            <a:r>
              <a:rPr lang="en-US" sz="1600" baseline="30000" dirty="0" smtClean="0"/>
              <a:t>1</a:t>
            </a:r>
            <a:r>
              <a:rPr lang="en-US" sz="1600" i="1" dirty="0" smtClean="0"/>
              <a:t>N</a:t>
            </a:r>
            <a:r>
              <a:rPr lang="en-US" sz="1600" dirty="0" smtClean="0"/>
              <a:t> = 965, </a:t>
            </a:r>
            <a:r>
              <a:rPr lang="en-US" sz="1600" baseline="30000" dirty="0" smtClean="0"/>
              <a:t>2</a:t>
            </a:r>
            <a:r>
              <a:rPr lang="en-US" sz="1600" i="1" dirty="0" smtClean="0"/>
              <a:t>N</a:t>
            </a:r>
            <a:r>
              <a:rPr lang="en-US" sz="1600" dirty="0" smtClean="0"/>
              <a:t> = 1105. Δχ</a:t>
            </a:r>
            <a:r>
              <a:rPr lang="en-US" sz="1600" baseline="30000" dirty="0" smtClean="0"/>
              <a:t>2</a:t>
            </a:r>
            <a:r>
              <a:rPr lang="en-US" sz="1600" dirty="0" smtClean="0"/>
              <a:t> estimates in </a:t>
            </a:r>
            <a:r>
              <a:rPr lang="en-US" sz="1600" b="1" dirty="0" smtClean="0"/>
              <a:t>bold</a:t>
            </a:r>
            <a:r>
              <a:rPr lang="en-US" sz="1600" dirty="0" smtClean="0"/>
              <a:t> are statistically significant, </a:t>
            </a:r>
            <a:r>
              <a:rPr lang="en-US" sz="1600" i="1" dirty="0" smtClean="0"/>
              <a:t>p</a:t>
            </a:r>
            <a:r>
              <a:rPr lang="en-US" sz="1600" dirty="0" smtClean="0"/>
              <a:t> &lt; .001</a:t>
            </a:r>
            <a:endParaRPr lang="en-US" sz="1600" baseline="30000" dirty="0"/>
          </a:p>
        </p:txBody>
      </p:sp>
    </p:spTree>
    <p:extLst>
      <p:ext uri="{BB962C8B-B14F-4D97-AF65-F5344CB8AC3E}">
        <p14:creationId xmlns:p14="http://schemas.microsoft.com/office/powerpoint/2010/main" val="37309276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Correlations with </a:t>
            </a:r>
            <a:r>
              <a:rPr lang="en-US" sz="2800" dirty="0" smtClean="0"/>
              <a:t>latent affective factors</a:t>
            </a:r>
            <a:endParaRPr lang="en-US" sz="2800" dirty="0"/>
          </a:p>
        </p:txBody>
      </p:sp>
      <p:sp>
        <p:nvSpPr>
          <p:cNvPr id="4" name="Slide Number Placeholder 3"/>
          <p:cNvSpPr>
            <a:spLocks noGrp="1"/>
          </p:cNvSpPr>
          <p:nvPr>
            <p:ph type="sldNum" sz="quarter" idx="12"/>
          </p:nvPr>
        </p:nvSpPr>
        <p:spPr/>
        <p:txBody>
          <a:bodyPr/>
          <a:lstStyle/>
          <a:p>
            <a:fld id="{FD7F6A11-C6AF-4441-BC22-F4323D579312}" type="slidenum">
              <a:rPr lang="en-US" smtClean="0"/>
              <a:pPr/>
              <a:t>16</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164015563"/>
              </p:ext>
            </p:extLst>
          </p:nvPr>
        </p:nvGraphicFramePr>
        <p:xfrm>
          <a:off x="838200" y="1219200"/>
          <a:ext cx="7306441" cy="4820920"/>
        </p:xfrm>
        <a:graphic>
          <a:graphicData uri="http://schemas.openxmlformats.org/drawingml/2006/table">
            <a:tbl>
              <a:tblPr firstRow="1" bandRow="1">
                <a:tableStyleId>{17292A2E-F333-43FB-9621-5CBBE7FDCDCB}</a:tableStyleId>
              </a:tblPr>
              <a:tblGrid>
                <a:gridCol w="1821366"/>
                <a:gridCol w="1707513"/>
                <a:gridCol w="1219200"/>
                <a:gridCol w="1219200"/>
                <a:gridCol w="1339162"/>
              </a:tblGrid>
              <a:tr h="370840">
                <a:tc>
                  <a:txBody>
                    <a:bodyPr/>
                    <a:lstStyle/>
                    <a:p>
                      <a:endParaRPr lang="en-US" dirty="0"/>
                    </a:p>
                  </a:txBody>
                  <a:tcPr>
                    <a:lnL w="9525" cap="flat" cmpd="sng" algn="ctr">
                      <a:noFill/>
                      <a:prstDash val="solid"/>
                    </a:lnL>
                    <a:lnR>
                      <a:noFill/>
                    </a:lnR>
                    <a:lnT w="12700" cap="flat" cmpd="sng" algn="ctr">
                      <a:solidFill>
                        <a:scrgbClr r="0" g="0" b="0"/>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endParaRPr lang="en-US" dirty="0"/>
                    </a:p>
                  </a:txBody>
                  <a:tcPr>
                    <a:lnL>
                      <a:noFill/>
                    </a:lnL>
                    <a:lnR>
                      <a:noFill/>
                    </a:lnR>
                    <a:lnT w="12700" cap="flat" cmpd="sng" algn="ctr">
                      <a:solidFill>
                        <a:scrgbClr r="0" g="0" b="0"/>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gridSpan="3">
                  <a:txBody>
                    <a:bodyPr/>
                    <a:lstStyle/>
                    <a:p>
                      <a:pPr algn="ctr"/>
                      <a:r>
                        <a:rPr lang="en-US" dirty="0" smtClean="0"/>
                        <a:t>Latent Factor Scores</a:t>
                      </a:r>
                      <a:endParaRPr lang="en-US" dirty="0"/>
                    </a:p>
                  </a:txBody>
                  <a:tcPr>
                    <a:lnL>
                      <a:noFill/>
                    </a:lnL>
                    <a:lnR w="9525" cap="flat" cmpd="sng" algn="ctr">
                      <a:noFill/>
                      <a:prstDash val="solid"/>
                    </a:lnR>
                    <a:lnT w="12700" cap="flat" cmpd="sng" algn="ctr">
                      <a:solidFill>
                        <a:scrgbClr r="0" g="0" b="0"/>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hMerge="1">
                  <a:txBody>
                    <a:bodyPr/>
                    <a:lstStyle/>
                    <a:p>
                      <a:endParaRPr lang="en-US" dirty="0"/>
                    </a:p>
                  </a:txBody>
                  <a:tcPr/>
                </a:tc>
                <a:tc hMerge="1">
                  <a:txBody>
                    <a:bodyPr/>
                    <a:lstStyle/>
                    <a:p>
                      <a:endParaRPr lang="en-US" dirty="0"/>
                    </a:p>
                  </a:txBody>
                  <a:tcPr/>
                </a:tc>
              </a:tr>
              <a:tr h="370840">
                <a:tc>
                  <a:txBody>
                    <a:bodyPr/>
                    <a:lstStyle/>
                    <a:p>
                      <a:endParaRPr lang="en-US" dirty="0">
                        <a:solidFill>
                          <a:schemeClr val="bg1"/>
                        </a:solidFill>
                      </a:endParaRPr>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tx1"/>
                    </a:solidFill>
                  </a:tcPr>
                </a:tc>
                <a:tc>
                  <a:txBody>
                    <a:bodyPr/>
                    <a:lstStyle/>
                    <a:p>
                      <a:r>
                        <a:rPr lang="en-US" dirty="0" smtClean="0">
                          <a:solidFill>
                            <a:schemeClr val="bg1"/>
                          </a:solidFill>
                        </a:rPr>
                        <a:t>General Factor</a:t>
                      </a:r>
                      <a:endParaRPr lang="en-US" dirty="0">
                        <a:solidFill>
                          <a:schemeClr val="bg1"/>
                        </a:solidFill>
                      </a:endParaRPr>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tx1"/>
                    </a:solidFill>
                  </a:tcPr>
                </a:tc>
                <a:tc>
                  <a:txBody>
                    <a:bodyPr/>
                    <a:lstStyle/>
                    <a:p>
                      <a:pPr algn="ctr"/>
                      <a:r>
                        <a:rPr lang="en-US" dirty="0" smtClean="0">
                          <a:solidFill>
                            <a:schemeClr val="bg1"/>
                          </a:solidFill>
                        </a:rPr>
                        <a:t>RSE</a:t>
                      </a:r>
                      <a:endParaRPr lang="en-US" dirty="0">
                        <a:solidFill>
                          <a:schemeClr val="bg1"/>
                        </a:solidFill>
                      </a:endParaRPr>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tx1"/>
                    </a:solidFill>
                  </a:tcPr>
                </a:tc>
                <a:tc>
                  <a:txBody>
                    <a:bodyPr/>
                    <a:lstStyle/>
                    <a:p>
                      <a:pPr algn="ctr"/>
                      <a:r>
                        <a:rPr lang="en-US" dirty="0" smtClean="0">
                          <a:solidFill>
                            <a:schemeClr val="bg1"/>
                          </a:solidFill>
                        </a:rPr>
                        <a:t>PANAS</a:t>
                      </a:r>
                      <a:endParaRPr lang="en-US" dirty="0">
                        <a:solidFill>
                          <a:schemeClr val="bg1"/>
                        </a:solidFill>
                      </a:endParaRPr>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tx1"/>
                    </a:solidFill>
                  </a:tcPr>
                </a:tc>
                <a:tc>
                  <a:txBody>
                    <a:bodyPr/>
                    <a:lstStyle/>
                    <a:p>
                      <a:pPr algn="ctr"/>
                      <a:r>
                        <a:rPr lang="en-US" dirty="0" smtClean="0">
                          <a:solidFill>
                            <a:schemeClr val="bg1"/>
                          </a:solidFill>
                        </a:rPr>
                        <a:t>Depression</a:t>
                      </a:r>
                      <a:endParaRPr lang="en-US" dirty="0">
                        <a:solidFill>
                          <a:schemeClr val="bg1"/>
                        </a:solidFill>
                      </a:endParaRPr>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tx1"/>
                    </a:solidFill>
                  </a:tcPr>
                </a:tc>
              </a:tr>
              <a:tr h="370840">
                <a:tc>
                  <a:txBody>
                    <a:bodyPr/>
                    <a:lstStyle/>
                    <a:p>
                      <a:r>
                        <a:rPr lang="en-US" b="1" dirty="0" smtClean="0"/>
                        <a:t>NEO-FFI-3</a:t>
                      </a:r>
                      <a:r>
                        <a:rPr lang="en-US" b="0" baseline="30000" dirty="0" smtClean="0"/>
                        <a:t>1</a:t>
                      </a:r>
                      <a:endParaRPr lang="en-US" b="0" baseline="30000" dirty="0"/>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1">
                        <a:lumMod val="90000"/>
                      </a:schemeClr>
                    </a:solidFill>
                  </a:tcPr>
                </a:tc>
                <a:tc>
                  <a:txBody>
                    <a:bodyPr/>
                    <a:lstStyle/>
                    <a:p>
                      <a:pPr algn="ctr"/>
                      <a:endParaRPr lang="en-US"/>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dirty="0"/>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370840">
                <a:tc>
                  <a:txBody>
                    <a:bodyPr/>
                    <a:lstStyle/>
                    <a:p>
                      <a:r>
                        <a:rPr lang="en-US" dirty="0" smtClean="0"/>
                        <a:t>NEO-FFI-3</a:t>
                      </a:r>
                      <a:endParaRPr lang="en-US" dirty="0"/>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.90</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1">
                        <a:lumMod val="90000"/>
                      </a:schemeClr>
                    </a:solidFill>
                  </a:tcPr>
                </a:tc>
                <a:tc>
                  <a:txBody>
                    <a:bodyPr/>
                    <a:lstStyle/>
                    <a:p>
                      <a:pPr algn="ctr"/>
                      <a:endParaRPr lang="en-US"/>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370840">
                <a:tc>
                  <a:txBody>
                    <a:bodyPr/>
                    <a:lstStyle/>
                    <a:p>
                      <a:r>
                        <a:rPr lang="en-US" dirty="0" smtClean="0"/>
                        <a:t>RSE</a:t>
                      </a:r>
                      <a:endParaRPr lang="en-US" dirty="0"/>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.45</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1">
                        <a:lumMod val="90000"/>
                      </a:schemeClr>
                    </a:solidFill>
                  </a:tcPr>
                </a:tc>
                <a:tc>
                  <a:txBody>
                    <a:bodyPr/>
                    <a:lstStyle/>
                    <a:p>
                      <a:pPr algn="ctr"/>
                      <a:r>
                        <a:rPr lang="en-US" dirty="0" smtClean="0"/>
                        <a:t>.96</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370840">
                <a:tc>
                  <a:txBody>
                    <a:bodyPr/>
                    <a:lstStyle/>
                    <a:p>
                      <a:r>
                        <a:rPr lang="en-US" dirty="0" smtClean="0"/>
                        <a:t>PANAS</a:t>
                      </a:r>
                      <a:endParaRPr lang="en-US" dirty="0"/>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.66</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1">
                        <a:lumMod val="90000"/>
                      </a:schemeClr>
                    </a:solidFill>
                  </a:tcPr>
                </a:tc>
                <a:tc>
                  <a:txBody>
                    <a:bodyPr/>
                    <a:lstStyle/>
                    <a:p>
                      <a:pPr algn="ctr"/>
                      <a:r>
                        <a:rPr lang="en-US" dirty="0" smtClean="0"/>
                        <a:t>1.00</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1.00</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370840">
                <a:tc>
                  <a:txBody>
                    <a:bodyPr/>
                    <a:lstStyle/>
                    <a:p>
                      <a:r>
                        <a:rPr lang="en-US" dirty="0" smtClean="0"/>
                        <a:t>Depression</a:t>
                      </a:r>
                      <a:endParaRPr lang="en-US" dirty="0"/>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-.52</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1">
                        <a:lumMod val="90000"/>
                      </a:schemeClr>
                    </a:solidFill>
                  </a:tcPr>
                </a:tc>
                <a:tc>
                  <a:txBody>
                    <a:bodyPr/>
                    <a:lstStyle/>
                    <a:p>
                      <a:pPr algn="ctr"/>
                      <a:r>
                        <a:rPr lang="en-US" dirty="0" smtClean="0"/>
                        <a:t>-.84</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-.100</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.97</a:t>
                      </a:r>
                      <a:endParaRPr lang="en-US" dirty="0"/>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370840">
                <a:tc>
                  <a:txBody>
                    <a:bodyPr/>
                    <a:lstStyle/>
                    <a:p>
                      <a:endParaRPr lang="en-US"/>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1">
                        <a:lumMod val="90000"/>
                      </a:schemeClr>
                    </a:solidFill>
                  </a:tcPr>
                </a:tc>
                <a:tc>
                  <a:txBody>
                    <a:bodyPr/>
                    <a:lstStyle/>
                    <a:p>
                      <a:pPr algn="ct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dirty="0"/>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370840">
                <a:tc>
                  <a:txBody>
                    <a:bodyPr/>
                    <a:lstStyle/>
                    <a:p>
                      <a:r>
                        <a:rPr lang="en-US" b="1" dirty="0" smtClean="0"/>
                        <a:t>HEXACO-PI-R</a:t>
                      </a:r>
                      <a:r>
                        <a:rPr lang="en-US" b="0" baseline="30000" dirty="0" smtClean="0"/>
                        <a:t>2</a:t>
                      </a:r>
                      <a:endParaRPr lang="en-US" b="0" baseline="30000" dirty="0"/>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1">
                        <a:lumMod val="90000"/>
                      </a:schemeClr>
                    </a:solidFill>
                  </a:tcPr>
                </a:tc>
                <a:tc>
                  <a:txBody>
                    <a:bodyPr/>
                    <a:lstStyle/>
                    <a:p>
                      <a:pPr algn="ct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dirty="0"/>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370840">
                <a:tc>
                  <a:txBody>
                    <a:bodyPr/>
                    <a:lstStyle/>
                    <a:p>
                      <a:r>
                        <a:rPr lang="en-US" dirty="0" smtClean="0"/>
                        <a:t>HEXACO-PI-R</a:t>
                      </a:r>
                      <a:endParaRPr lang="en-US" dirty="0"/>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.89</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1">
                        <a:lumMod val="90000"/>
                      </a:schemeClr>
                    </a:solidFill>
                  </a:tcPr>
                </a:tc>
                <a:tc>
                  <a:txBody>
                    <a:bodyPr/>
                    <a:lstStyle/>
                    <a:p>
                      <a:pPr algn="ct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dirty="0"/>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370840">
                <a:tc>
                  <a:txBody>
                    <a:bodyPr/>
                    <a:lstStyle/>
                    <a:p>
                      <a:r>
                        <a:rPr lang="en-US" dirty="0" smtClean="0"/>
                        <a:t>RSE</a:t>
                      </a:r>
                      <a:endParaRPr lang="en-US" dirty="0"/>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.36</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1">
                        <a:lumMod val="90000"/>
                      </a:schemeClr>
                    </a:solidFill>
                  </a:tcPr>
                </a:tc>
                <a:tc>
                  <a:txBody>
                    <a:bodyPr/>
                    <a:lstStyle/>
                    <a:p>
                      <a:pPr algn="ctr"/>
                      <a:r>
                        <a:rPr lang="en-US" dirty="0" smtClean="0"/>
                        <a:t>.96</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dirty="0"/>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370840">
                <a:tc>
                  <a:txBody>
                    <a:bodyPr/>
                    <a:lstStyle/>
                    <a:p>
                      <a:r>
                        <a:rPr lang="en-US" dirty="0" smtClean="0"/>
                        <a:t>PANAS</a:t>
                      </a:r>
                      <a:endParaRPr lang="en-US" dirty="0"/>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.49</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1">
                        <a:lumMod val="90000"/>
                      </a:schemeClr>
                    </a:solidFill>
                  </a:tcPr>
                </a:tc>
                <a:tc>
                  <a:txBody>
                    <a:bodyPr/>
                    <a:lstStyle/>
                    <a:p>
                      <a:pPr algn="ctr"/>
                      <a:r>
                        <a:rPr lang="en-US" dirty="0" smtClean="0"/>
                        <a:t>.80</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.96</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dirty="0"/>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370840">
                <a:tc>
                  <a:txBody>
                    <a:bodyPr/>
                    <a:lstStyle/>
                    <a:p>
                      <a:r>
                        <a:rPr lang="en-US" dirty="0" smtClean="0"/>
                        <a:t>Depression</a:t>
                      </a:r>
                      <a:endParaRPr lang="en-US" dirty="0"/>
                    </a:p>
                  </a:txBody>
                  <a:tcPr>
                    <a:lnL w="9525" cap="flat" cmpd="sng" algn="ctr">
                      <a:noFill/>
                      <a:prstDash val="solid"/>
                    </a:lnL>
                    <a:lnR>
                      <a:noFill/>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t>-.46</a:t>
                      </a:r>
                      <a:endParaRPr lang="en-US" dirty="0"/>
                    </a:p>
                  </a:txBody>
                  <a:tcPr>
                    <a:lnL>
                      <a:noFill/>
                    </a:lnL>
                    <a:lnR>
                      <a:noFill/>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accent1">
                        <a:lumMod val="90000"/>
                      </a:schemeClr>
                    </a:solidFill>
                  </a:tcPr>
                </a:tc>
                <a:tc>
                  <a:txBody>
                    <a:bodyPr/>
                    <a:lstStyle/>
                    <a:p>
                      <a:pPr algn="ctr"/>
                      <a:r>
                        <a:rPr lang="en-US" dirty="0" smtClean="0"/>
                        <a:t>-.87</a:t>
                      </a:r>
                      <a:endParaRPr lang="en-US" dirty="0"/>
                    </a:p>
                  </a:txBody>
                  <a:tcPr>
                    <a:lnL>
                      <a:noFill/>
                    </a:lnL>
                    <a:lnR>
                      <a:noFill/>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t>-.82</a:t>
                      </a:r>
                      <a:endParaRPr lang="en-US" dirty="0"/>
                    </a:p>
                  </a:txBody>
                  <a:tcPr>
                    <a:lnL>
                      <a:noFill/>
                    </a:lnL>
                    <a:lnR>
                      <a:noFill/>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t>.97</a:t>
                      </a:r>
                      <a:endParaRPr lang="en-US" dirty="0"/>
                    </a:p>
                  </a:txBody>
                  <a:tcPr>
                    <a:lnL>
                      <a:noFill/>
                    </a:lnL>
                    <a:lnR w="9525" cap="flat" cmpd="sng" algn="ctr">
                      <a:noFill/>
                      <a:prstDash val="solid"/>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6" name="TextBox 5"/>
          <p:cNvSpPr txBox="1"/>
          <p:nvPr/>
        </p:nvSpPr>
        <p:spPr>
          <a:xfrm>
            <a:off x="838200" y="6019800"/>
            <a:ext cx="7391400" cy="584776"/>
          </a:xfrm>
          <a:prstGeom prst="rect">
            <a:avLst/>
          </a:prstGeom>
          <a:noFill/>
        </p:spPr>
        <p:txBody>
          <a:bodyPr wrap="square" rtlCol="0">
            <a:spAutoFit/>
          </a:bodyPr>
          <a:lstStyle/>
          <a:p>
            <a:r>
              <a:rPr lang="en-US" sz="1600" i="1" dirty="0"/>
              <a:t>Note</a:t>
            </a:r>
            <a:r>
              <a:rPr lang="en-US" sz="1600" dirty="0"/>
              <a:t>. </a:t>
            </a:r>
            <a:r>
              <a:rPr lang="en-US" sz="1600" b="1" baseline="30000" dirty="0" smtClean="0"/>
              <a:t>1</a:t>
            </a:r>
            <a:r>
              <a:rPr lang="en-US" sz="1600" i="1" dirty="0" smtClean="0"/>
              <a:t>N </a:t>
            </a:r>
            <a:r>
              <a:rPr lang="en-US" sz="1600" dirty="0" smtClean="0"/>
              <a:t>= 317</a:t>
            </a:r>
            <a:r>
              <a:rPr lang="en-US" sz="1600" dirty="0"/>
              <a:t>, </a:t>
            </a:r>
            <a:r>
              <a:rPr lang="en-US" sz="1600" baseline="30000" dirty="0" smtClean="0"/>
              <a:t>2</a:t>
            </a:r>
            <a:r>
              <a:rPr lang="en-US" sz="1600" i="1" dirty="0" smtClean="0"/>
              <a:t>N </a:t>
            </a:r>
            <a:r>
              <a:rPr lang="en-US" sz="1600" dirty="0" smtClean="0"/>
              <a:t>= 788. All correlations significant,</a:t>
            </a:r>
            <a:r>
              <a:rPr lang="en-US" sz="1600" i="1" dirty="0" smtClean="0"/>
              <a:t> p</a:t>
            </a:r>
            <a:r>
              <a:rPr lang="en-US" sz="1600" dirty="0" smtClean="0"/>
              <a:t> &lt; .001</a:t>
            </a:r>
            <a:r>
              <a:rPr lang="en-US" sz="1600" dirty="0" smtClean="0"/>
              <a:t>.</a:t>
            </a:r>
          </a:p>
          <a:p>
            <a:r>
              <a:rPr lang="en-US" sz="1600" dirty="0"/>
              <a:t>D</a:t>
            </a:r>
            <a:r>
              <a:rPr lang="en-US" sz="1600" dirty="0" smtClean="0"/>
              <a:t>iagonals </a:t>
            </a:r>
            <a:r>
              <a:rPr lang="en-US" sz="1600" dirty="0"/>
              <a:t>are reliabilities of </a:t>
            </a:r>
            <a:r>
              <a:rPr lang="en-US" sz="1600" dirty="0" smtClean="0"/>
              <a:t>scales </a:t>
            </a:r>
            <a:r>
              <a:rPr lang="en-US" sz="1600" dirty="0"/>
              <a:t>and factor determinacies of latent variables.</a:t>
            </a:r>
            <a:r>
              <a:rPr lang="en-US" sz="1600" b="1" baseline="30000" dirty="0"/>
              <a:t> </a:t>
            </a:r>
            <a:r>
              <a:rPr lang="en-US" sz="1600" b="1" dirty="0" smtClean="0"/>
              <a:t> </a:t>
            </a:r>
            <a:endParaRPr lang="en-US" sz="1600" dirty="0"/>
          </a:p>
        </p:txBody>
      </p:sp>
      <p:sp>
        <p:nvSpPr>
          <p:cNvPr id="7" name="Rectangle 6"/>
          <p:cNvSpPr/>
          <p:nvPr/>
        </p:nvSpPr>
        <p:spPr bwMode="auto">
          <a:xfrm>
            <a:off x="4495800" y="2667000"/>
            <a:ext cx="3657600" cy="3429000"/>
          </a:xfrm>
          <a:prstGeom prst="rect">
            <a:avLst/>
          </a:prstGeom>
          <a:noFill/>
          <a:ln w="57150" cap="flat" cmpd="sng" algn="ctr">
            <a:solidFill>
              <a:srgbClr val="FF0000"/>
            </a:solidFill>
            <a:prstDash val="dash"/>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Arial" charset="0"/>
                <a:ea typeface="ＭＳ Ｐゴシック" charset="0"/>
                <a:cs typeface="ＭＳ Ｐゴシック" charset="0"/>
              </a:rPr>
              <a:t>Notice</a:t>
            </a:r>
            <a:r>
              <a:rPr kumimoji="0" lang="en-US" sz="2400" b="0" i="0" u="none" strike="noStrike" cap="none" normalizeH="0" dirty="0" smtClean="0">
                <a:ln>
                  <a:noFill/>
                </a:ln>
                <a:solidFill>
                  <a:srgbClr val="FF0000"/>
                </a:solidFill>
                <a:effectLst/>
                <a:latin typeface="Arial" charset="0"/>
                <a:ea typeface="ＭＳ Ｐゴシック" charset="0"/>
                <a:cs typeface="ＭＳ Ｐゴシック" charset="0"/>
              </a:rPr>
              <a:t> anything?</a:t>
            </a:r>
            <a:endParaRPr kumimoji="0" lang="en-US" sz="2400" b="0" i="0" u="none" strike="noStrike" cap="none" normalizeH="0" baseline="0" dirty="0">
              <a:ln>
                <a:noFill/>
              </a:ln>
              <a:solidFill>
                <a:srgbClr val="FF0000"/>
              </a:solidFill>
              <a:effectLst/>
              <a:latin typeface="Arial" charset="0"/>
              <a:ea typeface="ＭＳ Ｐゴシック" charset="0"/>
              <a:cs typeface="ＭＳ Ｐゴシック" charset="0"/>
            </a:endParaRPr>
          </a:p>
        </p:txBody>
      </p:sp>
      <p:sp>
        <p:nvSpPr>
          <p:cNvPr id="8" name="TextBox 7"/>
          <p:cNvSpPr txBox="1"/>
          <p:nvPr/>
        </p:nvSpPr>
        <p:spPr>
          <a:xfrm>
            <a:off x="3886200" y="1981200"/>
            <a:ext cx="5364481" cy="523220"/>
          </a:xfrm>
          <a:prstGeom prst="rect">
            <a:avLst/>
          </a:prstGeom>
          <a:noFill/>
        </p:spPr>
        <p:txBody>
          <a:bodyPr wrap="square" rtlCol="0">
            <a:spAutoFit/>
          </a:bodyPr>
          <a:lstStyle/>
          <a:p>
            <a:pPr algn="ctr"/>
            <a:r>
              <a:rPr lang="en-US" sz="2800" b="1" i="1" dirty="0" smtClean="0">
                <a:solidFill>
                  <a:srgbClr val="3366FF"/>
                </a:solidFill>
              </a:rPr>
              <a:t>Hypothesis 3 </a:t>
            </a:r>
            <a:r>
              <a:rPr lang="en-US" sz="2800" b="1" dirty="0" smtClean="0">
                <a:solidFill>
                  <a:srgbClr val="3366FF"/>
                </a:solidFill>
              </a:rPr>
              <a:t>Supported</a:t>
            </a:r>
            <a:endParaRPr lang="en-US" sz="2800" b="1" i="1" dirty="0">
              <a:solidFill>
                <a:srgbClr val="3366FF"/>
              </a:solidFill>
            </a:endParaRPr>
          </a:p>
        </p:txBody>
      </p:sp>
    </p:spTree>
    <p:extLst>
      <p:ext uri="{BB962C8B-B14F-4D97-AF65-F5344CB8AC3E}">
        <p14:creationId xmlns:p14="http://schemas.microsoft.com/office/powerpoint/2010/main" val="307605587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dissolve">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bwMode="auto">
          <a:xfrm>
            <a:off x="381000" y="2133600"/>
            <a:ext cx="8413813" cy="1295400"/>
          </a:xfrm>
          <a:prstGeom prst="rect">
            <a:avLst/>
          </a:prstGeom>
          <a:gradFill flip="none" rotWithShape="1">
            <a:gsLst>
              <a:gs pos="26000">
                <a:schemeClr val="accent1"/>
              </a:gs>
              <a:gs pos="38000">
                <a:schemeClr val="accent6">
                  <a:lumMod val="60000"/>
                  <a:lumOff val="40000"/>
                </a:schemeClr>
              </a:gs>
              <a:gs pos="74000">
                <a:schemeClr val="accent6">
                  <a:lumMod val="20000"/>
                  <a:lumOff val="80000"/>
                </a:schemeClr>
              </a:gs>
            </a:gsLst>
            <a:lin ang="16200000" scaled="0"/>
            <a:tileRect/>
          </a:gra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
        <p:nvSpPr>
          <p:cNvPr id="9" name="Rectangle 8"/>
          <p:cNvSpPr/>
          <p:nvPr/>
        </p:nvSpPr>
        <p:spPr bwMode="auto">
          <a:xfrm>
            <a:off x="381000" y="4343400"/>
            <a:ext cx="8413813" cy="1295400"/>
          </a:xfrm>
          <a:prstGeom prst="rect">
            <a:avLst/>
          </a:prstGeom>
          <a:gradFill flip="none" rotWithShape="1">
            <a:gsLst>
              <a:gs pos="26000">
                <a:schemeClr val="accent1"/>
              </a:gs>
              <a:gs pos="38000">
                <a:schemeClr val="accent6">
                  <a:lumMod val="60000"/>
                  <a:lumOff val="40000"/>
                </a:schemeClr>
              </a:gs>
              <a:gs pos="74000">
                <a:schemeClr val="accent6">
                  <a:lumMod val="20000"/>
                  <a:lumOff val="80000"/>
                </a:schemeClr>
              </a:gs>
            </a:gsLst>
            <a:lin ang="16200000" scaled="0"/>
            <a:tileRect/>
          </a:gra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
        <p:nvSpPr>
          <p:cNvPr id="2" name="Title 1"/>
          <p:cNvSpPr>
            <a:spLocks noGrp="1"/>
          </p:cNvSpPr>
          <p:nvPr>
            <p:ph type="title"/>
          </p:nvPr>
        </p:nvSpPr>
        <p:spPr/>
        <p:txBody>
          <a:bodyPr/>
          <a:lstStyle/>
          <a:p>
            <a:r>
              <a:rPr lang="en-US" sz="2800" dirty="0" smtClean="0"/>
              <a:t>Correlations between personality factors and general factor of Core Affect</a:t>
            </a:r>
            <a:endParaRPr lang="en-US" sz="2800" dirty="0"/>
          </a:p>
        </p:txBody>
      </p:sp>
      <p:sp>
        <p:nvSpPr>
          <p:cNvPr id="4" name="Slide Number Placeholder 3"/>
          <p:cNvSpPr>
            <a:spLocks noGrp="1"/>
          </p:cNvSpPr>
          <p:nvPr>
            <p:ph type="sldNum" sz="quarter" idx="12"/>
          </p:nvPr>
        </p:nvSpPr>
        <p:spPr/>
        <p:txBody>
          <a:bodyPr/>
          <a:lstStyle/>
          <a:p>
            <a:fld id="{FD7F6A11-C6AF-4441-BC22-F4323D579312}" type="slidenum">
              <a:rPr lang="en-US" smtClean="0"/>
              <a:pPr/>
              <a:t>17</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145404319"/>
              </p:ext>
            </p:extLst>
          </p:nvPr>
        </p:nvGraphicFramePr>
        <p:xfrm>
          <a:off x="381000" y="1244600"/>
          <a:ext cx="8382000" cy="4470400"/>
        </p:xfrm>
        <a:graphic>
          <a:graphicData uri="http://schemas.openxmlformats.org/drawingml/2006/table">
            <a:tbl>
              <a:tblPr firstRow="1" bandRow="1">
                <a:tableStyleId>{912C8C85-51F0-491E-9774-3900AFEF0FD7}</a:tableStyleId>
              </a:tblPr>
              <a:tblGrid>
                <a:gridCol w="1799892"/>
                <a:gridCol w="871101"/>
                <a:gridCol w="804563"/>
                <a:gridCol w="804563"/>
                <a:gridCol w="804563"/>
                <a:gridCol w="804563"/>
                <a:gridCol w="804563"/>
                <a:gridCol w="804563"/>
                <a:gridCol w="883629"/>
              </a:tblGrid>
              <a:tr h="447040">
                <a:tc>
                  <a:txBody>
                    <a:bodyPr/>
                    <a:lstStyle/>
                    <a:p>
                      <a:endParaRPr lang="en-US" dirty="0"/>
                    </a:p>
                  </a:txBody>
                  <a:tcPr>
                    <a:lnL w="9525" cap="flat" cmpd="sng" algn="ctr">
                      <a:noFill/>
                      <a:prstDash val="solid"/>
                    </a:lnL>
                    <a:lnR>
                      <a:noFill/>
                    </a:lnR>
                    <a:lnT w="12700" cap="flat" cmpd="sng" algn="ctr">
                      <a:solidFill>
                        <a:scrgbClr r="0" g="0" b="0"/>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i="1" dirty="0" smtClean="0">
                          <a:solidFill>
                            <a:schemeClr val="bg1"/>
                          </a:solidFill>
                        </a:rPr>
                        <a:t>GFP</a:t>
                      </a:r>
                      <a:endParaRPr lang="en-US" i="1" dirty="0">
                        <a:solidFill>
                          <a:schemeClr val="bg1"/>
                        </a:solidFill>
                      </a:endParaRPr>
                    </a:p>
                  </a:txBody>
                  <a:tcPr>
                    <a:lnL>
                      <a:noFill/>
                    </a:lnL>
                    <a:lnR>
                      <a:noFill/>
                    </a:lnR>
                    <a:lnT w="12700" cap="flat" cmpd="sng" algn="ctr">
                      <a:solidFill>
                        <a:scrgbClr r="0" g="0" b="0"/>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E</a:t>
                      </a:r>
                      <a:endParaRPr lang="en-US" dirty="0">
                        <a:solidFill>
                          <a:schemeClr val="bg1"/>
                        </a:solidFill>
                      </a:endParaRPr>
                    </a:p>
                  </a:txBody>
                  <a:tcPr>
                    <a:lnL>
                      <a:noFill/>
                    </a:lnL>
                    <a:lnR>
                      <a:noFill/>
                    </a:lnR>
                    <a:lnT w="12700" cap="flat" cmpd="sng" algn="ctr">
                      <a:solidFill>
                        <a:scrgbClr r="0" g="0" b="0"/>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A</a:t>
                      </a:r>
                      <a:endParaRPr lang="en-US" dirty="0">
                        <a:solidFill>
                          <a:schemeClr val="bg1"/>
                        </a:solidFill>
                      </a:endParaRPr>
                    </a:p>
                  </a:txBody>
                  <a:tcPr>
                    <a:lnL>
                      <a:noFill/>
                    </a:lnL>
                    <a:lnR>
                      <a:noFill/>
                    </a:lnR>
                    <a:lnT w="12700" cap="flat" cmpd="sng" algn="ctr">
                      <a:solidFill>
                        <a:scrgbClr r="0" g="0" b="0"/>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C</a:t>
                      </a:r>
                      <a:endParaRPr lang="en-US" dirty="0">
                        <a:solidFill>
                          <a:schemeClr val="bg1"/>
                        </a:solidFill>
                      </a:endParaRPr>
                    </a:p>
                  </a:txBody>
                  <a:tcPr>
                    <a:lnL>
                      <a:noFill/>
                    </a:lnL>
                    <a:lnR>
                      <a:noFill/>
                    </a:lnR>
                    <a:lnT w="12700" cap="flat" cmpd="sng" algn="ctr">
                      <a:solidFill>
                        <a:scrgbClr r="0" g="0" b="0"/>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S</a:t>
                      </a:r>
                      <a:endParaRPr lang="en-US" dirty="0">
                        <a:solidFill>
                          <a:schemeClr val="bg1"/>
                        </a:solidFill>
                      </a:endParaRPr>
                    </a:p>
                  </a:txBody>
                  <a:tcPr>
                    <a:lnL>
                      <a:noFill/>
                    </a:lnL>
                    <a:lnR>
                      <a:noFill/>
                    </a:lnR>
                    <a:lnT w="12700" cap="flat" cmpd="sng" algn="ctr">
                      <a:solidFill>
                        <a:scrgbClr r="0" g="0" b="0"/>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O</a:t>
                      </a:r>
                      <a:endParaRPr lang="en-US" dirty="0">
                        <a:solidFill>
                          <a:schemeClr val="bg1"/>
                        </a:solidFill>
                      </a:endParaRPr>
                    </a:p>
                  </a:txBody>
                  <a:tcPr>
                    <a:lnL>
                      <a:noFill/>
                    </a:lnL>
                    <a:lnR>
                      <a:noFill/>
                    </a:lnR>
                    <a:lnT w="12700" cap="flat" cmpd="sng" algn="ctr">
                      <a:solidFill>
                        <a:scrgbClr r="0" g="0" b="0"/>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H</a:t>
                      </a:r>
                      <a:endParaRPr lang="en-US" dirty="0">
                        <a:solidFill>
                          <a:schemeClr val="bg1"/>
                        </a:solidFill>
                      </a:endParaRPr>
                    </a:p>
                  </a:txBody>
                  <a:tcPr>
                    <a:lnL>
                      <a:noFill/>
                    </a:lnL>
                    <a:lnR>
                      <a:noFill/>
                    </a:lnR>
                    <a:lnT w="12700" cap="flat" cmpd="sng" algn="ctr">
                      <a:solidFill>
                        <a:scrgbClr r="0" g="0" b="0"/>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Mean</a:t>
                      </a:r>
                      <a:r>
                        <a:rPr lang="en-US" baseline="30000" dirty="0" smtClean="0"/>
                        <a:t>3</a:t>
                      </a:r>
                      <a:endParaRPr lang="en-US" baseline="30000" dirty="0">
                        <a:solidFill>
                          <a:srgbClr val="FFFFFF"/>
                        </a:solidFill>
                      </a:endParaRPr>
                    </a:p>
                  </a:txBody>
                  <a:tcPr>
                    <a:lnL>
                      <a:noFill/>
                    </a:lnL>
                    <a:lnR w="9525" cap="flat" cmpd="sng" algn="ctr">
                      <a:noFill/>
                      <a:prstDash val="solid"/>
                    </a:lnR>
                    <a:lnT w="12700" cap="flat" cmpd="sng" algn="ctr">
                      <a:solidFill>
                        <a:scrgbClr r="0" g="0" b="0"/>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r>
              <a:tr h="447040">
                <a:tc>
                  <a:txBody>
                    <a:bodyPr/>
                    <a:lstStyle/>
                    <a:p>
                      <a:r>
                        <a:rPr lang="en-US" b="1" dirty="0" smtClean="0"/>
                        <a:t>NEO-FFI-3</a:t>
                      </a:r>
                      <a:r>
                        <a:rPr lang="en-US" b="0" baseline="30000" dirty="0" smtClean="0"/>
                        <a:t>1</a:t>
                      </a:r>
                      <a:endParaRPr lang="en-US" b="0" baseline="30000" dirty="0"/>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447040">
                <a:tc>
                  <a:txBody>
                    <a:bodyPr/>
                    <a:lstStyle/>
                    <a:p>
                      <a:r>
                        <a:rPr lang="en-US" dirty="0" smtClean="0"/>
                        <a:t>Scale Scores</a:t>
                      </a:r>
                      <a:endParaRPr lang="en-US" dirty="0"/>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.49</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.26</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.52</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.58</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.01</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.39</a:t>
                      </a:r>
                      <a:endParaRPr lang="en-US" dirty="0"/>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447040">
                <a:tc>
                  <a:txBody>
                    <a:bodyPr/>
                    <a:lstStyle/>
                    <a:p>
                      <a:r>
                        <a:rPr lang="en-US" dirty="0" smtClean="0"/>
                        <a:t>Oblique EFA</a:t>
                      </a:r>
                      <a:endParaRPr lang="en-US" dirty="0"/>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.49</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.20</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.53</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.53</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.03</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.37</a:t>
                      </a:r>
                      <a:endParaRPr lang="en-US" dirty="0"/>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447040">
                <a:tc>
                  <a:txBody>
                    <a:bodyPr/>
                    <a:lstStyle/>
                    <a:p>
                      <a:r>
                        <a:rPr lang="en-US" dirty="0" smtClean="0"/>
                        <a:t>Bifactor EFA</a:t>
                      </a:r>
                      <a:endParaRPr lang="en-US" dirty="0"/>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.38</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.39</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.22</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.47</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.53</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-.01</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.33</a:t>
                      </a:r>
                      <a:endParaRPr lang="en-US" dirty="0"/>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447040">
                <a:tc>
                  <a:txBody>
                    <a:bodyPr/>
                    <a:lstStyle/>
                    <a:p>
                      <a:endParaRPr lang="en-US" dirty="0"/>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447040">
                <a:tc>
                  <a:txBody>
                    <a:bodyPr/>
                    <a:lstStyle/>
                    <a:p>
                      <a:r>
                        <a:rPr lang="en-US" b="1" dirty="0" smtClean="0"/>
                        <a:t>HEXACO-PI-R</a:t>
                      </a:r>
                      <a:r>
                        <a:rPr lang="en-US" b="0" baseline="30000" dirty="0" smtClean="0"/>
                        <a:t>2</a:t>
                      </a:r>
                      <a:endParaRPr lang="en-US" b="0" baseline="30000" dirty="0"/>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endParaRPr lang="en-US"/>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447040">
                <a:tc>
                  <a:txBody>
                    <a:bodyPr/>
                    <a:lstStyle/>
                    <a:p>
                      <a:r>
                        <a:rPr lang="en-US" dirty="0" smtClean="0"/>
                        <a:t>Scale Scores</a:t>
                      </a:r>
                      <a:endParaRPr lang="en-US" dirty="0"/>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.67</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.22</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.45</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.15</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.04</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.19</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.33</a:t>
                      </a:r>
                      <a:endParaRPr lang="en-US" dirty="0"/>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447040">
                <a:tc>
                  <a:txBody>
                    <a:bodyPr/>
                    <a:lstStyle/>
                    <a:p>
                      <a:r>
                        <a:rPr lang="en-US" dirty="0" smtClean="0"/>
                        <a:t>Oblique EFA</a:t>
                      </a:r>
                      <a:endParaRPr lang="en-US" dirty="0"/>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.63</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.33</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.51</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.13</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.04</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-.01</a:t>
                      </a:r>
                      <a:endParaRPr lang="en-US" dirty="0"/>
                    </a:p>
                  </a:txBody>
                  <a:tcP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a:r>
                        <a:rPr lang="en-US" dirty="0" smtClean="0"/>
                        <a:t>.35</a:t>
                      </a:r>
                      <a:endParaRPr lang="en-US" dirty="0"/>
                    </a:p>
                  </a:txBody>
                  <a:tcP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447040">
                <a:tc>
                  <a:txBody>
                    <a:bodyPr/>
                    <a:lstStyle/>
                    <a:p>
                      <a:r>
                        <a:rPr lang="en-US" dirty="0" smtClean="0"/>
                        <a:t>Bifactor EFA</a:t>
                      </a:r>
                      <a:endParaRPr lang="en-US" dirty="0"/>
                    </a:p>
                  </a:txBody>
                  <a:tcPr>
                    <a:lnL w="9525" cap="flat" cmpd="sng" algn="ctr">
                      <a:noFill/>
                      <a:prstDash val="solid"/>
                    </a:lnL>
                    <a:lnR>
                      <a:noFill/>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t>.45</a:t>
                      </a:r>
                      <a:endParaRPr lang="en-US" dirty="0"/>
                    </a:p>
                  </a:txBody>
                  <a:tcPr>
                    <a:lnL>
                      <a:noFill/>
                    </a:lnL>
                    <a:lnR>
                      <a:noFill/>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t>.53</a:t>
                      </a:r>
                      <a:endParaRPr lang="en-US" dirty="0"/>
                    </a:p>
                  </a:txBody>
                  <a:tcPr>
                    <a:lnL>
                      <a:noFill/>
                    </a:lnL>
                    <a:lnR>
                      <a:noFill/>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t>.20</a:t>
                      </a:r>
                      <a:endParaRPr lang="en-US" dirty="0"/>
                    </a:p>
                  </a:txBody>
                  <a:tcPr>
                    <a:lnL>
                      <a:noFill/>
                    </a:lnL>
                    <a:lnR>
                      <a:noFill/>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t>.39</a:t>
                      </a:r>
                      <a:endParaRPr lang="en-US" dirty="0"/>
                    </a:p>
                  </a:txBody>
                  <a:tcPr>
                    <a:lnL>
                      <a:noFill/>
                    </a:lnL>
                    <a:lnR>
                      <a:noFill/>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t>.22</a:t>
                      </a:r>
                      <a:endParaRPr lang="en-US" dirty="0"/>
                    </a:p>
                  </a:txBody>
                  <a:tcPr>
                    <a:lnL>
                      <a:noFill/>
                    </a:lnL>
                    <a:lnR>
                      <a:noFill/>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t>-.06</a:t>
                      </a:r>
                      <a:endParaRPr lang="en-US" dirty="0"/>
                    </a:p>
                  </a:txBody>
                  <a:tcPr>
                    <a:lnL>
                      <a:noFill/>
                    </a:lnL>
                    <a:lnR>
                      <a:noFill/>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t>.06</a:t>
                      </a:r>
                      <a:endParaRPr lang="en-US" dirty="0"/>
                    </a:p>
                  </a:txBody>
                  <a:tcPr>
                    <a:lnL>
                      <a:noFill/>
                    </a:lnL>
                    <a:lnR>
                      <a:noFill/>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t>.26</a:t>
                      </a:r>
                      <a:endParaRPr lang="en-US" dirty="0"/>
                    </a:p>
                  </a:txBody>
                  <a:tcPr>
                    <a:lnL>
                      <a:noFill/>
                    </a:lnL>
                    <a:lnR w="9525" cap="flat" cmpd="sng" algn="ctr">
                      <a:noFill/>
                      <a:prstDash val="solid"/>
                    </a:lnR>
                    <a:lnT w="9525" cap="flat" cmpd="sng" algn="ctr">
                      <a:noFill/>
                      <a:prstDash val="soli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6" name="TextBox 5"/>
          <p:cNvSpPr txBox="1"/>
          <p:nvPr/>
        </p:nvSpPr>
        <p:spPr>
          <a:xfrm>
            <a:off x="381000" y="5663624"/>
            <a:ext cx="8077200" cy="584776"/>
          </a:xfrm>
          <a:prstGeom prst="rect">
            <a:avLst/>
          </a:prstGeom>
          <a:noFill/>
        </p:spPr>
        <p:txBody>
          <a:bodyPr wrap="square" rtlCol="0">
            <a:spAutoFit/>
          </a:bodyPr>
          <a:lstStyle/>
          <a:p>
            <a:r>
              <a:rPr lang="en-US" sz="1600" i="1" dirty="0"/>
              <a:t>Note</a:t>
            </a:r>
            <a:r>
              <a:rPr lang="en-US" sz="1600" dirty="0"/>
              <a:t>. </a:t>
            </a:r>
            <a:r>
              <a:rPr lang="en-US" sz="1600" b="1" baseline="30000" dirty="0" smtClean="0"/>
              <a:t>1</a:t>
            </a:r>
            <a:r>
              <a:rPr lang="en-US" sz="1600" i="1" dirty="0" smtClean="0"/>
              <a:t>N </a:t>
            </a:r>
            <a:r>
              <a:rPr lang="en-US" sz="1600" dirty="0" smtClean="0"/>
              <a:t>= 317</a:t>
            </a:r>
            <a:r>
              <a:rPr lang="en-US" sz="1600" dirty="0"/>
              <a:t>, </a:t>
            </a:r>
            <a:r>
              <a:rPr lang="en-US" sz="1600" baseline="30000" dirty="0" smtClean="0"/>
              <a:t>2</a:t>
            </a:r>
            <a:r>
              <a:rPr lang="en-US" sz="1600" i="1" dirty="0" smtClean="0"/>
              <a:t>N </a:t>
            </a:r>
            <a:r>
              <a:rPr lang="en-US" sz="1600" dirty="0" smtClean="0"/>
              <a:t>= 788. </a:t>
            </a:r>
            <a:r>
              <a:rPr lang="en-US" sz="1600" baseline="30000" dirty="0" smtClean="0"/>
              <a:t>3</a:t>
            </a:r>
            <a:r>
              <a:rPr lang="en-US" sz="1600" dirty="0" smtClean="0"/>
              <a:t>Individual </a:t>
            </a:r>
            <a:r>
              <a:rPr lang="en-US" sz="1600" i="1" dirty="0" err="1"/>
              <a:t>r</a:t>
            </a:r>
            <a:r>
              <a:rPr lang="en-US" sz="1600" dirty="0" err="1"/>
              <a:t>s</a:t>
            </a:r>
            <a:r>
              <a:rPr lang="en-US" sz="1600" dirty="0"/>
              <a:t> were converted to Fisher’s z’ which were averaged, then converted back to </a:t>
            </a:r>
            <a:r>
              <a:rPr lang="en-US" sz="1600" i="1" dirty="0" smtClean="0"/>
              <a:t>r</a:t>
            </a:r>
            <a:r>
              <a:rPr lang="en-US" sz="1600" dirty="0" smtClean="0"/>
              <a:t>.</a:t>
            </a:r>
            <a:r>
              <a:rPr lang="en-US" sz="1600" b="1" dirty="0" smtClean="0"/>
              <a:t> </a:t>
            </a:r>
            <a:endParaRPr lang="en-US" sz="1600" dirty="0"/>
          </a:p>
        </p:txBody>
      </p:sp>
      <p:sp>
        <p:nvSpPr>
          <p:cNvPr id="10" name="TextBox 9"/>
          <p:cNvSpPr txBox="1"/>
          <p:nvPr/>
        </p:nvSpPr>
        <p:spPr>
          <a:xfrm>
            <a:off x="2263140" y="3429000"/>
            <a:ext cx="6118860" cy="523220"/>
          </a:xfrm>
          <a:prstGeom prst="rect">
            <a:avLst/>
          </a:prstGeom>
          <a:noFill/>
        </p:spPr>
        <p:txBody>
          <a:bodyPr wrap="square" rtlCol="0">
            <a:spAutoFit/>
          </a:bodyPr>
          <a:lstStyle/>
          <a:p>
            <a:pPr algn="ctr"/>
            <a:r>
              <a:rPr lang="en-US" sz="2800" b="1" i="1" dirty="0" smtClean="0">
                <a:solidFill>
                  <a:srgbClr val="660066"/>
                </a:solidFill>
              </a:rPr>
              <a:t>Hypothesis 4 </a:t>
            </a:r>
            <a:r>
              <a:rPr lang="en-US" sz="2800" b="1" dirty="0" smtClean="0">
                <a:solidFill>
                  <a:srgbClr val="660066"/>
                </a:solidFill>
              </a:rPr>
              <a:t>Supported</a:t>
            </a:r>
            <a:endParaRPr lang="en-US" sz="2800" b="1" dirty="0">
              <a:solidFill>
                <a:srgbClr val="660066"/>
              </a:solidFill>
            </a:endParaRPr>
          </a:p>
        </p:txBody>
      </p:sp>
    </p:spTree>
    <p:extLst>
      <p:ext uri="{BB962C8B-B14F-4D97-AF65-F5344CB8AC3E}">
        <p14:creationId xmlns:p14="http://schemas.microsoft.com/office/powerpoint/2010/main" val="179638744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What?</a:t>
            </a:r>
            <a:endParaRPr lang="en-US" dirty="0"/>
          </a:p>
        </p:txBody>
      </p:sp>
      <p:sp>
        <p:nvSpPr>
          <p:cNvPr id="3" name="Content Placeholder 2"/>
          <p:cNvSpPr>
            <a:spLocks noGrp="1"/>
          </p:cNvSpPr>
          <p:nvPr>
            <p:ph idx="1"/>
          </p:nvPr>
        </p:nvSpPr>
        <p:spPr>
          <a:xfrm>
            <a:off x="297180" y="1066800"/>
            <a:ext cx="8549640" cy="5410200"/>
          </a:xfrm>
        </p:spPr>
        <p:txBody>
          <a:bodyPr/>
          <a:lstStyle/>
          <a:p>
            <a:r>
              <a:rPr lang="en-US" sz="2400" dirty="0"/>
              <a:t>Adding a general factor </a:t>
            </a:r>
            <a:r>
              <a:rPr lang="en-US" sz="2400" dirty="0" smtClean="0"/>
              <a:t>leads </a:t>
            </a:r>
            <a:r>
              <a:rPr lang="en-US" sz="2400" dirty="0"/>
              <a:t>to </a:t>
            </a:r>
            <a:r>
              <a:rPr lang="en-US" sz="2400" dirty="0" smtClean="0"/>
              <a:t>improvements </a:t>
            </a:r>
            <a:r>
              <a:rPr lang="en-US" sz="2400" dirty="0"/>
              <a:t>in goodness of fit </a:t>
            </a:r>
            <a:endParaRPr lang="en-US" sz="2400" dirty="0" smtClean="0"/>
          </a:p>
          <a:p>
            <a:pPr lvl="1"/>
            <a:r>
              <a:rPr lang="en-US" sz="1800" dirty="0"/>
              <a:t>I</a:t>
            </a:r>
            <a:r>
              <a:rPr lang="en-US" sz="1800" dirty="0" smtClean="0"/>
              <a:t>mprovement </a:t>
            </a:r>
            <a:r>
              <a:rPr lang="en-US" sz="1800" dirty="0"/>
              <a:t>is not an artifact of the general factor’s capturing of unaccounted-for secondary loadings </a:t>
            </a:r>
            <a:endParaRPr lang="en-US" sz="1800" dirty="0" smtClean="0"/>
          </a:p>
          <a:p>
            <a:pPr lvl="2"/>
            <a:endParaRPr lang="en-US" sz="1400" dirty="0" smtClean="0"/>
          </a:p>
          <a:p>
            <a:r>
              <a:rPr lang="en-US" sz="2400" dirty="0"/>
              <a:t>L</a:t>
            </a:r>
            <a:r>
              <a:rPr lang="en-US" sz="2400" dirty="0" smtClean="0"/>
              <a:t>oadings </a:t>
            </a:r>
            <a:r>
              <a:rPr lang="en-US" sz="2400" dirty="0"/>
              <a:t>on the general factor </a:t>
            </a:r>
            <a:r>
              <a:rPr lang="en-US" sz="2400" dirty="0" smtClean="0"/>
              <a:t>correlate with third-party valence ratings</a:t>
            </a:r>
          </a:p>
          <a:p>
            <a:pPr lvl="1"/>
            <a:r>
              <a:rPr lang="en-US" sz="1800" dirty="0"/>
              <a:t>E</a:t>
            </a:r>
            <a:r>
              <a:rPr lang="en-US" sz="1800" dirty="0" smtClean="0"/>
              <a:t>valuative </a:t>
            </a:r>
            <a:r>
              <a:rPr lang="en-US" sz="1800" dirty="0"/>
              <a:t>item content will be related to responses regardless of whether the items were designed to assess evaluation or </a:t>
            </a:r>
            <a:r>
              <a:rPr lang="en-US" sz="1800" dirty="0" smtClean="0"/>
              <a:t>not</a:t>
            </a:r>
          </a:p>
          <a:p>
            <a:pPr lvl="1"/>
            <a:r>
              <a:rPr lang="en-US" sz="1800" dirty="0" smtClean="0"/>
              <a:t>Researchers should control for this evaluative factor when assessing relations among personality dimensions and with external criteria</a:t>
            </a:r>
          </a:p>
          <a:p>
            <a:pPr lvl="2"/>
            <a:endParaRPr lang="en-US" sz="900" dirty="0" smtClean="0"/>
          </a:p>
          <a:p>
            <a:r>
              <a:rPr lang="en-US" sz="2400" dirty="0" smtClean="0"/>
              <a:t>General factor correlates with affective characteristics: thus, may also reflect respondents’ </a:t>
            </a:r>
            <a:r>
              <a:rPr lang="en-US" sz="2400" i="1" dirty="0" smtClean="0"/>
              <a:t>core affective state</a:t>
            </a:r>
            <a:endParaRPr lang="en-US" sz="2400" dirty="0" smtClean="0"/>
          </a:p>
          <a:p>
            <a:endParaRPr lang="en-US" sz="900" dirty="0"/>
          </a:p>
          <a:p>
            <a:r>
              <a:rPr lang="en-US" sz="2400" b="1" dirty="0" smtClean="0"/>
              <a:t>Is the general factor more method or substance?</a:t>
            </a:r>
          </a:p>
          <a:p>
            <a:pPr lvl="1"/>
            <a:r>
              <a:rPr lang="en-US" sz="1800" dirty="0" smtClean="0"/>
              <a:t>Appears to be a bit of both… </a:t>
            </a:r>
            <a:r>
              <a:rPr lang="en-US" sz="1600" dirty="0" smtClean="0"/>
              <a:t>(cf. Davies et al., 2015)</a:t>
            </a:r>
            <a:endParaRPr lang="en-US" sz="1600" dirty="0"/>
          </a:p>
        </p:txBody>
      </p:sp>
      <p:sp>
        <p:nvSpPr>
          <p:cNvPr id="4" name="Slide Number Placeholder 3"/>
          <p:cNvSpPr>
            <a:spLocks noGrp="1"/>
          </p:cNvSpPr>
          <p:nvPr>
            <p:ph type="sldNum" sz="quarter" idx="12"/>
          </p:nvPr>
        </p:nvSpPr>
        <p:spPr/>
        <p:txBody>
          <a:bodyPr/>
          <a:lstStyle/>
          <a:p>
            <a:fld id="{FD7F6A11-C6AF-4441-BC22-F4323D579312}" type="slidenum">
              <a:rPr lang="en-US" smtClean="0"/>
              <a:pPr/>
              <a:t>18</a:t>
            </a:fld>
            <a:endParaRPr lang="en-US"/>
          </a:p>
        </p:txBody>
      </p:sp>
    </p:spTree>
    <p:extLst>
      <p:ext uri="{BB962C8B-B14F-4D97-AF65-F5344CB8AC3E}">
        <p14:creationId xmlns:p14="http://schemas.microsoft.com/office/powerpoint/2010/main" val="208956752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a:xfrm>
            <a:off x="685800" y="2971800"/>
            <a:ext cx="7772400" cy="3124200"/>
          </a:xfrm>
        </p:spPr>
        <p:txBody>
          <a:bodyPr/>
          <a:lstStyle/>
          <a:p>
            <a:pPr marL="0" indent="0" algn="ctr">
              <a:buNone/>
            </a:pPr>
            <a:r>
              <a:rPr lang="en-US" sz="4800" dirty="0" smtClean="0"/>
              <a:t>Thank You!</a:t>
            </a:r>
            <a:endParaRPr lang="en-US" sz="4800" dirty="0"/>
          </a:p>
        </p:txBody>
      </p:sp>
      <p:sp>
        <p:nvSpPr>
          <p:cNvPr id="4" name="Slide Number Placeholder 3"/>
          <p:cNvSpPr>
            <a:spLocks noGrp="1"/>
          </p:cNvSpPr>
          <p:nvPr>
            <p:ph type="sldNum" sz="quarter" idx="12"/>
          </p:nvPr>
        </p:nvSpPr>
        <p:spPr/>
        <p:txBody>
          <a:bodyPr/>
          <a:lstStyle/>
          <a:p>
            <a:fld id="{FD7F6A11-C6AF-4441-BC22-F4323D579312}" type="slidenum">
              <a:rPr lang="en-US" smtClean="0"/>
              <a:pPr/>
              <a:t>19</a:t>
            </a:fld>
            <a:endParaRPr lang="en-US"/>
          </a:p>
        </p:txBody>
      </p:sp>
      <p:sp>
        <p:nvSpPr>
          <p:cNvPr id="5" name="Rectangle 6"/>
          <p:cNvSpPr txBox="1">
            <a:spLocks noChangeArrowheads="1"/>
          </p:cNvSpPr>
          <p:nvPr/>
        </p:nvSpPr>
        <p:spPr bwMode="auto">
          <a:xfrm>
            <a:off x="609600" y="4419600"/>
            <a:ext cx="8001000"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rgbClr val="000000"/>
                </a:solidFill>
                <a:latin typeface="+mn-lt"/>
                <a:ea typeface="+mn-ea"/>
                <a:cs typeface="+mn-cs"/>
              </a:defRPr>
            </a:lvl1pPr>
            <a:lvl2pPr marL="742950" indent="-285750" algn="l" rtl="0" fontAlgn="base">
              <a:spcBef>
                <a:spcPct val="20000"/>
              </a:spcBef>
              <a:spcAft>
                <a:spcPct val="0"/>
              </a:spcAft>
              <a:buChar char="–"/>
              <a:defRPr sz="2800">
                <a:solidFill>
                  <a:srgbClr val="000000"/>
                </a:solidFill>
                <a:latin typeface="+mn-lt"/>
                <a:ea typeface="+mn-ea"/>
              </a:defRPr>
            </a:lvl2pPr>
            <a:lvl3pPr marL="1143000" indent="-228600" algn="l" rtl="0" fontAlgn="base">
              <a:spcBef>
                <a:spcPct val="20000"/>
              </a:spcBef>
              <a:spcAft>
                <a:spcPct val="0"/>
              </a:spcAft>
              <a:buChar char="•"/>
              <a:defRPr sz="2400">
                <a:solidFill>
                  <a:srgbClr val="000000"/>
                </a:solidFill>
                <a:latin typeface="+mn-lt"/>
                <a:ea typeface="+mn-ea"/>
              </a:defRPr>
            </a:lvl3pPr>
            <a:lvl4pPr marL="1600200" indent="-228600" algn="l" rtl="0" fontAlgn="base">
              <a:spcBef>
                <a:spcPct val="20000"/>
              </a:spcBef>
              <a:spcAft>
                <a:spcPct val="0"/>
              </a:spcAft>
              <a:buChar char="–"/>
              <a:defRPr sz="2000">
                <a:solidFill>
                  <a:srgbClr val="000000"/>
                </a:solidFill>
                <a:latin typeface="+mn-lt"/>
                <a:ea typeface="+mn-ea"/>
              </a:defRPr>
            </a:lvl4pPr>
            <a:lvl5pPr marL="2057400" indent="-228600" algn="l" rtl="0" fontAlgn="base">
              <a:spcBef>
                <a:spcPct val="20000"/>
              </a:spcBef>
              <a:spcAft>
                <a:spcPct val="0"/>
              </a:spcAft>
              <a:buChar char="»"/>
              <a:defRPr sz="2000">
                <a:solidFill>
                  <a:srgbClr val="000000"/>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marL="0" indent="0" algn="ctr">
              <a:buNone/>
            </a:pPr>
            <a:r>
              <a:rPr lang="en-US" sz="1800" dirty="0" smtClean="0"/>
              <a:t>For more information, please contact Sam McAbee (</a:t>
            </a:r>
            <a:r>
              <a:rPr lang="en-US" sz="1800" dirty="0" err="1" smtClean="0"/>
              <a:t>smcabee@iit.edu</a:t>
            </a:r>
            <a:r>
              <a:rPr lang="en-US" sz="1800" dirty="0" smtClean="0"/>
              <a:t>) or visit: https://</a:t>
            </a:r>
            <a:r>
              <a:rPr lang="en-US" sz="1800" dirty="0" err="1" smtClean="0"/>
              <a:t>sites.google.com</a:t>
            </a:r>
            <a:r>
              <a:rPr lang="en-US" sz="1800" dirty="0" smtClean="0"/>
              <a:t>/a/</a:t>
            </a:r>
            <a:r>
              <a:rPr lang="en-US" sz="1800" dirty="0" err="1" smtClean="0"/>
              <a:t>iit.edu</a:t>
            </a:r>
            <a:r>
              <a:rPr lang="en-US" sz="1800" dirty="0" smtClean="0"/>
              <a:t>/</a:t>
            </a:r>
            <a:r>
              <a:rPr lang="en-US" sz="1800" dirty="0" err="1" smtClean="0"/>
              <a:t>smcabee</a:t>
            </a:r>
            <a:r>
              <a:rPr lang="en-US" sz="1800" dirty="0" smtClean="0"/>
              <a:t>/</a:t>
            </a:r>
            <a:endParaRPr lang="en-US" sz="1800" dirty="0"/>
          </a:p>
        </p:txBody>
      </p:sp>
      <p:pic>
        <p:nvPicPr>
          <p:cNvPr id="6" name="Picture 5"/>
          <p:cNvPicPr>
            <a:picLocks noChangeAspect="1"/>
          </p:cNvPicPr>
          <p:nvPr/>
        </p:nvPicPr>
        <p:blipFill>
          <a:blip r:embed="rId2"/>
          <a:stretch>
            <a:fillRect/>
          </a:stretch>
        </p:blipFill>
        <p:spPr>
          <a:xfrm>
            <a:off x="2743200" y="5562600"/>
            <a:ext cx="3492500" cy="991870"/>
          </a:xfrm>
          <a:prstGeom prst="rect">
            <a:avLst/>
          </a:prstGeom>
        </p:spPr>
      </p:pic>
    </p:spTree>
    <p:extLst>
      <p:ext uri="{BB962C8B-B14F-4D97-AF65-F5344CB8AC3E}">
        <p14:creationId xmlns:p14="http://schemas.microsoft.com/office/powerpoint/2010/main" val="280008846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Evaluative Content in Personality Items</a:t>
            </a:r>
            <a:endParaRPr lang="en-US" sz="2800" dirty="0"/>
          </a:p>
        </p:txBody>
      </p:sp>
      <p:sp>
        <p:nvSpPr>
          <p:cNvPr id="3" name="Content Placeholder 2"/>
          <p:cNvSpPr>
            <a:spLocks noGrp="1"/>
          </p:cNvSpPr>
          <p:nvPr>
            <p:ph idx="1"/>
          </p:nvPr>
        </p:nvSpPr>
        <p:spPr>
          <a:xfrm>
            <a:off x="297180" y="1295400"/>
            <a:ext cx="8549640" cy="4724400"/>
          </a:xfrm>
        </p:spPr>
        <p:txBody>
          <a:bodyPr/>
          <a:lstStyle/>
          <a:p>
            <a:r>
              <a:rPr lang="en-US" sz="2200" dirty="0"/>
              <a:t>P</a:t>
            </a:r>
            <a:r>
              <a:rPr lang="en-US" sz="2200" dirty="0" smtClean="0"/>
              <a:t>ersonality items are multiply determined, reflecting both domain and evaluative content </a:t>
            </a:r>
            <a:r>
              <a:rPr lang="en-US" sz="1800" dirty="0" smtClean="0"/>
              <a:t>(</a:t>
            </a:r>
            <a:r>
              <a:rPr lang="en-US" sz="1800" dirty="0" err="1" smtClean="0"/>
              <a:t>Kuusinen</a:t>
            </a:r>
            <a:r>
              <a:rPr lang="en-US" sz="1800" dirty="0" smtClean="0"/>
              <a:t>, 1969)</a:t>
            </a:r>
          </a:p>
          <a:p>
            <a:pPr lvl="1"/>
            <a:r>
              <a:rPr lang="en-US" sz="1800" dirty="0"/>
              <a:t>“… the empirical research findings indicate that the [Big Five] are frequently and importantly correlated with one another</a:t>
            </a:r>
            <a:r>
              <a:rPr lang="en-US" sz="1800" b="1" dirty="0"/>
              <a:t>,</a:t>
            </a:r>
            <a:r>
              <a:rPr lang="en-US" sz="1800" dirty="0"/>
              <a:t> </a:t>
            </a:r>
            <a:r>
              <a:rPr lang="en-US" sz="1800" b="1" dirty="0"/>
              <a:t>usually to reflect an overriding evaluative component</a:t>
            </a:r>
            <a:r>
              <a:rPr lang="en-US" sz="1800" dirty="0"/>
              <a:t>” </a:t>
            </a:r>
            <a:r>
              <a:rPr lang="en-US" sz="1400" dirty="0"/>
              <a:t>(Block, 1995, p. 199</a:t>
            </a:r>
            <a:r>
              <a:rPr lang="en-US" sz="1400" dirty="0" smtClean="0"/>
              <a:t>) </a:t>
            </a:r>
            <a:r>
              <a:rPr lang="en-US" sz="1800" dirty="0" smtClean="0"/>
              <a:t/>
            </a:r>
            <a:br>
              <a:rPr lang="en-US" sz="1800" dirty="0" smtClean="0"/>
            </a:br>
            <a:r>
              <a:rPr lang="en-US" sz="1800" dirty="0" smtClean="0"/>
              <a:t>(i.e., a general </a:t>
            </a:r>
            <a:r>
              <a:rPr lang="en-US" sz="1800" i="1" dirty="0" smtClean="0"/>
              <a:t>evaluative</a:t>
            </a:r>
            <a:r>
              <a:rPr lang="en-US" sz="1800" dirty="0" smtClean="0"/>
              <a:t> factor)</a:t>
            </a:r>
          </a:p>
          <a:p>
            <a:pPr lvl="1"/>
            <a:endParaRPr lang="en-US" sz="1800" b="1" dirty="0" smtClean="0"/>
          </a:p>
          <a:p>
            <a:r>
              <a:rPr lang="en-US" sz="2200" dirty="0" smtClean="0"/>
              <a:t>Different perspective on evaluative content in personality questionnaires…</a:t>
            </a:r>
          </a:p>
          <a:p>
            <a:pPr lvl="1"/>
            <a:r>
              <a:rPr lang="en-US" sz="2000" dirty="0" smtClean="0"/>
              <a:t>In developing the HEXACO-PI-R</a:t>
            </a:r>
            <a:r>
              <a:rPr lang="en-US" sz="2000" dirty="0"/>
              <a:t>:</a:t>
            </a:r>
            <a:r>
              <a:rPr lang="en-US" sz="2000" dirty="0" smtClean="0"/>
              <a:t> “…[We] avoided statements that seemed to involve a large subjective element and would depend heavily on favorable versus unfavorable self-evaluations…” </a:t>
            </a:r>
            <a:r>
              <a:rPr lang="en-US" sz="1600" dirty="0" smtClean="0"/>
              <a:t>(Lee &amp; Ashton, 2013, p. 674)</a:t>
            </a:r>
            <a:endParaRPr lang="en-US" sz="2000" dirty="0" smtClean="0"/>
          </a:p>
          <a:p>
            <a:pPr lvl="1"/>
            <a:r>
              <a:rPr lang="en-US" sz="2000" dirty="0" smtClean="0"/>
              <a:t>In developing the NEO-PI-R</a:t>
            </a:r>
            <a:r>
              <a:rPr lang="en-US" sz="2000" dirty="0"/>
              <a:t>:</a:t>
            </a:r>
            <a:r>
              <a:rPr lang="en-US" sz="2000" dirty="0" smtClean="0"/>
              <a:t> “… it is difficult if not impossible to separate the desirability of items from their content” </a:t>
            </a:r>
            <a:r>
              <a:rPr lang="en-US" sz="1600" dirty="0" smtClean="0"/>
              <a:t>(Costa &amp; McCrae, 1988, p. 259)</a:t>
            </a:r>
            <a:endParaRPr lang="en-US" sz="1600" dirty="0"/>
          </a:p>
        </p:txBody>
      </p:sp>
      <p:sp>
        <p:nvSpPr>
          <p:cNvPr id="4" name="Slide Number Placeholder 3"/>
          <p:cNvSpPr>
            <a:spLocks noGrp="1"/>
          </p:cNvSpPr>
          <p:nvPr>
            <p:ph type="sldNum" sz="quarter" idx="12"/>
          </p:nvPr>
        </p:nvSpPr>
        <p:spPr/>
        <p:txBody>
          <a:bodyPr/>
          <a:lstStyle/>
          <a:p>
            <a:fld id="{FD7F6A11-C6AF-4441-BC22-F4323D579312}" type="slidenum">
              <a:rPr lang="en-US" smtClean="0"/>
              <a:pPr/>
              <a:t>2</a:t>
            </a:fld>
            <a:endParaRPr lang="en-US"/>
          </a:p>
        </p:txBody>
      </p:sp>
    </p:spTree>
    <p:extLst>
      <p:ext uri="{BB962C8B-B14F-4D97-AF65-F5344CB8AC3E}">
        <p14:creationId xmlns:p14="http://schemas.microsoft.com/office/powerpoint/2010/main" val="50499630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744220" y="4038600"/>
            <a:ext cx="7655560" cy="2472690"/>
          </a:xfrm>
          <a:prstGeom prst="rect">
            <a:avLst/>
          </a:prstGeom>
        </p:spPr>
      </p:pic>
      <p:sp>
        <p:nvSpPr>
          <p:cNvPr id="2" name="Title 1"/>
          <p:cNvSpPr>
            <a:spLocks noGrp="1"/>
          </p:cNvSpPr>
          <p:nvPr>
            <p:ph type="title"/>
          </p:nvPr>
        </p:nvSpPr>
        <p:spPr/>
        <p:txBody>
          <a:bodyPr/>
          <a:lstStyle/>
          <a:p>
            <a:r>
              <a:rPr lang="en-US" sz="3200" dirty="0" smtClean="0"/>
              <a:t>The General Factor of Personality: Method or Substance?</a:t>
            </a:r>
            <a:endParaRPr lang="en-US" sz="3200" dirty="0"/>
          </a:p>
        </p:txBody>
      </p:sp>
      <p:sp>
        <p:nvSpPr>
          <p:cNvPr id="6" name="TextBox 5"/>
          <p:cNvSpPr txBox="1"/>
          <p:nvPr/>
        </p:nvSpPr>
        <p:spPr>
          <a:xfrm>
            <a:off x="1600200" y="6443246"/>
            <a:ext cx="1981200" cy="338554"/>
          </a:xfrm>
          <a:prstGeom prst="rect">
            <a:avLst/>
          </a:prstGeom>
          <a:noFill/>
        </p:spPr>
        <p:txBody>
          <a:bodyPr wrap="square" rtlCol="0">
            <a:spAutoFit/>
          </a:bodyPr>
          <a:lstStyle/>
          <a:p>
            <a:pPr algn="ctr"/>
            <a:r>
              <a:rPr lang="en-US" sz="1600" dirty="0" smtClean="0"/>
              <a:t>Higher-Order Model</a:t>
            </a:r>
            <a:endParaRPr lang="en-US" sz="1600" dirty="0"/>
          </a:p>
        </p:txBody>
      </p:sp>
      <p:sp>
        <p:nvSpPr>
          <p:cNvPr id="7" name="TextBox 6"/>
          <p:cNvSpPr txBox="1"/>
          <p:nvPr/>
        </p:nvSpPr>
        <p:spPr>
          <a:xfrm>
            <a:off x="5486400" y="6400800"/>
            <a:ext cx="1981200" cy="338554"/>
          </a:xfrm>
          <a:prstGeom prst="rect">
            <a:avLst/>
          </a:prstGeom>
          <a:noFill/>
        </p:spPr>
        <p:txBody>
          <a:bodyPr wrap="square" rtlCol="0">
            <a:spAutoFit/>
          </a:bodyPr>
          <a:lstStyle/>
          <a:p>
            <a:pPr algn="ctr"/>
            <a:r>
              <a:rPr lang="en-US" sz="1600" dirty="0" smtClean="0"/>
              <a:t>Bifactor Model</a:t>
            </a:r>
            <a:endParaRPr lang="en-US" sz="1600" dirty="0"/>
          </a:p>
        </p:txBody>
      </p:sp>
      <p:sp>
        <p:nvSpPr>
          <p:cNvPr id="8" name="Rectangle 7"/>
          <p:cNvSpPr/>
          <p:nvPr/>
        </p:nvSpPr>
        <p:spPr bwMode="auto">
          <a:xfrm>
            <a:off x="762000" y="4038600"/>
            <a:ext cx="3810000" cy="2819400"/>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
        <p:nvSpPr>
          <p:cNvPr id="9" name="Rectangle 8"/>
          <p:cNvSpPr/>
          <p:nvPr/>
        </p:nvSpPr>
        <p:spPr bwMode="auto">
          <a:xfrm>
            <a:off x="4572000" y="4114800"/>
            <a:ext cx="3810000" cy="2743200"/>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
        <p:nvSpPr>
          <p:cNvPr id="4" name="Slide Number Placeholder 3"/>
          <p:cNvSpPr>
            <a:spLocks noGrp="1"/>
          </p:cNvSpPr>
          <p:nvPr>
            <p:ph type="sldNum" sz="quarter" idx="12"/>
          </p:nvPr>
        </p:nvSpPr>
        <p:spPr/>
        <p:txBody>
          <a:bodyPr/>
          <a:lstStyle/>
          <a:p>
            <a:fld id="{FD7F6A11-C6AF-4441-BC22-F4323D579312}" type="slidenum">
              <a:rPr lang="en-US" smtClean="0"/>
              <a:pPr/>
              <a:t>3</a:t>
            </a:fld>
            <a:endParaRPr lang="en-US"/>
          </a:p>
        </p:txBody>
      </p:sp>
      <p:sp>
        <p:nvSpPr>
          <p:cNvPr id="3" name="Content Placeholder 2"/>
          <p:cNvSpPr>
            <a:spLocks noGrp="1"/>
          </p:cNvSpPr>
          <p:nvPr>
            <p:ph idx="1"/>
          </p:nvPr>
        </p:nvSpPr>
        <p:spPr>
          <a:xfrm>
            <a:off x="297180" y="1252954"/>
            <a:ext cx="8549640" cy="2633246"/>
          </a:xfrm>
        </p:spPr>
        <p:txBody>
          <a:bodyPr/>
          <a:lstStyle/>
          <a:p>
            <a:r>
              <a:rPr lang="en-US" sz="2200" dirty="0" smtClean="0"/>
              <a:t>Researchers have frequently identified a general factor within the personality space </a:t>
            </a:r>
            <a:r>
              <a:rPr lang="en-US" sz="1800" dirty="0" smtClean="0"/>
              <a:t>(e.g., </a:t>
            </a:r>
            <a:r>
              <a:rPr lang="en-US" sz="1800" dirty="0" err="1" smtClean="0"/>
              <a:t>Erdle</a:t>
            </a:r>
            <a:r>
              <a:rPr lang="en-US" sz="1800" dirty="0" smtClean="0"/>
              <a:t> &amp; Rushton, 2011; </a:t>
            </a:r>
            <a:r>
              <a:rPr lang="en-US" sz="1800" dirty="0" err="1" smtClean="0"/>
              <a:t>Musek</a:t>
            </a:r>
            <a:r>
              <a:rPr lang="en-US" sz="1800" dirty="0" smtClean="0"/>
              <a:t>, 2007; cf. </a:t>
            </a:r>
            <a:r>
              <a:rPr lang="en-US" sz="1800" dirty="0" err="1" smtClean="0"/>
              <a:t>Revelle</a:t>
            </a:r>
            <a:r>
              <a:rPr lang="en-US" sz="1800" dirty="0" smtClean="0"/>
              <a:t> &amp; Wilt, 2013)</a:t>
            </a:r>
          </a:p>
          <a:p>
            <a:r>
              <a:rPr lang="en-US" sz="2200" dirty="0" smtClean="0"/>
              <a:t>The general factor of personality (GFP), in part, appears to reflect an evaluative characteristic </a:t>
            </a:r>
            <a:r>
              <a:rPr lang="en-US" sz="1800" dirty="0" smtClean="0"/>
              <a:t>(e.g., Davies, Connelly, Ones, &amp; </a:t>
            </a:r>
            <a:r>
              <a:rPr lang="en-US" sz="1800" dirty="0" err="1" smtClean="0"/>
              <a:t>Birkland</a:t>
            </a:r>
            <a:r>
              <a:rPr lang="en-US" sz="1800" dirty="0" smtClean="0"/>
              <a:t>, 2015)</a:t>
            </a:r>
          </a:p>
          <a:p>
            <a:pPr lvl="1"/>
            <a:r>
              <a:rPr lang="en-US" sz="2000" dirty="0" smtClean="0"/>
              <a:t>Does the GFP represent evaluation within persons or within items?</a:t>
            </a:r>
          </a:p>
          <a:p>
            <a:pPr lvl="1"/>
            <a:r>
              <a:rPr lang="en-US" sz="2000" dirty="0" smtClean="0"/>
              <a:t>How should we model the GFP?</a:t>
            </a:r>
            <a:endParaRPr lang="en-US" sz="2000" dirty="0"/>
          </a:p>
        </p:txBody>
      </p:sp>
    </p:spTree>
    <p:extLst>
      <p:ext uri="{BB962C8B-B14F-4D97-AF65-F5344CB8AC3E}">
        <p14:creationId xmlns:p14="http://schemas.microsoft.com/office/powerpoint/2010/main" val="11827706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Bifactor models of the GFP: Method or Substance?</a:t>
            </a:r>
            <a:endParaRPr lang="en-US" sz="3200" dirty="0"/>
          </a:p>
        </p:txBody>
      </p:sp>
      <p:sp>
        <p:nvSpPr>
          <p:cNvPr id="3" name="Content Placeholder 2"/>
          <p:cNvSpPr>
            <a:spLocks noGrp="1"/>
          </p:cNvSpPr>
          <p:nvPr>
            <p:ph idx="1"/>
          </p:nvPr>
        </p:nvSpPr>
        <p:spPr>
          <a:xfrm>
            <a:off x="297180" y="1066800"/>
            <a:ext cx="8549640" cy="4800600"/>
          </a:xfrm>
        </p:spPr>
        <p:txBody>
          <a:bodyPr/>
          <a:lstStyle/>
          <a:p>
            <a:r>
              <a:rPr lang="en-US" sz="2800" dirty="0" smtClean="0"/>
              <a:t>Substance?</a:t>
            </a:r>
          </a:p>
          <a:p>
            <a:pPr lvl="1"/>
            <a:r>
              <a:rPr lang="en-US" sz="2400" dirty="0" err="1" smtClean="0"/>
              <a:t>Biderman</a:t>
            </a:r>
            <a:r>
              <a:rPr lang="en-US" sz="2400" dirty="0" smtClean="0"/>
              <a:t>, Nguyen, Cunningham, &amp; </a:t>
            </a:r>
            <a:r>
              <a:rPr lang="en-US" sz="2400" dirty="0" err="1" smtClean="0"/>
              <a:t>Gorbhani</a:t>
            </a:r>
            <a:r>
              <a:rPr lang="en-US" sz="2400" dirty="0" smtClean="0"/>
              <a:t> (2011)</a:t>
            </a:r>
          </a:p>
          <a:p>
            <a:pPr lvl="2"/>
            <a:r>
              <a:rPr lang="en-US" sz="1800" dirty="0" smtClean="0"/>
              <a:t>The general factor positively correlates with positive affect and negatively correlates with negative affect</a:t>
            </a:r>
          </a:p>
          <a:p>
            <a:pPr lvl="1"/>
            <a:r>
              <a:rPr lang="en-US" sz="2400" dirty="0" err="1" smtClean="0"/>
              <a:t>Simsek</a:t>
            </a:r>
            <a:r>
              <a:rPr lang="en-US" sz="2400" dirty="0" smtClean="0"/>
              <a:t> (2012)</a:t>
            </a:r>
          </a:p>
          <a:p>
            <a:pPr lvl="2"/>
            <a:r>
              <a:rPr lang="en-US" sz="1800" dirty="0" smtClean="0"/>
              <a:t>The general factor positively correlates with self-esteem</a:t>
            </a:r>
          </a:p>
          <a:p>
            <a:pPr lvl="4"/>
            <a:endParaRPr lang="en-US" sz="1000" dirty="0" smtClean="0"/>
          </a:p>
          <a:p>
            <a:r>
              <a:rPr lang="en-US" sz="2800" dirty="0" smtClean="0"/>
              <a:t>Method?</a:t>
            </a:r>
          </a:p>
          <a:p>
            <a:pPr lvl="1"/>
            <a:r>
              <a:rPr lang="en-US" sz="2400" dirty="0" err="1"/>
              <a:t>Bäckström</a:t>
            </a:r>
            <a:r>
              <a:rPr lang="en-US" sz="2400" dirty="0"/>
              <a:t> et al. (2007, 2009, 2014)</a:t>
            </a:r>
          </a:p>
          <a:p>
            <a:pPr lvl="2"/>
            <a:r>
              <a:rPr lang="en-US" sz="1800" dirty="0"/>
              <a:t>Removing socially desirable content from personality items/questionnaires reduces loadings of items on a general </a:t>
            </a:r>
            <a:r>
              <a:rPr lang="en-US" sz="1800" dirty="0" smtClean="0"/>
              <a:t>bifactor</a:t>
            </a:r>
            <a:endParaRPr lang="en-US" sz="1800" dirty="0"/>
          </a:p>
          <a:p>
            <a:pPr lvl="1"/>
            <a:r>
              <a:rPr lang="en-US" sz="2400" dirty="0" err="1" smtClean="0"/>
              <a:t>Pettersson</a:t>
            </a:r>
            <a:r>
              <a:rPr lang="en-US" sz="2400" dirty="0" smtClean="0"/>
              <a:t>, </a:t>
            </a:r>
            <a:r>
              <a:rPr lang="en-US" sz="2400" dirty="0" err="1" smtClean="0"/>
              <a:t>Turkheimer</a:t>
            </a:r>
            <a:r>
              <a:rPr lang="en-US" sz="2400" dirty="0" smtClean="0"/>
              <a:t>, Horn, &amp; </a:t>
            </a:r>
            <a:r>
              <a:rPr lang="en-US" sz="2400" dirty="0" err="1" smtClean="0"/>
              <a:t>Menatti</a:t>
            </a:r>
            <a:r>
              <a:rPr lang="en-US" sz="2400" dirty="0" smtClean="0"/>
              <a:t> (2012) and </a:t>
            </a:r>
            <a:r>
              <a:rPr lang="en-US" sz="2400" dirty="0" err="1" smtClean="0"/>
              <a:t>Kulas</a:t>
            </a:r>
            <a:r>
              <a:rPr lang="en-US" sz="2400" dirty="0" smtClean="0"/>
              <a:t> &amp; </a:t>
            </a:r>
            <a:r>
              <a:rPr lang="en-US" sz="2400" dirty="0" err="1" smtClean="0"/>
              <a:t>Stachowski</a:t>
            </a:r>
            <a:r>
              <a:rPr lang="en-US" sz="2400" dirty="0" smtClean="0"/>
              <a:t> (2012)</a:t>
            </a:r>
          </a:p>
          <a:p>
            <a:pPr lvl="2"/>
            <a:r>
              <a:rPr lang="en-US" sz="1800" dirty="0" smtClean="0"/>
              <a:t>Item </a:t>
            </a:r>
            <a:r>
              <a:rPr lang="en-US" sz="1800" i="1" dirty="0" smtClean="0"/>
              <a:t>loadings</a:t>
            </a:r>
            <a:r>
              <a:rPr lang="en-US" sz="1800" dirty="0" smtClean="0"/>
              <a:t> on the general factor correlate with third-party ratings of item social desirability</a:t>
            </a:r>
            <a:endParaRPr lang="en-US" sz="1800" dirty="0"/>
          </a:p>
        </p:txBody>
      </p:sp>
      <p:sp>
        <p:nvSpPr>
          <p:cNvPr id="4" name="Slide Number Placeholder 3"/>
          <p:cNvSpPr>
            <a:spLocks noGrp="1"/>
          </p:cNvSpPr>
          <p:nvPr>
            <p:ph type="sldNum" sz="quarter" idx="12"/>
          </p:nvPr>
        </p:nvSpPr>
        <p:spPr/>
        <p:txBody>
          <a:bodyPr/>
          <a:lstStyle/>
          <a:p>
            <a:fld id="{FD7F6A11-C6AF-4441-BC22-F4323D579312}" type="slidenum">
              <a:rPr lang="en-US" smtClean="0"/>
              <a:pPr/>
              <a:t>4</a:t>
            </a:fld>
            <a:endParaRPr lang="en-US"/>
          </a:p>
        </p:txBody>
      </p:sp>
    </p:spTree>
    <p:extLst>
      <p:ext uri="{BB962C8B-B14F-4D97-AF65-F5344CB8AC3E}">
        <p14:creationId xmlns:p14="http://schemas.microsoft.com/office/powerpoint/2010/main" val="4416353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bwMode="auto">
          <a:xfrm>
            <a:off x="228600" y="3962400"/>
            <a:ext cx="8686800" cy="2743200"/>
          </a:xfrm>
          <a:prstGeom prst="rect">
            <a:avLst/>
          </a:prstGeom>
          <a:ln>
            <a:solidFill>
              <a:schemeClr val="tx1"/>
            </a:solidFill>
            <a:headEnd type="none" w="med" len="med"/>
            <a:tailEnd type="none" w="med" len="med"/>
          </a:ln>
          <a:ex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
        <p:nvSpPr>
          <p:cNvPr id="2" name="Title 1"/>
          <p:cNvSpPr>
            <a:spLocks noGrp="1"/>
          </p:cNvSpPr>
          <p:nvPr>
            <p:ph type="title"/>
          </p:nvPr>
        </p:nvSpPr>
        <p:spPr/>
        <p:txBody>
          <a:bodyPr/>
          <a:lstStyle/>
          <a:p>
            <a:r>
              <a:rPr lang="en-US" dirty="0" smtClean="0"/>
              <a:t>Hypotheses</a:t>
            </a:r>
            <a:endParaRPr lang="en-US" dirty="0"/>
          </a:p>
        </p:txBody>
      </p:sp>
      <p:sp>
        <p:nvSpPr>
          <p:cNvPr id="4" name="Slide Number Placeholder 3"/>
          <p:cNvSpPr>
            <a:spLocks noGrp="1"/>
          </p:cNvSpPr>
          <p:nvPr>
            <p:ph type="sldNum" sz="quarter" idx="12"/>
          </p:nvPr>
        </p:nvSpPr>
        <p:spPr/>
        <p:txBody>
          <a:bodyPr/>
          <a:lstStyle/>
          <a:p>
            <a:fld id="{FD7F6A11-C6AF-4441-BC22-F4323D579312}" type="slidenum">
              <a:rPr lang="en-US" smtClean="0"/>
              <a:pPr/>
              <a:t>5</a:t>
            </a:fld>
            <a:endParaRPr lang="en-US"/>
          </a:p>
        </p:txBody>
      </p:sp>
      <p:sp>
        <p:nvSpPr>
          <p:cNvPr id="8" name="Rectangle 7"/>
          <p:cNvSpPr/>
          <p:nvPr/>
        </p:nvSpPr>
        <p:spPr bwMode="auto">
          <a:xfrm>
            <a:off x="228600" y="1143000"/>
            <a:ext cx="8686800" cy="2743200"/>
          </a:xfrm>
          <a:prstGeom prst="rect">
            <a:avLst/>
          </a:prstGeom>
          <a:solidFill>
            <a:schemeClr val="accent6">
              <a:lumMod val="20000"/>
              <a:lumOff val="80000"/>
            </a:schemeClr>
          </a:solidFill>
          <a:ln>
            <a:solidFill>
              <a:srgbClr val="000000"/>
            </a:solidFill>
            <a:headEnd type="none" w="med" len="med"/>
            <a:tailEnd type="none" w="med" len="med"/>
          </a:ln>
          <a:extLst/>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
        <p:nvSpPr>
          <p:cNvPr id="9" name="Content Placeholder 2"/>
          <p:cNvSpPr>
            <a:spLocks noGrp="1"/>
          </p:cNvSpPr>
          <p:nvPr>
            <p:ph idx="1"/>
          </p:nvPr>
        </p:nvSpPr>
        <p:spPr>
          <a:xfrm>
            <a:off x="297180" y="1295400"/>
            <a:ext cx="8549640" cy="4648200"/>
          </a:xfrm>
        </p:spPr>
        <p:txBody>
          <a:bodyPr/>
          <a:lstStyle/>
          <a:p>
            <a:r>
              <a:rPr lang="en-US" sz="1900" i="1" dirty="0"/>
              <a:t>Hypothesis 1. </a:t>
            </a:r>
            <a:r>
              <a:rPr lang="en-US" sz="1900" dirty="0"/>
              <a:t>Bifactor exploratory factor analysis and confirmatory factor analysis models of the NEO-FFI-3 and HEXACO-PI-R questionnaires will demonstrate improved fit relative to their corresponding correlated factors models without a general </a:t>
            </a:r>
            <a:r>
              <a:rPr lang="en-US" sz="1900" dirty="0" smtClean="0"/>
              <a:t>factor</a:t>
            </a:r>
          </a:p>
          <a:p>
            <a:endParaRPr lang="en-US" sz="1600" dirty="0"/>
          </a:p>
          <a:p>
            <a:r>
              <a:rPr lang="en-US" sz="1900" i="1" dirty="0"/>
              <a:t>Hypothesis 2. </a:t>
            </a:r>
            <a:r>
              <a:rPr lang="en-US" sz="1900" dirty="0"/>
              <a:t>There will be positive relationships between loadings of items on a general factor for the NEO-FFI-3 and the HEXACO-PI-R and independently obtained valence estimates of the </a:t>
            </a:r>
            <a:r>
              <a:rPr lang="en-US" sz="1900" dirty="0" smtClean="0"/>
              <a:t>items</a:t>
            </a:r>
          </a:p>
          <a:p>
            <a:endParaRPr lang="en-US" sz="1900" dirty="0"/>
          </a:p>
          <a:p>
            <a:r>
              <a:rPr lang="en-US" sz="1900" i="1" dirty="0"/>
              <a:t>Hypothesis 3. </a:t>
            </a:r>
            <a:r>
              <a:rPr lang="en-US" sz="1900" dirty="0"/>
              <a:t>The general factor from the NEO-FFI-3 and the HEXACO-PI-R will be positively related to self-esteem and positive affect, and negatively related to depression and negative </a:t>
            </a:r>
            <a:r>
              <a:rPr lang="en-US" sz="1900" dirty="0" smtClean="0"/>
              <a:t>affect</a:t>
            </a:r>
            <a:endParaRPr lang="en-US" sz="1900" dirty="0"/>
          </a:p>
          <a:p>
            <a:endParaRPr lang="en-US" sz="1600" dirty="0" smtClean="0"/>
          </a:p>
          <a:p>
            <a:r>
              <a:rPr lang="en-US" sz="1900" i="1" dirty="0"/>
              <a:t>Hypothesis 4</a:t>
            </a:r>
            <a:r>
              <a:rPr lang="en-US" sz="1900" dirty="0"/>
              <a:t>. Correlations of group factor scores from bifactor models with a measure of affect from the RSE, PANAS, and Depression questionnaires will be closer to zero on average than correlations of summated scale scores with that same </a:t>
            </a:r>
            <a:r>
              <a:rPr lang="en-US" sz="1900" dirty="0" smtClean="0"/>
              <a:t>measure</a:t>
            </a:r>
            <a:endParaRPr lang="en-US" sz="1900" dirty="0"/>
          </a:p>
          <a:p>
            <a:endParaRPr lang="en-US" sz="1900" dirty="0"/>
          </a:p>
        </p:txBody>
      </p:sp>
    </p:spTree>
    <p:extLst>
      <p:ext uri="{BB962C8B-B14F-4D97-AF65-F5344CB8AC3E}">
        <p14:creationId xmlns:p14="http://schemas.microsoft.com/office/powerpoint/2010/main" val="396456576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Measures</a:t>
            </a:r>
            <a:endParaRPr lang="en-US" dirty="0"/>
          </a:p>
        </p:txBody>
      </p:sp>
      <p:sp>
        <p:nvSpPr>
          <p:cNvPr id="3" name="Content Placeholder 2"/>
          <p:cNvSpPr>
            <a:spLocks noGrp="1"/>
          </p:cNvSpPr>
          <p:nvPr>
            <p:ph idx="1"/>
          </p:nvPr>
        </p:nvSpPr>
        <p:spPr>
          <a:xfrm>
            <a:off x="297180" y="1371600"/>
            <a:ext cx="8549640" cy="4572000"/>
          </a:xfrm>
        </p:spPr>
        <p:txBody>
          <a:bodyPr/>
          <a:lstStyle/>
          <a:p>
            <a:r>
              <a:rPr lang="en-US" sz="2400" dirty="0" smtClean="0"/>
              <a:t>Personality Measures</a:t>
            </a:r>
          </a:p>
          <a:p>
            <a:pPr lvl="1"/>
            <a:r>
              <a:rPr lang="en-US" sz="2000" dirty="0" smtClean="0"/>
              <a:t>60-item NEO-FFI-3 </a:t>
            </a:r>
            <a:r>
              <a:rPr lang="en-US" sz="2000" dirty="0"/>
              <a:t>(Costa &amp; McCrae, 1992) </a:t>
            </a:r>
            <a:r>
              <a:rPr lang="en-US" sz="2000" dirty="0" smtClean="0"/>
              <a:t>and 100-item HEXACO-PI-R (</a:t>
            </a:r>
            <a:r>
              <a:rPr lang="en-US" sz="2000" dirty="0"/>
              <a:t>Lee &amp; Ashton, 2004</a:t>
            </a:r>
            <a:r>
              <a:rPr lang="en-US" sz="2000" dirty="0" smtClean="0"/>
              <a:t>)</a:t>
            </a:r>
          </a:p>
          <a:p>
            <a:pPr lvl="1"/>
            <a:r>
              <a:rPr lang="en-US" sz="2000" dirty="0" smtClean="0"/>
              <a:t>Neuroticism </a:t>
            </a:r>
            <a:r>
              <a:rPr lang="en-US" sz="2000" dirty="0"/>
              <a:t>(NEO-FFI-3) </a:t>
            </a:r>
            <a:r>
              <a:rPr lang="en-US" sz="2000" dirty="0" smtClean="0"/>
              <a:t>and Emotionality </a:t>
            </a:r>
            <a:r>
              <a:rPr lang="en-US" sz="2000" dirty="0"/>
              <a:t>(HEXACO) </a:t>
            </a:r>
            <a:r>
              <a:rPr lang="en-US" sz="2000" dirty="0" smtClean="0"/>
              <a:t>were </a:t>
            </a:r>
            <a:r>
              <a:rPr lang="en-US" sz="2000" dirty="0"/>
              <a:t>reverse scored such that high scores within each domain represented a characteristic the opposite of neuroticism </a:t>
            </a:r>
            <a:r>
              <a:rPr lang="en-US" sz="2000" dirty="0" smtClean="0"/>
              <a:t>(i.e., Stability)</a:t>
            </a:r>
            <a:endParaRPr lang="en-US" sz="2000" dirty="0"/>
          </a:p>
          <a:p>
            <a:r>
              <a:rPr lang="en-US" sz="2400" dirty="0" smtClean="0"/>
              <a:t>Affective Measures </a:t>
            </a:r>
          </a:p>
          <a:p>
            <a:pPr lvl="1"/>
            <a:r>
              <a:rPr lang="en-US" sz="2000" dirty="0"/>
              <a:t>Costello and </a:t>
            </a:r>
            <a:r>
              <a:rPr lang="en-US" sz="2000" dirty="0" err="1"/>
              <a:t>Comrey</a:t>
            </a:r>
            <a:r>
              <a:rPr lang="en-US" sz="2000" dirty="0"/>
              <a:t> (1967) Depression scale (14 items</a:t>
            </a:r>
            <a:r>
              <a:rPr lang="en-US" sz="2000" dirty="0" smtClean="0"/>
              <a:t>)</a:t>
            </a:r>
            <a:endParaRPr lang="en-US" sz="2000" dirty="0"/>
          </a:p>
          <a:p>
            <a:pPr lvl="1"/>
            <a:r>
              <a:rPr lang="en-US" sz="2000" dirty="0" smtClean="0"/>
              <a:t>Rosenberg </a:t>
            </a:r>
            <a:r>
              <a:rPr lang="en-US" sz="2000" dirty="0"/>
              <a:t>(1965) Self-Esteem Scale (10 items</a:t>
            </a:r>
            <a:r>
              <a:rPr lang="en-US" sz="2000" dirty="0" smtClean="0"/>
              <a:t>) </a:t>
            </a:r>
          </a:p>
          <a:p>
            <a:pPr lvl="1"/>
            <a:r>
              <a:rPr lang="en-US" sz="2000" dirty="0" smtClean="0"/>
              <a:t>20</a:t>
            </a:r>
            <a:r>
              <a:rPr lang="en-US" sz="2000" dirty="0"/>
              <a:t>-item PANAS (Watson et al., 1988</a:t>
            </a:r>
            <a:r>
              <a:rPr lang="en-US" sz="2000" dirty="0" smtClean="0"/>
              <a:t>)</a:t>
            </a:r>
            <a:endParaRPr lang="en-US" sz="2000" dirty="0"/>
          </a:p>
          <a:p>
            <a:pPr lvl="1"/>
            <a:endParaRPr lang="en-US" sz="2000" dirty="0" smtClean="0"/>
          </a:p>
          <a:p>
            <a:r>
              <a:rPr lang="en-US" sz="2200" dirty="0"/>
              <a:t>Items for </a:t>
            </a:r>
            <a:r>
              <a:rPr lang="en-US" sz="2200" dirty="0" smtClean="0"/>
              <a:t>all questionnaires </a:t>
            </a:r>
            <a:r>
              <a:rPr lang="en-US" sz="2200" dirty="0"/>
              <a:t>were </a:t>
            </a:r>
            <a:r>
              <a:rPr lang="en-US" sz="2200" dirty="0" smtClean="0"/>
              <a:t>rated on </a:t>
            </a:r>
            <a:r>
              <a:rPr lang="en-US" sz="2200" dirty="0"/>
              <a:t>a </a:t>
            </a:r>
            <a:r>
              <a:rPr lang="en-US" sz="2200" dirty="0" smtClean="0"/>
              <a:t>7-</a:t>
            </a:r>
            <a:r>
              <a:rPr lang="en-US" sz="2200" dirty="0"/>
              <a:t>point Likert scale of accuracy </a:t>
            </a:r>
            <a:r>
              <a:rPr lang="en-US" sz="2200" dirty="0" smtClean="0"/>
              <a:t>(</a:t>
            </a:r>
            <a:r>
              <a:rPr lang="en-US" sz="2200" dirty="0"/>
              <a:t>1 = </a:t>
            </a:r>
            <a:r>
              <a:rPr lang="en-US" sz="2200" i="1" dirty="0"/>
              <a:t>completely inaccurate</a:t>
            </a:r>
            <a:r>
              <a:rPr lang="en-US" sz="2200" dirty="0"/>
              <a:t>, 7 = </a:t>
            </a:r>
            <a:r>
              <a:rPr lang="en-US" sz="2200" i="1" dirty="0"/>
              <a:t>completely accurate</a:t>
            </a:r>
            <a:r>
              <a:rPr lang="en-US" sz="2200" dirty="0" smtClean="0"/>
              <a:t>) </a:t>
            </a:r>
            <a:endParaRPr lang="en-US" sz="2200" dirty="0"/>
          </a:p>
        </p:txBody>
      </p:sp>
      <p:sp>
        <p:nvSpPr>
          <p:cNvPr id="4" name="Slide Number Placeholder 3"/>
          <p:cNvSpPr>
            <a:spLocks noGrp="1"/>
          </p:cNvSpPr>
          <p:nvPr>
            <p:ph type="sldNum" sz="quarter" idx="12"/>
          </p:nvPr>
        </p:nvSpPr>
        <p:spPr/>
        <p:txBody>
          <a:bodyPr/>
          <a:lstStyle/>
          <a:p>
            <a:fld id="{FD7F6A11-C6AF-4441-BC22-F4323D579312}" type="slidenum">
              <a:rPr lang="en-US" smtClean="0"/>
              <a:pPr/>
              <a:t>6</a:t>
            </a:fld>
            <a:endParaRPr lang="en-US"/>
          </a:p>
        </p:txBody>
      </p:sp>
    </p:spTree>
    <p:extLst>
      <p:ext uri="{BB962C8B-B14F-4D97-AF65-F5344CB8AC3E}">
        <p14:creationId xmlns:p14="http://schemas.microsoft.com/office/powerpoint/2010/main" val="156411561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a:t>
            </a:r>
            <a:endParaRPr lang="en-US" dirty="0"/>
          </a:p>
        </p:txBody>
      </p:sp>
      <p:sp>
        <p:nvSpPr>
          <p:cNvPr id="3" name="Content Placeholder 2"/>
          <p:cNvSpPr>
            <a:spLocks noGrp="1"/>
          </p:cNvSpPr>
          <p:nvPr>
            <p:ph idx="1"/>
          </p:nvPr>
        </p:nvSpPr>
        <p:spPr>
          <a:xfrm>
            <a:off x="297180" y="1447800"/>
            <a:ext cx="8549640" cy="4495800"/>
          </a:xfrm>
        </p:spPr>
        <p:txBody>
          <a:bodyPr/>
          <a:lstStyle/>
          <a:p>
            <a:r>
              <a:rPr lang="en-US" sz="2400" dirty="0" smtClean="0"/>
              <a:t>NEO-FFI-3 Sample</a:t>
            </a:r>
          </a:p>
          <a:p>
            <a:pPr lvl="1"/>
            <a:r>
              <a:rPr lang="en-US" sz="2000" dirty="0"/>
              <a:t>317 undergraduates at a medium-sized Southeastern university </a:t>
            </a:r>
            <a:r>
              <a:rPr lang="en-US" sz="2000" dirty="0" smtClean="0"/>
              <a:t>74.4</a:t>
            </a:r>
            <a:r>
              <a:rPr lang="en-US" sz="2000" dirty="0"/>
              <a:t>% female, 75.8% White, 15.4% Black, and 8.8% </a:t>
            </a:r>
            <a:r>
              <a:rPr lang="en-US" sz="2000" dirty="0" smtClean="0"/>
              <a:t>other</a:t>
            </a:r>
          </a:p>
          <a:p>
            <a:pPr lvl="1"/>
            <a:r>
              <a:rPr lang="en-US" sz="2000" dirty="0" smtClean="0"/>
              <a:t>Mean </a:t>
            </a:r>
            <a:r>
              <a:rPr lang="en-US" sz="2000" dirty="0"/>
              <a:t>age was 20.38 years (</a:t>
            </a:r>
            <a:r>
              <a:rPr lang="en-US" sz="2000" i="1" dirty="0"/>
              <a:t>SD </a:t>
            </a:r>
            <a:r>
              <a:rPr lang="en-US" sz="2000" dirty="0"/>
              <a:t>= 5.15</a:t>
            </a:r>
            <a:r>
              <a:rPr lang="en-US" sz="2000" dirty="0" smtClean="0"/>
              <a:t>) </a:t>
            </a:r>
          </a:p>
          <a:p>
            <a:pPr lvl="1"/>
            <a:endParaRPr lang="en-US" sz="2000" dirty="0" smtClean="0"/>
          </a:p>
          <a:p>
            <a:r>
              <a:rPr lang="en-US" sz="2400" dirty="0" smtClean="0"/>
              <a:t>HEXACO-PI-R Sample</a:t>
            </a:r>
          </a:p>
          <a:p>
            <a:pPr lvl="1"/>
            <a:r>
              <a:rPr lang="en-US" sz="2000" dirty="0"/>
              <a:t>788 students enrolled at either a Southeastern public university (</a:t>
            </a:r>
            <a:r>
              <a:rPr lang="en-US" sz="2000" i="1" dirty="0"/>
              <a:t>n</a:t>
            </a:r>
            <a:r>
              <a:rPr lang="en-US" sz="2000" dirty="0"/>
              <a:t> = 508) or a Southern private university (</a:t>
            </a:r>
            <a:r>
              <a:rPr lang="en-US" sz="2000" i="1" dirty="0"/>
              <a:t>n</a:t>
            </a:r>
            <a:r>
              <a:rPr lang="en-US" sz="2000" dirty="0"/>
              <a:t> = 280) </a:t>
            </a:r>
            <a:endParaRPr lang="en-US" sz="2000" dirty="0" smtClean="0"/>
          </a:p>
          <a:p>
            <a:pPr lvl="1"/>
            <a:r>
              <a:rPr lang="en-US" sz="2000" dirty="0" smtClean="0"/>
              <a:t>66.8</a:t>
            </a:r>
            <a:r>
              <a:rPr lang="en-US" sz="2000" dirty="0"/>
              <a:t>% female, 57.9% White, 9.4% Black, 19.8% Asian, and 12.9% </a:t>
            </a:r>
            <a:r>
              <a:rPr lang="en-US" sz="2000" dirty="0" smtClean="0"/>
              <a:t>other</a:t>
            </a:r>
          </a:p>
          <a:p>
            <a:pPr lvl="1"/>
            <a:r>
              <a:rPr lang="en-US" sz="2000" dirty="0" smtClean="0"/>
              <a:t>Mean </a:t>
            </a:r>
            <a:r>
              <a:rPr lang="en-US" sz="2000" dirty="0"/>
              <a:t>age was 19.91 years (</a:t>
            </a:r>
            <a:r>
              <a:rPr lang="en-US" sz="2000" i="1" dirty="0"/>
              <a:t>SD</a:t>
            </a:r>
            <a:r>
              <a:rPr lang="en-US" sz="2000" dirty="0"/>
              <a:t> = 3.01)</a:t>
            </a:r>
            <a:r>
              <a:rPr lang="en-US" sz="2000" dirty="0" smtClean="0"/>
              <a:t>.</a:t>
            </a:r>
          </a:p>
          <a:p>
            <a:pPr lvl="1"/>
            <a:endParaRPr lang="en-US" sz="2400" dirty="0" smtClean="0"/>
          </a:p>
          <a:p>
            <a:r>
              <a:rPr lang="en-US" sz="2400" kern="1200" dirty="0">
                <a:solidFill>
                  <a:schemeClr val="tx1"/>
                </a:solidFill>
                <a:latin typeface="Arial" charset="0"/>
                <a:ea typeface="ＭＳ Ｐゴシック" charset="0"/>
                <a:cs typeface="ＭＳ Ｐゴシック" charset="0"/>
              </a:rPr>
              <a:t>All data were collected </a:t>
            </a:r>
            <a:r>
              <a:rPr lang="en-US" sz="2400" kern="1200" dirty="0" smtClean="0">
                <a:solidFill>
                  <a:schemeClr val="tx1"/>
                </a:solidFill>
                <a:latin typeface="Arial" charset="0"/>
                <a:ea typeface="ＭＳ Ｐゴシック" charset="0"/>
                <a:cs typeface="ＭＳ Ｐゴシック" charset="0"/>
              </a:rPr>
              <a:t>online </a:t>
            </a:r>
          </a:p>
          <a:p>
            <a:endParaRPr lang="en-US" sz="2400" dirty="0"/>
          </a:p>
          <a:p>
            <a:endParaRPr lang="en-US" sz="2400" dirty="0"/>
          </a:p>
        </p:txBody>
      </p:sp>
      <p:sp>
        <p:nvSpPr>
          <p:cNvPr id="4" name="Slide Number Placeholder 3"/>
          <p:cNvSpPr>
            <a:spLocks noGrp="1"/>
          </p:cNvSpPr>
          <p:nvPr>
            <p:ph type="sldNum" sz="quarter" idx="12"/>
          </p:nvPr>
        </p:nvSpPr>
        <p:spPr/>
        <p:txBody>
          <a:bodyPr/>
          <a:lstStyle/>
          <a:p>
            <a:fld id="{FD7F6A11-C6AF-4441-BC22-F4323D579312}" type="slidenum">
              <a:rPr lang="en-US" smtClean="0"/>
              <a:pPr/>
              <a:t>7</a:t>
            </a:fld>
            <a:endParaRPr lang="en-US"/>
          </a:p>
        </p:txBody>
      </p:sp>
    </p:spTree>
    <p:extLst>
      <p:ext uri="{BB962C8B-B14F-4D97-AF65-F5344CB8AC3E}">
        <p14:creationId xmlns:p14="http://schemas.microsoft.com/office/powerpoint/2010/main" val="21504116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Valence Judgments</a:t>
            </a:r>
            <a:endParaRPr lang="en-US" dirty="0"/>
          </a:p>
        </p:txBody>
      </p:sp>
      <p:sp>
        <p:nvSpPr>
          <p:cNvPr id="3" name="Content Placeholder 2"/>
          <p:cNvSpPr>
            <a:spLocks noGrp="1"/>
          </p:cNvSpPr>
          <p:nvPr>
            <p:ph idx="1"/>
          </p:nvPr>
        </p:nvSpPr>
        <p:spPr>
          <a:xfrm>
            <a:off x="297180" y="1244346"/>
            <a:ext cx="8549640" cy="5232654"/>
          </a:xfrm>
        </p:spPr>
        <p:txBody>
          <a:bodyPr/>
          <a:lstStyle/>
          <a:p>
            <a:r>
              <a:rPr lang="en-US" sz="2000" dirty="0"/>
              <a:t>Valence judgments were obtained from two </a:t>
            </a:r>
            <a:r>
              <a:rPr lang="en-US" sz="2000" dirty="0" smtClean="0"/>
              <a:t>independent samples using the following Instructions:</a:t>
            </a:r>
          </a:p>
          <a:p>
            <a:pPr marL="0" indent="0">
              <a:buNone/>
            </a:pPr>
            <a:endParaRPr lang="en-US" sz="1000" dirty="0" smtClean="0"/>
          </a:p>
          <a:p>
            <a:pPr marL="400050" lvl="1" indent="0">
              <a:buNone/>
            </a:pPr>
            <a:r>
              <a:rPr lang="en-US" sz="1500" dirty="0" smtClean="0"/>
              <a:t>“</a:t>
            </a:r>
            <a:r>
              <a:rPr lang="en-US" sz="1500" dirty="0"/>
              <a:t>Our interest in this survey is not on your characteristics but on the characteristics of the items. For each item, think about how people would evaluate a person like you if that person had the characteristic mentioned in the statement using the following schema: ‘If a person had this characteristic, it would make him or her look (1 = absolutely bad, 2 = very bad, 3 = bad, 4 = neither good nor bad, 5 = good, 6 = very good, 7 = absolutely good)’.</a:t>
            </a:r>
            <a:r>
              <a:rPr lang="en-US" sz="1500" dirty="0" smtClean="0"/>
              <a:t>”</a:t>
            </a:r>
          </a:p>
          <a:p>
            <a:pPr marL="400050" lvl="1" indent="0">
              <a:buNone/>
            </a:pPr>
            <a:endParaRPr lang="en-US" sz="1000" dirty="0" smtClean="0"/>
          </a:p>
          <a:p>
            <a:r>
              <a:rPr lang="en-US" sz="2000" dirty="0" smtClean="0"/>
              <a:t>Personality Measures</a:t>
            </a:r>
          </a:p>
          <a:p>
            <a:pPr lvl="1"/>
            <a:r>
              <a:rPr lang="en-US" sz="1800" dirty="0" smtClean="0"/>
              <a:t>336 </a:t>
            </a:r>
            <a:r>
              <a:rPr lang="en-US" sz="1800" dirty="0"/>
              <a:t>students </a:t>
            </a:r>
            <a:r>
              <a:rPr lang="en-US" sz="1800" dirty="0" smtClean="0"/>
              <a:t>from a medium</a:t>
            </a:r>
            <a:r>
              <a:rPr lang="en-US" sz="1800" dirty="0"/>
              <a:t>-sized Southeastern </a:t>
            </a:r>
            <a:r>
              <a:rPr lang="en-US" sz="1800" dirty="0" smtClean="0"/>
              <a:t>university, </a:t>
            </a:r>
            <a:r>
              <a:rPr lang="en-US" sz="1800" dirty="0"/>
              <a:t>taken from the same subject pool as that for the NEO-FFI-3 a year before data for the primary sample were collected </a:t>
            </a:r>
            <a:endParaRPr lang="en-US" sz="1800" dirty="0" smtClean="0"/>
          </a:p>
          <a:p>
            <a:pPr lvl="1"/>
            <a:endParaRPr lang="en-US" sz="1000" dirty="0"/>
          </a:p>
          <a:p>
            <a:r>
              <a:rPr lang="en-US" sz="2000" dirty="0" smtClean="0"/>
              <a:t>Affective Measures</a:t>
            </a:r>
          </a:p>
          <a:p>
            <a:pPr lvl="1"/>
            <a:r>
              <a:rPr lang="en-US" sz="1800" dirty="0" smtClean="0"/>
              <a:t>185 participants from MTURK </a:t>
            </a:r>
            <a:r>
              <a:rPr lang="en-US" sz="1800" dirty="0"/>
              <a:t>(</a:t>
            </a:r>
            <a:r>
              <a:rPr lang="en-US" sz="1800" dirty="0" err="1" smtClean="0"/>
              <a:t>www.mturk.com</a:t>
            </a:r>
            <a:r>
              <a:rPr lang="en-US" sz="1800" dirty="0" smtClean="0"/>
              <a:t>)</a:t>
            </a:r>
            <a:r>
              <a:rPr lang="en-US" sz="1800" dirty="0"/>
              <a:t>. Respondents </a:t>
            </a:r>
            <a:r>
              <a:rPr lang="en-US" sz="1800" dirty="0" smtClean="0"/>
              <a:t>were </a:t>
            </a:r>
            <a:r>
              <a:rPr lang="en-US" sz="1800" dirty="0"/>
              <a:t>asked to rate items for the Depression, Self-esteem, and PANAS </a:t>
            </a:r>
            <a:r>
              <a:rPr lang="en-US" sz="1800" dirty="0" smtClean="0"/>
              <a:t>scales</a:t>
            </a:r>
          </a:p>
          <a:p>
            <a:pPr lvl="1"/>
            <a:endParaRPr lang="en-US" sz="1000" dirty="0" smtClean="0"/>
          </a:p>
          <a:p>
            <a:r>
              <a:rPr lang="en-US" sz="2000" dirty="0"/>
              <a:t>N</a:t>
            </a:r>
            <a:r>
              <a:rPr lang="en-US" sz="2000" dirty="0" smtClean="0"/>
              <a:t>o </a:t>
            </a:r>
            <a:r>
              <a:rPr lang="en-US" sz="2000" dirty="0"/>
              <a:t>demographic information was obtained from these </a:t>
            </a:r>
            <a:r>
              <a:rPr lang="en-US" sz="2000" dirty="0" smtClean="0"/>
              <a:t>participants </a:t>
            </a:r>
            <a:endParaRPr lang="en-US" sz="2000" dirty="0"/>
          </a:p>
        </p:txBody>
      </p:sp>
      <p:sp>
        <p:nvSpPr>
          <p:cNvPr id="4" name="Slide Number Placeholder 3"/>
          <p:cNvSpPr>
            <a:spLocks noGrp="1"/>
          </p:cNvSpPr>
          <p:nvPr>
            <p:ph type="sldNum" sz="quarter" idx="12"/>
          </p:nvPr>
        </p:nvSpPr>
        <p:spPr/>
        <p:txBody>
          <a:bodyPr/>
          <a:lstStyle/>
          <a:p>
            <a:fld id="{FD7F6A11-C6AF-4441-BC22-F4323D579312}" type="slidenum">
              <a:rPr lang="en-US" smtClean="0"/>
              <a:pPr/>
              <a:t>8</a:t>
            </a:fld>
            <a:endParaRPr lang="en-US"/>
          </a:p>
        </p:txBody>
      </p:sp>
      <p:sp>
        <p:nvSpPr>
          <p:cNvPr id="5" name="Multiply 4"/>
          <p:cNvSpPr/>
          <p:nvPr/>
        </p:nvSpPr>
        <p:spPr bwMode="auto">
          <a:xfrm>
            <a:off x="-1376283" y="4876800"/>
            <a:ext cx="12048966" cy="1295400"/>
          </a:xfrm>
          <a:prstGeom prst="mathMultiply">
            <a:avLst>
              <a:gd name="adj1" fmla="val 3912"/>
            </a:avLst>
          </a:prstGeom>
          <a:solidFill>
            <a:srgbClr val="A93023"/>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Tree>
    <p:extLst>
      <p:ext uri="{BB962C8B-B14F-4D97-AF65-F5344CB8AC3E}">
        <p14:creationId xmlns:p14="http://schemas.microsoft.com/office/powerpoint/2010/main" val="77024565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Analytic Strategy</a:t>
            </a:r>
            <a:endParaRPr lang="en-US" dirty="0"/>
          </a:p>
        </p:txBody>
      </p:sp>
      <p:sp>
        <p:nvSpPr>
          <p:cNvPr id="3" name="Content Placeholder 2"/>
          <p:cNvSpPr>
            <a:spLocks noGrp="1"/>
          </p:cNvSpPr>
          <p:nvPr>
            <p:ph idx="1"/>
          </p:nvPr>
        </p:nvSpPr>
        <p:spPr>
          <a:xfrm>
            <a:off x="297180" y="1066800"/>
            <a:ext cx="8549640" cy="4876800"/>
          </a:xfrm>
        </p:spPr>
        <p:txBody>
          <a:bodyPr/>
          <a:lstStyle/>
          <a:p>
            <a:r>
              <a:rPr lang="en-US" sz="2400" dirty="0" smtClean="0"/>
              <a:t>Bifactor CFA &amp; EFA models</a:t>
            </a:r>
          </a:p>
          <a:p>
            <a:pPr lvl="1"/>
            <a:r>
              <a:rPr lang="en-US" sz="2000" dirty="0" smtClean="0"/>
              <a:t>EFA </a:t>
            </a:r>
            <a:r>
              <a:rPr lang="en-US" sz="2000" dirty="0"/>
              <a:t>solutions were rotated using the </a:t>
            </a:r>
            <a:r>
              <a:rPr lang="en-US" sz="2000" b="1" dirty="0"/>
              <a:t>targeted </a:t>
            </a:r>
            <a:r>
              <a:rPr lang="en-US" sz="2000" b="1" dirty="0" smtClean="0"/>
              <a:t>bifactor rotation </a:t>
            </a:r>
            <a:r>
              <a:rPr lang="en-US" sz="2000" dirty="0"/>
              <a:t>option within the ESEM procedure </a:t>
            </a:r>
            <a:r>
              <a:rPr lang="en-US" sz="1600" dirty="0" smtClean="0"/>
              <a:t>(Morin </a:t>
            </a:r>
            <a:r>
              <a:rPr lang="en-US" sz="1600" dirty="0"/>
              <a:t>et al., 2015) </a:t>
            </a:r>
            <a:endParaRPr lang="en-US" sz="1600" dirty="0" smtClean="0"/>
          </a:p>
          <a:p>
            <a:pPr lvl="1"/>
            <a:r>
              <a:rPr lang="en-US" sz="2000" b="1" dirty="0"/>
              <a:t>C</a:t>
            </a:r>
            <a:r>
              <a:rPr lang="en-US" sz="2000" b="1" dirty="0" smtClean="0"/>
              <a:t>riterion </a:t>
            </a:r>
            <a:r>
              <a:rPr lang="en-US" sz="2000" b="1" dirty="0"/>
              <a:t>loading </a:t>
            </a:r>
            <a:r>
              <a:rPr lang="en-US" sz="2000" b="1" dirty="0" smtClean="0"/>
              <a:t>matrix</a:t>
            </a:r>
            <a:r>
              <a:rPr lang="en-US" sz="2000" dirty="0" smtClean="0"/>
              <a:t>: </a:t>
            </a:r>
            <a:r>
              <a:rPr lang="en-US" sz="2000" dirty="0"/>
              <a:t>S</a:t>
            </a:r>
            <a:r>
              <a:rPr lang="en-US" sz="2000" dirty="0" smtClean="0"/>
              <a:t>imple structure independent </a:t>
            </a:r>
            <a:r>
              <a:rPr lang="en-US" sz="2000" dirty="0"/>
              <a:t>clusters </a:t>
            </a:r>
            <a:r>
              <a:rPr lang="en-US" sz="2000" dirty="0" smtClean="0"/>
              <a:t>model </a:t>
            </a:r>
            <a:r>
              <a:rPr lang="en-US" sz="2000" dirty="0"/>
              <a:t>(ICM</a:t>
            </a:r>
            <a:r>
              <a:rPr lang="en-US" sz="2000" dirty="0" smtClean="0"/>
              <a:t>)</a:t>
            </a:r>
          </a:p>
          <a:p>
            <a:pPr lvl="1"/>
            <a:r>
              <a:rPr lang="en-US" sz="2000" dirty="0"/>
              <a:t>Loadings on the general factor were freely </a:t>
            </a:r>
            <a:r>
              <a:rPr lang="en-US" sz="2000" dirty="0" smtClean="0"/>
              <a:t>estimated</a:t>
            </a:r>
          </a:p>
          <a:p>
            <a:pPr lvl="1"/>
            <a:endParaRPr lang="en-US" sz="1800" dirty="0"/>
          </a:p>
          <a:p>
            <a:r>
              <a:rPr lang="en-US" sz="2000" dirty="0" smtClean="0"/>
              <a:t>For all bifactor models, the general factor was estimated as orthogonal to the group factors; however, domain factors were allowed to </a:t>
            </a:r>
            <a:r>
              <a:rPr lang="en-US" sz="2000" dirty="0" err="1" smtClean="0"/>
              <a:t>covary</a:t>
            </a:r>
            <a:r>
              <a:rPr lang="en-US" sz="2000" dirty="0" smtClean="0"/>
              <a:t> </a:t>
            </a:r>
            <a:r>
              <a:rPr lang="en-US" sz="1600" dirty="0" smtClean="0"/>
              <a:t>(see Morin et al., 2015; </a:t>
            </a:r>
            <a:r>
              <a:rPr lang="en-US" sz="1600" dirty="0" err="1" smtClean="0"/>
              <a:t>Reise</a:t>
            </a:r>
            <a:r>
              <a:rPr lang="en-US" sz="1600" dirty="0" smtClean="0"/>
              <a:t>, 2012)</a:t>
            </a:r>
          </a:p>
          <a:p>
            <a:pPr lvl="1"/>
            <a:r>
              <a:rPr lang="en-US" sz="1800" dirty="0" smtClean="0"/>
              <a:t>Correlated residuals specified for personality </a:t>
            </a:r>
            <a:r>
              <a:rPr lang="en-US" sz="1800" i="1" dirty="0" smtClean="0"/>
              <a:t>facet</a:t>
            </a:r>
            <a:r>
              <a:rPr lang="en-US" sz="1800" dirty="0" smtClean="0"/>
              <a:t> scales within the HEXACO-PI-R </a:t>
            </a:r>
            <a:r>
              <a:rPr lang="en-US" sz="1400" dirty="0" smtClean="0"/>
              <a:t>(cf. McAbee et al., 2014)</a:t>
            </a:r>
          </a:p>
          <a:p>
            <a:pPr lvl="1"/>
            <a:endParaRPr lang="en-US" sz="1600" dirty="0" smtClean="0"/>
          </a:p>
          <a:p>
            <a:r>
              <a:rPr lang="en-US" sz="2000" dirty="0"/>
              <a:t>Item responses were analyzed without reverse-</a:t>
            </a:r>
            <a:r>
              <a:rPr lang="en-US" sz="2000" dirty="0" smtClean="0"/>
              <a:t>scoring</a:t>
            </a:r>
          </a:p>
          <a:p>
            <a:r>
              <a:rPr lang="en-US" sz="2000" dirty="0"/>
              <a:t>Factor scores </a:t>
            </a:r>
            <a:r>
              <a:rPr lang="en-US" sz="2000" dirty="0" smtClean="0"/>
              <a:t>were </a:t>
            </a:r>
            <a:r>
              <a:rPr lang="en-US" sz="2000" dirty="0"/>
              <a:t>computed using the regression method </a:t>
            </a:r>
            <a:r>
              <a:rPr lang="en-US" sz="1600" dirty="0"/>
              <a:t>(</a:t>
            </a:r>
            <a:r>
              <a:rPr lang="en-US" sz="1600" dirty="0" err="1"/>
              <a:t>Muthén</a:t>
            </a:r>
            <a:r>
              <a:rPr lang="en-US" sz="1600" dirty="0"/>
              <a:t> &amp; </a:t>
            </a:r>
            <a:r>
              <a:rPr lang="en-US" sz="1600" dirty="0" err="1"/>
              <a:t>Muthén</a:t>
            </a:r>
            <a:r>
              <a:rPr lang="en-US" sz="1600" dirty="0"/>
              <a:t>, 1998-2012) </a:t>
            </a:r>
            <a:r>
              <a:rPr lang="en-US" sz="1600" dirty="0" smtClean="0"/>
              <a:t> </a:t>
            </a:r>
            <a:endParaRPr lang="en-US" sz="1600" dirty="0"/>
          </a:p>
        </p:txBody>
      </p:sp>
      <p:sp>
        <p:nvSpPr>
          <p:cNvPr id="4" name="Slide Number Placeholder 3"/>
          <p:cNvSpPr>
            <a:spLocks noGrp="1"/>
          </p:cNvSpPr>
          <p:nvPr>
            <p:ph type="sldNum" sz="quarter" idx="12"/>
          </p:nvPr>
        </p:nvSpPr>
        <p:spPr/>
        <p:txBody>
          <a:bodyPr/>
          <a:lstStyle/>
          <a:p>
            <a:fld id="{FD7F6A11-C6AF-4441-BC22-F4323D579312}" type="slidenum">
              <a:rPr lang="en-US" smtClean="0"/>
              <a:pPr/>
              <a:t>9</a:t>
            </a:fld>
            <a:endParaRPr lang="en-US" dirty="0"/>
          </a:p>
        </p:txBody>
      </p:sp>
    </p:spTree>
    <p:extLst>
      <p:ext uri="{BB962C8B-B14F-4D97-AF65-F5344CB8AC3E}">
        <p14:creationId xmlns:p14="http://schemas.microsoft.com/office/powerpoint/2010/main" val="318011890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RiceU_bluebar">
  <a:themeElements>
    <a:clrScheme name="RiceU_blueba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RiceU_bluebar">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lnDef>
  </a:objectDefaults>
  <a:extraClrSchemeLst>
    <a:extraClrScheme>
      <a:clrScheme name="RiceU_blueba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RiceU_blueba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RiceU_blueba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RiceU_blueba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RiceU_blueba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RiceU_blueba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RiceU_bluebar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RiceU_blueba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RiceU_blueba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RiceU_blueba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RiceU_blueba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RiceU_blueba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6104</TotalTime>
  <Words>2522</Words>
  <Application>Microsoft Macintosh PowerPoint</Application>
  <PresentationFormat>On-screen Show (4:3)</PresentationFormat>
  <Paragraphs>481</Paragraphs>
  <Slides>19</Slides>
  <Notes>8</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RiceU_bluebar</vt:lpstr>
      <vt:lpstr>Modeling the Evaluative Content of Personality Questionnaires:  A Bifactor Application</vt:lpstr>
      <vt:lpstr>Evaluative Content in Personality Items</vt:lpstr>
      <vt:lpstr>The General Factor of Personality: Method or Substance?</vt:lpstr>
      <vt:lpstr>Bifactor models of the GFP: Method or Substance?</vt:lpstr>
      <vt:lpstr>Hypotheses</vt:lpstr>
      <vt:lpstr>Measures</vt:lpstr>
      <vt:lpstr>Sample</vt:lpstr>
      <vt:lpstr>Valence Judgments</vt:lpstr>
      <vt:lpstr>Analytic Strategy</vt:lpstr>
      <vt:lpstr>Model Fit: NEO-FFI-3</vt:lpstr>
      <vt:lpstr>Model Fit: HEXACO-PI-R</vt:lpstr>
      <vt:lpstr>General Factor Loadings &amp;  Third-Party Evaluations: NEO-FFI-3</vt:lpstr>
      <vt:lpstr>General Factor Loadings &amp;  Third-Party Evaluations: HEXACO-PI-R</vt:lpstr>
      <vt:lpstr>Correlations with affective scale scores</vt:lpstr>
      <vt:lpstr>Model Fit: Affective Measures</vt:lpstr>
      <vt:lpstr>Correlations with latent affective factors</vt:lpstr>
      <vt:lpstr>Correlations between personality factors and general factor of Core Affect</vt:lpstr>
      <vt:lpstr>So What?</vt:lpstr>
      <vt:lpstr>Questions?</vt:lpstr>
    </vt:vector>
  </TitlesOfParts>
  <Company>Rice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Elisa Fink</dc:creator>
  <cp:lastModifiedBy>Samuel McAbee</cp:lastModifiedBy>
  <cp:revision>1066</cp:revision>
  <dcterms:created xsi:type="dcterms:W3CDTF">2007-08-29T20:40:56Z</dcterms:created>
  <dcterms:modified xsi:type="dcterms:W3CDTF">2015-11-13T14:12:29Z</dcterms:modified>
</cp:coreProperties>
</file>