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7B9E978-7833-413E-AB17-1161001C869A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E9056CB-6E9E-47AB-A561-990A52A41CEB}" type="slidenum">
              <a:rPr lang="en-US" smtClean="0"/>
              <a:t>‹#›</a:t>
            </a:fld>
            <a:endParaRPr lang="en-US"/>
          </a:p>
        </p:txBody>
      </p:sp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852" y="5925312"/>
            <a:ext cx="2172091" cy="530774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E978-7833-413E-AB17-1161001C869A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56CB-6E9E-47AB-A561-990A52A41C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E978-7833-413E-AB17-1161001C869A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56CB-6E9E-47AB-A561-990A52A41C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7B9E978-7833-413E-AB17-1161001C869A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E9056CB-6E9E-47AB-A561-990A52A41C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461005"/>
            <a:ext cx="1624624" cy="39699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7B9E978-7833-413E-AB17-1161001C869A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E9056CB-6E9E-47AB-A561-990A52A41CE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E978-7833-413E-AB17-1161001C869A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56CB-6E9E-47AB-A561-990A52A41CE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E978-7833-413E-AB17-1161001C869A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56CB-6E9E-47AB-A561-990A52A41CE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7B9E978-7833-413E-AB17-1161001C869A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E9056CB-6E9E-47AB-A561-990A52A41CE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E978-7833-413E-AB17-1161001C869A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56CB-6E9E-47AB-A561-990A52A41C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7B9E978-7833-413E-AB17-1161001C869A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E9056CB-6E9E-47AB-A561-990A52A41CEB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7B9E978-7833-413E-AB17-1161001C869A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E9056CB-6E9E-47AB-A561-990A52A41CE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7B9E978-7833-413E-AB17-1161001C869A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E9056CB-6E9E-47AB-A561-990A52A41CE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amead@alanmead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457200"/>
            <a:ext cx="6477000" cy="3276599"/>
          </a:xfrm>
        </p:spPr>
        <p:txBody>
          <a:bodyPr>
            <a:normAutofit/>
          </a:bodyPr>
          <a:lstStyle/>
          <a:p>
            <a:r>
              <a:rPr lang="en-US" dirty="0" smtClean="0"/>
              <a:t>CAT with ideal-point: Practical issues in applying GGUM to employment CAT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4343400"/>
            <a:ext cx="6172200" cy="2031522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Alan D. Mead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98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#2: Metric directionality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is no ambiguity of direction in dominance estimation</a:t>
            </a:r>
          </a:p>
          <a:p>
            <a:r>
              <a:rPr lang="en-US" dirty="0" smtClean="0"/>
              <a:t>About 50% of the time, GGUM2004 estimates the reverse trait</a:t>
            </a:r>
          </a:p>
          <a:p>
            <a:pPr lvl="1"/>
            <a:r>
              <a:rPr lang="en-US" dirty="0" smtClean="0"/>
              <a:t>EG: Extraversion scale where </a:t>
            </a:r>
            <a:r>
              <a:rPr lang="el-GR" dirty="0" smtClean="0"/>
              <a:t>θ</a:t>
            </a:r>
            <a:r>
              <a:rPr lang="en-US" dirty="0" smtClean="0"/>
              <a:t>&lt;0 indicates Extraversion and </a:t>
            </a:r>
            <a:r>
              <a:rPr lang="el-GR" dirty="0" smtClean="0"/>
              <a:t>θ</a:t>
            </a:r>
            <a:r>
              <a:rPr lang="en-US" dirty="0" smtClean="0"/>
              <a:t>&gt;0 indicates Introversion)</a:t>
            </a:r>
          </a:p>
          <a:p>
            <a:r>
              <a:rPr lang="en-US" b="1" dirty="0" smtClean="0"/>
              <a:t>Solution:</a:t>
            </a:r>
            <a:r>
              <a:rPr lang="en-US" dirty="0" smtClean="0"/>
              <a:t> After estimation, carefully check extremity parameters of positively- and negatively-worded items</a:t>
            </a:r>
          </a:p>
          <a:p>
            <a:pPr lvl="1"/>
            <a:r>
              <a:rPr lang="en-US" dirty="0" smtClean="0"/>
              <a:t>A reversal is easy to spot; the parameter estimates are easy to transform</a:t>
            </a:r>
          </a:p>
          <a:p>
            <a:pPr lvl="1"/>
            <a:r>
              <a:rPr lang="en-US" dirty="0" smtClean="0"/>
              <a:t>There’s also an estimation setting where you can pick an item to indicate the intended direction of theta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21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 #3: No published source for GGUM Item information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Which makes maximum information CAT a problem…</a:t>
            </a:r>
          </a:p>
          <a:p>
            <a:r>
              <a:rPr lang="en-US" dirty="0" smtClean="0"/>
              <a:t>In the simulations I’ve done, I approximated information as the squared of the slope parameter</a:t>
            </a:r>
          </a:p>
          <a:p>
            <a:pPr lvl="1"/>
            <a:r>
              <a:rPr lang="en-US" dirty="0" smtClean="0"/>
              <a:t>That’s not as ridiculous as it sounds for Likert items, which tend to have much broader ranges of information than dichotomous items</a:t>
            </a:r>
          </a:p>
          <a:p>
            <a:r>
              <a:rPr lang="en-US" b="1" dirty="0" smtClean="0"/>
              <a:t>Solution:</a:t>
            </a:r>
            <a:r>
              <a:rPr lang="en-US" dirty="0" smtClean="0"/>
              <a:t> TBD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1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#4: Perfect disagreement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Perfect disagreement isn’t a problem for dominance models</a:t>
            </a:r>
          </a:p>
          <a:p>
            <a:pPr lvl="1"/>
            <a:r>
              <a:rPr lang="en-US" dirty="0" smtClean="0"/>
              <a:t>If the perfect disagreement were after scoring, such responses would always indicate a low trait score for dominance models</a:t>
            </a:r>
          </a:p>
          <a:p>
            <a:pPr lvl="1"/>
            <a:r>
              <a:rPr lang="en-US" dirty="0" smtClean="0"/>
              <a:t>A candidate who responds disagree to all items would have some kind of intermediate score with a dominance model because about half of the items are reverse-scored</a:t>
            </a:r>
          </a:p>
          <a:p>
            <a:r>
              <a:rPr lang="en-US" dirty="0" smtClean="0"/>
              <a:t>However, under GGUM, perfect disagreement could imply a very high </a:t>
            </a:r>
            <a:r>
              <a:rPr lang="en-US" u="sng" dirty="0" smtClean="0"/>
              <a:t>or</a:t>
            </a:r>
            <a:r>
              <a:rPr lang="en-US" dirty="0" smtClean="0"/>
              <a:t> very low theta</a:t>
            </a:r>
          </a:p>
          <a:p>
            <a:r>
              <a:rPr lang="en-US" dirty="0" smtClean="0"/>
              <a:t>Will candidates who disagree to all items get a very high theta-hat? </a:t>
            </a:r>
            <a:r>
              <a:rPr lang="en-US" b="1" dirty="0" smtClean="0"/>
              <a:t>Potential exam security problem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0951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N=500 examinees; 7-item CAT; EAP scoring</a:t>
            </a:r>
          </a:p>
          <a:p>
            <a:r>
              <a:rPr lang="en-US" dirty="0" smtClean="0"/>
              <a:t>Conditions:</a:t>
            </a:r>
          </a:p>
          <a:p>
            <a:pPr lvl="1"/>
            <a:r>
              <a:rPr lang="en-US" dirty="0" smtClean="0"/>
              <a:t>Normal responding</a:t>
            </a:r>
          </a:p>
          <a:p>
            <a:pPr lvl="2"/>
            <a:r>
              <a:rPr lang="en-US" dirty="0" smtClean="0"/>
              <a:t>Estimated reliability </a:t>
            </a:r>
            <a:r>
              <a:rPr lang="en-US" dirty="0"/>
              <a:t>(</a:t>
            </a:r>
            <a:r>
              <a:rPr lang="el-GR" dirty="0">
                <a:latin typeface="Lucida Sans Unicode"/>
                <a:cs typeface="Lucida Sans Unicode"/>
              </a:rPr>
              <a:t>ρ</a:t>
            </a:r>
            <a:r>
              <a:rPr lang="en-US" baseline="30000" dirty="0" smtClean="0">
                <a:latin typeface="Lucida Sans Unicode"/>
                <a:cs typeface="Lucida Sans Unicode"/>
              </a:rPr>
              <a:t>2</a:t>
            </a:r>
            <a:r>
              <a:rPr lang="en-US" baseline="-25000" dirty="0" smtClean="0">
                <a:latin typeface="Lucida Sans Unicode"/>
                <a:cs typeface="Lucida Sans Unicode"/>
              </a:rPr>
              <a:t>XT</a:t>
            </a:r>
            <a:r>
              <a:rPr lang="en-US" dirty="0" smtClean="0"/>
              <a:t>) = 0.85</a:t>
            </a:r>
          </a:p>
          <a:p>
            <a:pPr lvl="2"/>
            <a:r>
              <a:rPr lang="en-US" dirty="0" smtClean="0"/>
              <a:t>Theta-hat range: -2.6 to +2.2 </a:t>
            </a:r>
          </a:p>
          <a:p>
            <a:pPr lvl="3"/>
            <a:r>
              <a:rPr lang="en-US" dirty="0" smtClean="0"/>
              <a:t>Reasonably normal, mode = 0</a:t>
            </a:r>
          </a:p>
          <a:p>
            <a:pPr lvl="1"/>
            <a:r>
              <a:rPr lang="en-US" dirty="0" smtClean="0"/>
              <a:t>Respond “strongly disagree” to all items</a:t>
            </a:r>
          </a:p>
          <a:p>
            <a:pPr lvl="2"/>
            <a:r>
              <a:rPr lang="en-US" dirty="0"/>
              <a:t>Estimated reliability (</a:t>
            </a:r>
            <a:r>
              <a:rPr lang="el-GR" dirty="0">
                <a:latin typeface="Lucida Sans Unicode"/>
                <a:cs typeface="Lucida Sans Unicode"/>
              </a:rPr>
              <a:t>ρ</a:t>
            </a:r>
            <a:r>
              <a:rPr lang="en-US" baseline="30000" dirty="0">
                <a:latin typeface="Lucida Sans Unicode"/>
                <a:cs typeface="Lucida Sans Unicode"/>
              </a:rPr>
              <a:t>2</a:t>
            </a:r>
            <a:r>
              <a:rPr lang="en-US" baseline="-25000" dirty="0">
                <a:latin typeface="Lucida Sans Unicode"/>
                <a:cs typeface="Lucida Sans Unicode"/>
              </a:rPr>
              <a:t>XT</a:t>
            </a:r>
            <a:r>
              <a:rPr lang="en-US" dirty="0"/>
              <a:t>) = </a:t>
            </a:r>
            <a:r>
              <a:rPr lang="en-US" dirty="0" smtClean="0"/>
              <a:t>0.01</a:t>
            </a:r>
          </a:p>
          <a:p>
            <a:pPr lvl="2"/>
            <a:r>
              <a:rPr lang="en-US" dirty="0"/>
              <a:t>Theta-hat range: -</a:t>
            </a:r>
            <a:r>
              <a:rPr lang="en-US" dirty="0" smtClean="0"/>
              <a:t>2.0 </a:t>
            </a:r>
            <a:r>
              <a:rPr lang="en-US" dirty="0"/>
              <a:t>to +</a:t>
            </a:r>
            <a:r>
              <a:rPr lang="en-US" dirty="0" smtClean="0"/>
              <a:t>2.9</a:t>
            </a:r>
          </a:p>
          <a:p>
            <a:pPr lvl="3"/>
            <a:r>
              <a:rPr lang="en-US" dirty="0" smtClean="0"/>
              <a:t>Mode = +2.9</a:t>
            </a:r>
          </a:p>
          <a:p>
            <a:pPr lvl="3"/>
            <a:r>
              <a:rPr lang="en-US" dirty="0" smtClean="0"/>
              <a:t>69% &gt;= 0; 33% &gt;= 2.5</a:t>
            </a:r>
          </a:p>
          <a:p>
            <a:r>
              <a:rPr lang="en-US" dirty="0" smtClean="0"/>
              <a:t>Conclusion: This is a serious security issue for ideal-point Likert CAT</a:t>
            </a:r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71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Nathan Carter’s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Override the CAT algorithm to force a 3-item </a:t>
            </a:r>
            <a:r>
              <a:rPr lang="en-US" dirty="0" err="1" smtClean="0"/>
              <a:t>testlet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1 </a:t>
            </a:r>
            <a:r>
              <a:rPr lang="en-US" dirty="0"/>
              <a:t>easy to endorse (</a:t>
            </a:r>
            <a:r>
              <a:rPr lang="el-GR" dirty="0">
                <a:cs typeface="Lucida Sans Unicode"/>
              </a:rPr>
              <a:t>δ</a:t>
            </a:r>
            <a:r>
              <a:rPr lang="en-US" dirty="0">
                <a:cs typeface="Lucida Sans Unicode"/>
              </a:rPr>
              <a:t> &lt;= -</a:t>
            </a:r>
            <a:r>
              <a:rPr lang="en-US" dirty="0" smtClean="0">
                <a:cs typeface="Lucida Sans Unicode"/>
              </a:rPr>
              <a:t>2.0) </a:t>
            </a:r>
            <a:r>
              <a:rPr lang="en-US" dirty="0" smtClean="0"/>
              <a:t>item</a:t>
            </a:r>
            <a:endParaRPr lang="en-US" dirty="0" smtClean="0">
              <a:cs typeface="Lucida Sans Unicode"/>
            </a:endParaRPr>
          </a:p>
          <a:p>
            <a:pPr lvl="1"/>
            <a:r>
              <a:rPr lang="en-US" dirty="0"/>
              <a:t>1 </a:t>
            </a:r>
            <a:r>
              <a:rPr lang="en-US" dirty="0" smtClean="0"/>
              <a:t>medium </a:t>
            </a:r>
            <a:r>
              <a:rPr lang="en-US" dirty="0"/>
              <a:t>to endorse </a:t>
            </a:r>
            <a:r>
              <a:rPr lang="en-US" dirty="0" smtClean="0"/>
              <a:t>(-0.5 &lt;= </a:t>
            </a:r>
            <a:r>
              <a:rPr lang="el-GR" dirty="0" smtClean="0">
                <a:cs typeface="Lucida Sans Unicode"/>
              </a:rPr>
              <a:t>δ</a:t>
            </a:r>
            <a:r>
              <a:rPr lang="en-US" dirty="0" smtClean="0">
                <a:cs typeface="Lucida Sans Unicode"/>
              </a:rPr>
              <a:t> </a:t>
            </a:r>
            <a:r>
              <a:rPr lang="en-US" dirty="0">
                <a:cs typeface="Lucida Sans Unicode"/>
              </a:rPr>
              <a:t>&lt;= </a:t>
            </a:r>
            <a:r>
              <a:rPr lang="en-US" dirty="0" smtClean="0">
                <a:cs typeface="Lucida Sans Unicode"/>
              </a:rPr>
              <a:t>+0.5) </a:t>
            </a:r>
            <a:r>
              <a:rPr lang="en-US" dirty="0" smtClean="0"/>
              <a:t>item</a:t>
            </a:r>
          </a:p>
          <a:p>
            <a:pPr lvl="1"/>
            <a:r>
              <a:rPr lang="en-US" dirty="0"/>
              <a:t>1 </a:t>
            </a:r>
            <a:r>
              <a:rPr lang="en-US" dirty="0" smtClean="0"/>
              <a:t>hard </a:t>
            </a:r>
            <a:r>
              <a:rPr lang="en-US" dirty="0"/>
              <a:t>to endorse (</a:t>
            </a:r>
            <a:r>
              <a:rPr lang="el-GR" dirty="0">
                <a:cs typeface="Lucida Sans Unicode"/>
              </a:rPr>
              <a:t>δ</a:t>
            </a:r>
            <a:r>
              <a:rPr lang="en-US" dirty="0">
                <a:cs typeface="Lucida Sans Unicode"/>
              </a:rPr>
              <a:t> </a:t>
            </a:r>
            <a:r>
              <a:rPr lang="en-US" dirty="0" smtClean="0">
                <a:cs typeface="Lucida Sans Unicode"/>
              </a:rPr>
              <a:t>&gt;= +2.0) </a:t>
            </a:r>
            <a:r>
              <a:rPr lang="en-US" dirty="0" smtClean="0"/>
              <a:t>item</a:t>
            </a:r>
          </a:p>
          <a:p>
            <a:r>
              <a:rPr lang="en-US" dirty="0" smtClean="0"/>
              <a:t>Administer remaining 4 items as usual</a:t>
            </a:r>
          </a:p>
          <a:p>
            <a:r>
              <a:rPr lang="en-US" dirty="0" smtClean="0"/>
              <a:t>Results:</a:t>
            </a:r>
          </a:p>
          <a:p>
            <a:pPr lvl="1"/>
            <a:r>
              <a:rPr lang="en-US" dirty="0" smtClean="0"/>
              <a:t>Theta-hat range -2.5 to +2.3; M = 0.03; 50.6% &lt;= 0</a:t>
            </a:r>
          </a:p>
          <a:p>
            <a:pPr lvl="1"/>
            <a:r>
              <a:rPr lang="en-US" dirty="0" smtClean="0"/>
              <a:t>1% of scores &gt;= 2.0</a:t>
            </a:r>
          </a:p>
          <a:p>
            <a:pPr lvl="1"/>
            <a:r>
              <a:rPr lang="en-US" dirty="0" smtClean="0"/>
              <a:t>Including </a:t>
            </a:r>
            <a:r>
              <a:rPr lang="en-US" dirty="0" err="1" smtClean="0"/>
              <a:t>testlet</a:t>
            </a:r>
            <a:r>
              <a:rPr lang="en-US" dirty="0" smtClean="0"/>
              <a:t> does not reduce reliability (0.86 with </a:t>
            </a:r>
            <a:r>
              <a:rPr lang="en-US" dirty="0" err="1" smtClean="0"/>
              <a:t>testlet</a:t>
            </a:r>
            <a:r>
              <a:rPr lang="en-US" dirty="0" smtClean="0"/>
              <a:t>, 0.80 without </a:t>
            </a:r>
            <a:r>
              <a:rPr lang="en-US" dirty="0" err="1" smtClean="0"/>
              <a:t>testlet</a:t>
            </a:r>
            <a:r>
              <a:rPr lang="en-US" dirty="0" smtClean="0"/>
              <a:t> for normal responders; N=1500)</a:t>
            </a:r>
          </a:p>
          <a:p>
            <a:r>
              <a:rPr lang="en-US" b="1" dirty="0" smtClean="0"/>
              <a:t>Solution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Testlet</a:t>
            </a:r>
            <a:r>
              <a:rPr lang="en-US" dirty="0" smtClean="0"/>
              <a:t> is very effective in solving this problem and doesn’t seem to create additional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Ideal-point CAT has a surprising number of problems</a:t>
            </a:r>
          </a:p>
          <a:p>
            <a:r>
              <a:rPr lang="en-US" dirty="0" smtClean="0"/>
              <a:t>We identified work-arounds for most problems</a:t>
            </a:r>
          </a:p>
          <a:p>
            <a:pPr lvl="1"/>
            <a:r>
              <a:rPr lang="en-US" dirty="0" smtClean="0"/>
              <a:t>Still need a good solution for item information</a:t>
            </a:r>
          </a:p>
          <a:p>
            <a:r>
              <a:rPr lang="en-US" dirty="0" smtClean="0"/>
              <a:t>Even so, the additional work makes Ideal-Point CAT harder</a:t>
            </a:r>
          </a:p>
          <a:p>
            <a:r>
              <a:rPr lang="en-US" dirty="0" smtClean="0"/>
              <a:t>I worry that there is some pattern that we haven’t anticipated that can cause trouble</a:t>
            </a:r>
          </a:p>
          <a:p>
            <a:r>
              <a:rPr lang="en-US" dirty="0" smtClean="0"/>
              <a:t>Although I have an intellectual curiosity about ideal point models, I haven’t yet seen a situation where they produce dramatically better results than dominance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61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Thank you!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For comments or questions, please contact me:</a:t>
            </a:r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amead@alanmead.org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37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This talk arose from a project to create an adaptive personality assessment for employment testing</a:t>
            </a:r>
          </a:p>
          <a:p>
            <a:r>
              <a:rPr lang="en-US" dirty="0" smtClean="0"/>
              <a:t>The adaptive assessment was to use an ideal-point IRT model (which is described soon) called GGUM</a:t>
            </a:r>
          </a:p>
          <a:p>
            <a:r>
              <a:rPr lang="en-US" dirty="0" smtClean="0"/>
              <a:t>We hit some difficulties…</a:t>
            </a:r>
          </a:p>
          <a:p>
            <a:r>
              <a:rPr lang="en-US" dirty="0" smtClean="0"/>
              <a:t>The remaining slides…</a:t>
            </a:r>
          </a:p>
          <a:p>
            <a:pPr lvl="1"/>
            <a:r>
              <a:rPr lang="en-US" dirty="0" smtClean="0"/>
              <a:t>Introduce some key issues about personality</a:t>
            </a:r>
          </a:p>
          <a:p>
            <a:pPr lvl="1"/>
            <a:r>
              <a:rPr lang="en-US" dirty="0" smtClean="0"/>
              <a:t>Contrast ideal-point and dominance IRT models</a:t>
            </a:r>
          </a:p>
          <a:p>
            <a:pPr lvl="1"/>
            <a:r>
              <a:rPr lang="en-US" dirty="0" smtClean="0"/>
              <a:t>Present four problems that we encountered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61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Likert Personality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Typical personality items</a:t>
            </a:r>
            <a:r>
              <a:rPr lang="en-US" dirty="0"/>
              <a:t> (</a:t>
            </a:r>
            <a:r>
              <a:rPr lang="en-US" dirty="0" smtClean="0"/>
              <a:t>Conscientiousness): </a:t>
            </a:r>
          </a:p>
          <a:p>
            <a:pPr lvl="1"/>
            <a:r>
              <a:rPr lang="en-US" dirty="0" smtClean="0"/>
              <a:t>“I like order.” (+ worded)</a:t>
            </a:r>
          </a:p>
          <a:p>
            <a:pPr lvl="1"/>
            <a:r>
              <a:rPr lang="en-US" dirty="0" smtClean="0"/>
              <a:t>“I avoid my duties.” (- worded</a:t>
            </a:r>
            <a:r>
              <a:rPr lang="en-US" dirty="0"/>
              <a:t>)</a:t>
            </a:r>
            <a:endParaRPr lang="en-US" dirty="0" smtClean="0"/>
          </a:p>
          <a:p>
            <a:r>
              <a:rPr lang="en-US" dirty="0" smtClean="0"/>
              <a:t>Likert response scale</a:t>
            </a:r>
          </a:p>
          <a:p>
            <a:pPr lvl="1"/>
            <a:r>
              <a:rPr lang="en-US" dirty="0" smtClean="0"/>
              <a:t>1 = Strongly Disagree; 2 = Disagree</a:t>
            </a:r>
          </a:p>
          <a:p>
            <a:pPr lvl="1"/>
            <a:r>
              <a:rPr lang="en-US" dirty="0" smtClean="0"/>
              <a:t>3 = Neutral (or Neither)</a:t>
            </a:r>
          </a:p>
          <a:p>
            <a:pPr lvl="1"/>
            <a:r>
              <a:rPr lang="en-US" dirty="0" smtClean="0"/>
              <a:t>4 = Agree; 5 = Strongly Agree</a:t>
            </a:r>
          </a:p>
          <a:p>
            <a:r>
              <a:rPr lang="en-US" dirty="0" smtClean="0"/>
              <a:t>Personality is widely used for employment testing</a:t>
            </a:r>
          </a:p>
          <a:p>
            <a:pPr lvl="1"/>
            <a:r>
              <a:rPr lang="en-US" dirty="0" smtClean="0"/>
              <a:t>Conscientiousness is universally predictive (all other things being equal, being lazy, disorganized, dishonest, etc. never increases performance)</a:t>
            </a:r>
          </a:p>
          <a:p>
            <a:pPr lvl="1"/>
            <a:r>
              <a:rPr lang="en-US" dirty="0" smtClean="0"/>
              <a:t>Conscientiousness is a common cultural trait</a:t>
            </a:r>
          </a:p>
          <a:p>
            <a:pPr lvl="1"/>
            <a:r>
              <a:rPr lang="en-US" dirty="0" smtClean="0"/>
              <a:t>Personality testing is less likely to create legal issues</a:t>
            </a:r>
          </a:p>
        </p:txBody>
      </p:sp>
    </p:spTree>
    <p:extLst>
      <p:ext uri="{BB962C8B-B14F-4D97-AF65-F5344CB8AC3E}">
        <p14:creationId xmlns:p14="http://schemas.microsoft.com/office/powerpoint/2010/main" val="41708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personality items using Dominance and Ideal-Point IRT Models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20" y="1600200"/>
            <a:ext cx="6738760" cy="4873624"/>
          </a:xfrm>
        </p:spPr>
      </p:pic>
    </p:spTree>
    <p:extLst>
      <p:ext uri="{BB962C8B-B14F-4D97-AF65-F5344CB8AC3E}">
        <p14:creationId xmlns:p14="http://schemas.microsoft.com/office/powerpoint/2010/main" val="300780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Theta produces Disagreement (from below)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20" y="1600200"/>
            <a:ext cx="6738760" cy="4873624"/>
          </a:xfrm>
        </p:spPr>
      </p:pic>
    </p:spTree>
    <p:extLst>
      <p:ext uri="{BB962C8B-B14F-4D97-AF65-F5344CB8AC3E}">
        <p14:creationId xmlns:p14="http://schemas.microsoft.com/office/powerpoint/2010/main" val="146124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 Theta produces Disagreement from above for Ideal-Point Models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21" y="1600200"/>
            <a:ext cx="6738758" cy="4873624"/>
          </a:xfrm>
        </p:spPr>
      </p:pic>
    </p:spTree>
    <p:extLst>
      <p:ext uri="{BB962C8B-B14F-4D97-AF65-F5344CB8AC3E}">
        <p14:creationId xmlns:p14="http://schemas.microsoft.com/office/powerpoint/2010/main" val="262895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Psychometric/Analytic methods assume a dominance response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Most traditional IRT models: 1PL, 2PL, 3PL, PCM/GPCM, GRM/GGRM, etc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Correlation, regression, EFA, CFA (of items) all assume linear IRF’s</a:t>
            </a:r>
          </a:p>
          <a:p>
            <a:pPr lvl="1"/>
            <a:r>
              <a:rPr lang="en-US" dirty="0" smtClean="0"/>
              <a:t>CTT item-total correlations wouldn’t indicate quality of ideal-point items</a:t>
            </a:r>
          </a:p>
          <a:p>
            <a:pPr lvl="1"/>
            <a:r>
              <a:rPr lang="en-US" dirty="0" smtClean="0"/>
              <a:t>Thus, </a:t>
            </a:r>
            <a:r>
              <a:rPr lang="en-US" dirty="0"/>
              <a:t>(strongly) </a:t>
            </a:r>
            <a:r>
              <a:rPr lang="en-US" dirty="0" smtClean="0"/>
              <a:t>ideal-point items will have been removed from any well-developed Likert scale</a:t>
            </a:r>
          </a:p>
          <a:p>
            <a:r>
              <a:rPr lang="en-US" dirty="0" err="1" smtClean="0"/>
              <a:t>Drasgow</a:t>
            </a:r>
            <a:r>
              <a:rPr lang="en-US" dirty="0"/>
              <a:t>, Stark, </a:t>
            </a:r>
            <a:r>
              <a:rPr lang="en-US" dirty="0" err="1"/>
              <a:t>Chernyshenko</a:t>
            </a:r>
            <a:r>
              <a:rPr lang="en-US" dirty="0"/>
              <a:t>, </a:t>
            </a:r>
            <a:r>
              <a:rPr lang="en-US" dirty="0" smtClean="0"/>
              <a:t>&amp; </a:t>
            </a:r>
            <a:r>
              <a:rPr lang="en-US" dirty="0"/>
              <a:t>their colleagues have argued that </a:t>
            </a:r>
            <a:r>
              <a:rPr lang="en-US" dirty="0" smtClean="0"/>
              <a:t>personality items are better modeled using ideal-point models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An interesting fact</a:t>
            </a:r>
            <a:r>
              <a:rPr lang="en-US" dirty="0" smtClean="0"/>
              <a:t>: Ideal-point models can easily fit dominance data, but not vice-versa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64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Ideal-Point models are versatile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40112"/>
            <a:ext cx="7467600" cy="4793801"/>
          </a:xfrm>
        </p:spPr>
      </p:pic>
    </p:spTree>
    <p:extLst>
      <p:ext uri="{BB962C8B-B14F-4D97-AF65-F5344CB8AC3E}">
        <p14:creationId xmlns:p14="http://schemas.microsoft.com/office/powerpoint/2010/main" val="150733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#1: 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Roberts’ </a:t>
            </a:r>
            <a:r>
              <a:rPr lang="en-US" b="1" dirty="0" smtClean="0">
                <a:solidFill>
                  <a:srgbClr val="FF0000"/>
                </a:solidFill>
              </a:rPr>
              <a:t>generalized graded unfolding model </a:t>
            </a:r>
            <a:r>
              <a:rPr lang="en-US" dirty="0" smtClean="0"/>
              <a:t>(GGUM) is most commonly applied in I-O settings</a:t>
            </a:r>
          </a:p>
          <a:p>
            <a:r>
              <a:rPr lang="en-US" dirty="0" smtClean="0"/>
              <a:t>Roberts has released estimation software (GGUM2004)</a:t>
            </a:r>
          </a:p>
          <a:p>
            <a:pPr lvl="1"/>
            <a:r>
              <a:rPr lang="en-US" dirty="0" smtClean="0"/>
              <a:t>JML (a MML version is in the works)</a:t>
            </a:r>
          </a:p>
          <a:p>
            <a:pPr lvl="1"/>
            <a:r>
              <a:rPr lang="en-US" dirty="0" smtClean="0"/>
              <a:t>Finicky</a:t>
            </a:r>
          </a:p>
          <a:p>
            <a:pPr lvl="2"/>
            <a:r>
              <a:rPr lang="en-US" dirty="0" smtClean="0"/>
              <a:t>Huang &amp; Mead, 2014 lost 16% of items </a:t>
            </a:r>
            <a:r>
              <a:rPr lang="en-US" dirty="0" smtClean="0"/>
              <a:t>(26 of </a:t>
            </a:r>
            <a:r>
              <a:rPr lang="en-US" dirty="0" smtClean="0"/>
              <a:t>161) because GGUM estimation failed to converge</a:t>
            </a:r>
          </a:p>
          <a:p>
            <a:pPr lvl="2"/>
            <a:r>
              <a:rPr lang="en-US" dirty="0" smtClean="0"/>
              <a:t>Tedious to iteratively run-rerun analysis after deleting items</a:t>
            </a:r>
          </a:p>
          <a:p>
            <a:pPr lvl="1"/>
            <a:r>
              <a:rPr lang="en-US" dirty="0" smtClean="0"/>
              <a:t>Poor robustness under MCAR missing data</a:t>
            </a:r>
          </a:p>
          <a:p>
            <a:pPr lvl="2"/>
            <a:r>
              <a:rPr lang="en-US" dirty="0" smtClean="0"/>
              <a:t>Ensure pilot data is block sparse (not randomly missing)</a:t>
            </a:r>
          </a:p>
          <a:p>
            <a:r>
              <a:rPr lang="en-US" b="1" dirty="0" smtClean="0"/>
              <a:t>Solution:</a:t>
            </a:r>
            <a:r>
              <a:rPr lang="en-US" dirty="0" smtClean="0"/>
              <a:t> None (maybe MCMC estimation) but also not a “show-stopper”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45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445</TotalTime>
  <Words>938</Words>
  <Application>Microsoft Office PowerPoint</Application>
  <PresentationFormat>On-screen Show (4:3)</PresentationFormat>
  <Paragraphs>101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Oriel</vt:lpstr>
      <vt:lpstr>CAT with ideal-point: Practical issues in applying GGUM to employment CAT</vt:lpstr>
      <vt:lpstr>Some background</vt:lpstr>
      <vt:lpstr>Likert Personality items</vt:lpstr>
      <vt:lpstr>Modeling personality items using Dominance and Ideal-Point IRT Models</vt:lpstr>
      <vt:lpstr>Low Theta produces Disagreement (from below)</vt:lpstr>
      <vt:lpstr>High Theta produces Disagreement from above for Ideal-Point Models</vt:lpstr>
      <vt:lpstr>Most Psychometric/Analytic methods assume a dominance response process</vt:lpstr>
      <vt:lpstr>Ideal-Point models are versatile</vt:lpstr>
      <vt:lpstr>Problem #1: Estimation</vt:lpstr>
      <vt:lpstr>Problem #2: Metric directionality</vt:lpstr>
      <vt:lpstr>Problem #3: No published source for GGUM Item information function</vt:lpstr>
      <vt:lpstr>Problem #4: Perfect disagreement</vt:lpstr>
      <vt:lpstr>Simulation</vt:lpstr>
      <vt:lpstr>Nathan Carter’s solution</vt:lpstr>
      <vt:lpstr>Overall Conclusions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 with ideal-point: Practical issues in applying GGUM to employment CAT</dc:title>
  <dc:creator>amead</dc:creator>
  <cp:lastModifiedBy>alan</cp:lastModifiedBy>
  <cp:revision>26</cp:revision>
  <dcterms:created xsi:type="dcterms:W3CDTF">2015-11-12T23:53:11Z</dcterms:created>
  <dcterms:modified xsi:type="dcterms:W3CDTF">2015-11-13T08:14:44Z</dcterms:modified>
</cp:coreProperties>
</file>