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6" r:id="rId6"/>
    <p:sldId id="267" r:id="rId7"/>
    <p:sldId id="260" r:id="rId8"/>
    <p:sldId id="261" r:id="rId9"/>
    <p:sldId id="262" r:id="rId10"/>
    <p:sldId id="263" r:id="rId11"/>
    <p:sldId id="268" r:id="rId12"/>
    <p:sldId id="269" r:id="rId13"/>
    <p:sldId id="264"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4B544-551F-4A64-8529-4E74634389CC}" type="datetimeFigureOut">
              <a:rPr lang="en-US" smtClean="0"/>
              <a:t>11/20/2015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74381-7FFB-422E-B61F-D5D561927D94}" type="slidenum">
              <a:rPr lang="en-US" smtClean="0"/>
              <a:t>‹#›</a:t>
            </a:fld>
            <a:endParaRPr lang="en-US"/>
          </a:p>
        </p:txBody>
      </p:sp>
    </p:spTree>
    <p:extLst>
      <p:ext uri="{BB962C8B-B14F-4D97-AF65-F5344CB8AC3E}">
        <p14:creationId xmlns:p14="http://schemas.microsoft.com/office/powerpoint/2010/main" val="155958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874381-7FFB-422E-B61F-D5D561927D94}" type="slidenum">
              <a:rPr lang="en-US" smtClean="0"/>
              <a:t>1</a:t>
            </a:fld>
            <a:endParaRPr lang="en-US"/>
          </a:p>
        </p:txBody>
      </p:sp>
    </p:spTree>
    <p:extLst>
      <p:ext uri="{BB962C8B-B14F-4D97-AF65-F5344CB8AC3E}">
        <p14:creationId xmlns:p14="http://schemas.microsoft.com/office/powerpoint/2010/main" val="1066139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Mental</a:t>
            </a:r>
            <a:r>
              <a:rPr lang="en-US" baseline="0" dirty="0" smtClean="0"/>
              <a:t> rotation: cognitive experiments;  Carroll uses correlations of matrices – underlying dimensions of abilities</a:t>
            </a:r>
            <a:endParaRPr lang="en-US" dirty="0"/>
          </a:p>
        </p:txBody>
      </p:sp>
      <p:sp>
        <p:nvSpPr>
          <p:cNvPr id="4" name="Slide Number Placeholder 3"/>
          <p:cNvSpPr>
            <a:spLocks noGrp="1"/>
          </p:cNvSpPr>
          <p:nvPr>
            <p:ph type="sldNum" sz="quarter" idx="10"/>
          </p:nvPr>
        </p:nvSpPr>
        <p:spPr/>
        <p:txBody>
          <a:bodyPr/>
          <a:lstStyle/>
          <a:p>
            <a:fld id="{D3874381-7FFB-422E-B61F-D5D561927D94}" type="slidenum">
              <a:rPr lang="en-US" smtClean="0"/>
              <a:t>4</a:t>
            </a:fld>
            <a:endParaRPr lang="en-US"/>
          </a:p>
        </p:txBody>
      </p:sp>
    </p:spTree>
    <p:extLst>
      <p:ext uri="{BB962C8B-B14F-4D97-AF65-F5344CB8AC3E}">
        <p14:creationId xmlns:p14="http://schemas.microsoft.com/office/powerpoint/2010/main" val="3098411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E15D3E-635F-49FD-A805-9608CA279DF8}" type="datetime1">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65870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785B8-E3BF-4527-9FC7-D362BB397468}" type="datetime1">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232400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4A609-128B-437A-B95A-ACFE8C0C7928}" type="datetime1">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273223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76EBF-0374-4873-9020-17E6371CA5AB}" type="datetime1">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446687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8A9F7-E4DD-4437-BC91-224A9C58048A}" type="datetime1">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155089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C71F5F-0954-47FB-A722-E99CC9361746}" type="datetime1">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127440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E0D390-10E2-43C0-BAD4-B24BF356172E}" type="datetime1">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3303442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99C399-5955-4648-BFF9-036D20B27F46}" type="datetime1">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1046605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BCBDF-B33F-49CE-A147-B90C74844CF8}" type="datetime1">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3095554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1884A-F355-4AE1-ABD4-41F3E2DCF632}" type="datetime1">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323560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8D001-C842-4D29-937B-766E938E71B3}" type="datetime1">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98D87-04CB-48CA-B9B1-5B5A22D2DF93}" type="slidenum">
              <a:rPr lang="en-US" smtClean="0"/>
              <a:t>‹#›</a:t>
            </a:fld>
            <a:endParaRPr lang="en-US"/>
          </a:p>
        </p:txBody>
      </p:sp>
    </p:spTree>
    <p:extLst>
      <p:ext uri="{BB962C8B-B14F-4D97-AF65-F5344CB8AC3E}">
        <p14:creationId xmlns:p14="http://schemas.microsoft.com/office/powerpoint/2010/main" val="113431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2592DD-4894-4C51-A38D-C6885B1C8260}" type="datetime1">
              <a:rPr lang="en-US" smtClean="0"/>
              <a:t>11/20/2015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98D87-04CB-48CA-B9B1-5B5A22D2DF93}" type="slidenum">
              <a:rPr lang="en-US" smtClean="0"/>
              <a:t>‹#›</a:t>
            </a:fld>
            <a:endParaRPr lang="en-US"/>
          </a:p>
        </p:txBody>
      </p:sp>
    </p:spTree>
    <p:extLst>
      <p:ext uri="{BB962C8B-B14F-4D97-AF65-F5344CB8AC3E}">
        <p14:creationId xmlns:p14="http://schemas.microsoft.com/office/powerpoint/2010/main" val="1645473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kirk.becker@pearson.com" TargetMode="External"/><Relationship Id="rId2" Type="http://schemas.openxmlformats.org/officeDocument/2006/relationships/hyperlink" Target="mailto:kxing2@ui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307132" cy="2387600"/>
          </a:xfrm>
        </p:spPr>
        <p:txBody>
          <a:bodyPr>
            <a:normAutofit fontScale="90000"/>
          </a:bodyPr>
          <a:lstStyle/>
          <a:p>
            <a:r>
              <a:rPr lang="en-US" b="1" dirty="0"/>
              <a:t>Item Difficulty Modeling on </a:t>
            </a:r>
            <a:r>
              <a:rPr lang="en-US" b="1" dirty="0" smtClean="0"/>
              <a:t>Logical and Verbal </a:t>
            </a:r>
            <a:r>
              <a:rPr lang="en-US" b="1" dirty="0"/>
              <a:t>Reasoning </a:t>
            </a:r>
            <a:r>
              <a:rPr lang="en-US" b="1" dirty="0" smtClean="0"/>
              <a:t>Tests</a:t>
            </a:r>
            <a:endParaRPr lang="en-US" dirty="0"/>
          </a:p>
        </p:txBody>
      </p:sp>
      <p:sp>
        <p:nvSpPr>
          <p:cNvPr id="3" name="Subtitle 2"/>
          <p:cNvSpPr>
            <a:spLocks noGrp="1"/>
          </p:cNvSpPr>
          <p:nvPr>
            <p:ph type="subTitle" idx="1"/>
          </p:nvPr>
        </p:nvSpPr>
        <p:spPr/>
        <p:txBody>
          <a:bodyPr>
            <a:normAutofit/>
          </a:bodyPr>
          <a:lstStyle/>
          <a:p>
            <a:r>
              <a:rPr lang="en-US" sz="2000" dirty="0">
                <a:latin typeface="Arial" panose="020B0604020202020204" pitchFamily="34" charset="0"/>
                <a:cs typeface="Arial" panose="020B0604020202020204" pitchFamily="34" charset="0"/>
              </a:rPr>
              <a:t>Kuan Xing</a:t>
            </a:r>
            <a:r>
              <a:rPr lang="en-US" sz="2000" baseline="30000" dirty="0">
                <a:latin typeface="Arial" panose="020B0604020202020204" pitchFamily="34" charset="0"/>
                <a:cs typeface="Arial" panose="020B0604020202020204" pitchFamily="34" charset="0"/>
              </a:rPr>
              <a:t>1</a:t>
            </a:r>
            <a:r>
              <a:rPr lang="en-US" sz="2000" dirty="0">
                <a:latin typeface="Arial" panose="020B0604020202020204" pitchFamily="34" charset="0"/>
                <a:cs typeface="Arial" panose="020B0604020202020204" pitchFamily="34" charset="0"/>
              </a:rPr>
              <a:t> and Kirk Becker</a:t>
            </a:r>
            <a:r>
              <a:rPr lang="en-US" sz="2000" baseline="30000" dirty="0">
                <a:latin typeface="Arial" panose="020B0604020202020204" pitchFamily="34" charset="0"/>
                <a:cs typeface="Arial" panose="020B0604020202020204" pitchFamily="34" charset="0"/>
              </a:rPr>
              <a:t>2</a:t>
            </a:r>
            <a:endParaRPr lang="en-US" sz="2000" dirty="0">
              <a:latin typeface="Arial" panose="020B0604020202020204" pitchFamily="34" charset="0"/>
              <a:cs typeface="Arial" panose="020B0604020202020204" pitchFamily="34" charset="0"/>
            </a:endParaRPr>
          </a:p>
          <a:p>
            <a:r>
              <a:rPr lang="en-US" sz="2000" baseline="30000" dirty="0">
                <a:latin typeface="Arial" panose="020B0604020202020204" pitchFamily="34" charset="0"/>
                <a:cs typeface="Arial" panose="020B0604020202020204" pitchFamily="34" charset="0"/>
              </a:rPr>
              <a:t>1 </a:t>
            </a:r>
            <a:r>
              <a:rPr lang="en-US" sz="2000" dirty="0">
                <a:latin typeface="Arial" panose="020B0604020202020204" pitchFamily="34" charset="0"/>
                <a:cs typeface="Arial" panose="020B0604020202020204" pitchFamily="34" charset="0"/>
              </a:rPr>
              <a:t>University of Illinois – Chicago; </a:t>
            </a:r>
            <a:r>
              <a:rPr lang="en-US" sz="2000" baseline="30000" dirty="0">
                <a:latin typeface="Arial" panose="020B0604020202020204" pitchFamily="34" charset="0"/>
                <a:cs typeface="Arial" panose="020B0604020202020204" pitchFamily="34" charset="0"/>
              </a:rPr>
              <a:t>2</a:t>
            </a:r>
            <a:r>
              <a:rPr lang="en-US" sz="2000" dirty="0">
                <a:latin typeface="Arial" panose="020B0604020202020204" pitchFamily="34" charset="0"/>
                <a:cs typeface="Arial" panose="020B0604020202020204" pitchFamily="34" charset="0"/>
              </a:rPr>
              <a:t> Pearson VUE, Chicago IL</a:t>
            </a:r>
          </a:p>
        </p:txBody>
      </p:sp>
      <p:sp>
        <p:nvSpPr>
          <p:cNvPr id="4" name="TextBox 3"/>
          <p:cNvSpPr txBox="1"/>
          <p:nvPr/>
        </p:nvSpPr>
        <p:spPr>
          <a:xfrm>
            <a:off x="1459605" y="5941006"/>
            <a:ext cx="9208395" cy="584775"/>
          </a:xfrm>
          <a:prstGeom prst="rect">
            <a:avLst/>
          </a:prstGeom>
          <a:noFill/>
        </p:spPr>
        <p:txBody>
          <a:bodyPr wrap="square" rtlCol="0">
            <a:spAutoFit/>
          </a:bodyPr>
          <a:lstStyle/>
          <a:p>
            <a:r>
              <a:rPr lang="en-US" sz="1600" dirty="0" smtClean="0">
                <a:latin typeface="Andalus" panose="02020603050405020304" pitchFamily="18" charset="-78"/>
                <a:cs typeface="Andalus" panose="02020603050405020304" pitchFamily="18" charset="-78"/>
              </a:rPr>
              <a:t>Acknowledgement: This pilot study was done during first author’s internship at Pearson VUE. The first author wants to thank Pearson VUE, and especially Dr. Kirk Becker for his great support and mentoring.</a:t>
            </a:r>
            <a:endParaRPr lang="en-US" sz="1600" dirty="0">
              <a:latin typeface="Andalus" panose="02020603050405020304" pitchFamily="18" charset="-78"/>
              <a:cs typeface="Andalus" panose="02020603050405020304" pitchFamily="18" charset="-78"/>
            </a:endParaRPr>
          </a:p>
        </p:txBody>
      </p:sp>
      <p:sp>
        <p:nvSpPr>
          <p:cNvPr id="5" name="Slide Number Placeholder 4"/>
          <p:cNvSpPr>
            <a:spLocks noGrp="1"/>
          </p:cNvSpPr>
          <p:nvPr>
            <p:ph type="sldNum" sz="quarter" idx="12"/>
          </p:nvPr>
        </p:nvSpPr>
        <p:spPr/>
        <p:txBody>
          <a:bodyPr/>
          <a:lstStyle/>
          <a:p>
            <a:fld id="{15798D87-04CB-48CA-B9B1-5B5A22D2DF93}" type="slidenum">
              <a:rPr lang="en-US" smtClean="0"/>
              <a:t>1</a:t>
            </a:fld>
            <a:endParaRPr lang="en-US"/>
          </a:p>
        </p:txBody>
      </p:sp>
    </p:spTree>
    <p:extLst>
      <p:ext uri="{BB962C8B-B14F-4D97-AF65-F5344CB8AC3E}">
        <p14:creationId xmlns:p14="http://schemas.microsoft.com/office/powerpoint/2010/main" val="1859864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Batang" panose="02030600000101010101" pitchFamily="18" charset="-127"/>
                <a:ea typeface="Batang" panose="02030600000101010101" pitchFamily="18" charset="-127"/>
              </a:rPr>
              <a:t>Part 2. Verbal Reasoning</a:t>
            </a:r>
            <a:endParaRPr lang="en-US" sz="4000"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Times New Roman" panose="02020603050405020304" pitchFamily="18" charset="0"/>
                <a:cs typeface="Times New Roman" panose="02020603050405020304" pitchFamily="18" charset="0"/>
              </a:rPr>
              <a:t>Candidates are asked to read a paragraph with 4 missing words. Each “item” consists of the missing word and 3 distractors.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t>I had called upon my friend Sherlock Holmes upon the second morning after Christmas, with the </a:t>
            </a:r>
            <a:r>
              <a:rPr lang="en-US" dirty="0" smtClean="0"/>
              <a:t>_______ </a:t>
            </a:r>
            <a:r>
              <a:rPr lang="en-US" dirty="0"/>
              <a:t>of wishing him the compliments of the season. He was </a:t>
            </a:r>
            <a:r>
              <a:rPr lang="en-US" dirty="0" smtClean="0"/>
              <a:t>______ </a:t>
            </a:r>
            <a:r>
              <a:rPr lang="en-US" dirty="0"/>
              <a:t>upon the sofa in a purple dressing-gown, a pipe-rack within his reach upon the right, and a pile of crumpled morning papers, evidently newly studied, near at hand. Beside the couch was a wooden chair, and on the angle of the back hung a very seedy and </a:t>
            </a:r>
            <a:r>
              <a:rPr lang="en-US" dirty="0" smtClean="0"/>
              <a:t>________ </a:t>
            </a:r>
            <a:r>
              <a:rPr lang="en-US" dirty="0"/>
              <a:t>hard-felt hat, much the worse for wear, and cracked in several places. A lens and a forceps lying upon the seat of the chair suggested that the hat had been suspended in this manner for the purpose of </a:t>
            </a:r>
            <a:r>
              <a:rPr lang="en-US" dirty="0" smtClean="0"/>
              <a:t>_______.</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10</a:t>
            </a:fld>
            <a:endParaRPr lang="en-US"/>
          </a:p>
        </p:txBody>
      </p:sp>
    </p:spTree>
    <p:extLst>
      <p:ext uri="{BB962C8B-B14F-4D97-AF65-F5344CB8AC3E}">
        <p14:creationId xmlns:p14="http://schemas.microsoft.com/office/powerpoint/2010/main" val="1215674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Verbal Reasoning Features</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Word Frequency (key - </a:t>
            </a:r>
            <a:r>
              <a:rPr lang="en-US" dirty="0" err="1" smtClean="0">
                <a:latin typeface="Times New Roman" panose="02020603050405020304" pitchFamily="18" charset="0"/>
                <a:cs typeface="Times New Roman" panose="02020603050405020304" pitchFamily="18" charset="0"/>
              </a:rPr>
              <a:t>ngram</a:t>
            </a:r>
            <a:r>
              <a:rPr lang="en-US" dirty="0" smtClean="0">
                <a:latin typeface="Times New Roman" panose="02020603050405020304" pitchFamily="18" charset="0"/>
                <a:cs typeface="Times New Roman" panose="02020603050405020304" pitchFamily="18" charset="0"/>
              </a:rPr>
              <a:t> from </a:t>
            </a:r>
            <a:r>
              <a:rPr lang="en-US" dirty="0" err="1" smtClean="0">
                <a:latin typeface="Times New Roman" panose="02020603050405020304" pitchFamily="18" charset="0"/>
                <a:cs typeface="Times New Roman" panose="02020603050405020304" pitchFamily="18" charset="0"/>
              </a:rPr>
              <a:t>ngramr</a:t>
            </a:r>
            <a:r>
              <a:rPr lang="en-US" dirty="0" smtClean="0">
                <a:latin typeface="Times New Roman" panose="02020603050405020304" pitchFamily="18" charset="0"/>
                <a:cs typeface="Times New Roman" panose="02020603050405020304" pitchFamily="18" charset="0"/>
              </a:rPr>
              <a:t> R package)</a:t>
            </a:r>
          </a:p>
          <a:p>
            <a:r>
              <a:rPr lang="en-US" dirty="0" smtClean="0">
                <a:latin typeface="Times New Roman" panose="02020603050405020304" pitchFamily="18" charset="0"/>
                <a:cs typeface="Times New Roman" panose="02020603050405020304" pitchFamily="18" charset="0"/>
              </a:rPr>
              <a:t>Reading Ease</a:t>
            </a:r>
          </a:p>
          <a:p>
            <a:r>
              <a:rPr lang="en-US" dirty="0" smtClean="0">
                <a:latin typeface="Times New Roman" panose="02020603050405020304" pitchFamily="18" charset="0"/>
                <a:cs typeface="Times New Roman" panose="02020603050405020304" pitchFamily="18" charset="0"/>
              </a:rPr>
              <a:t>Grade level </a:t>
            </a:r>
          </a:p>
          <a:p>
            <a:r>
              <a:rPr lang="en-US" dirty="0" smtClean="0">
                <a:latin typeface="Times New Roman" panose="02020603050405020304" pitchFamily="18" charset="0"/>
                <a:cs typeface="Times New Roman" panose="02020603050405020304" pitchFamily="18" charset="0"/>
              </a:rPr>
              <a:t>Word count</a:t>
            </a:r>
          </a:p>
          <a:p>
            <a:r>
              <a:rPr lang="en-US" dirty="0" smtClean="0">
                <a:latin typeface="Times New Roman" panose="02020603050405020304" pitchFamily="18" charset="0"/>
                <a:cs typeface="Times New Roman" panose="02020603050405020304" pitchFamily="18" charset="0"/>
              </a:rPr>
              <a:t>Characters</a:t>
            </a:r>
          </a:p>
          <a:p>
            <a:r>
              <a:rPr lang="en-US" dirty="0" smtClean="0">
                <a:latin typeface="Times New Roman" panose="02020603050405020304" pitchFamily="18" charset="0"/>
                <a:cs typeface="Times New Roman" panose="02020603050405020304" pitchFamily="18" charset="0"/>
              </a:rPr>
              <a:t>Sentences </a:t>
            </a:r>
          </a:p>
          <a:p>
            <a:r>
              <a:rPr lang="en-US" dirty="0" smtClean="0">
                <a:latin typeface="Times New Roman" panose="02020603050405020304" pitchFamily="18" charset="0"/>
                <a:cs typeface="Times New Roman" panose="02020603050405020304" pitchFamily="18" charset="0"/>
              </a:rPr>
              <a:t>Passive sentences</a:t>
            </a:r>
          </a:p>
          <a:p>
            <a:r>
              <a:rPr lang="en-US" dirty="0" smtClean="0">
                <a:latin typeface="Times New Roman" panose="02020603050405020304" pitchFamily="18" charset="0"/>
                <a:cs typeface="Times New Roman" panose="02020603050405020304" pitchFamily="18" charset="0"/>
              </a:rPr>
              <a:t>Words per sentence</a:t>
            </a:r>
          </a:p>
          <a:p>
            <a:r>
              <a:rPr lang="en-US" dirty="0" smtClean="0">
                <a:latin typeface="Times New Roman" panose="02020603050405020304" pitchFamily="18" charset="0"/>
                <a:cs typeface="Times New Roman" panose="02020603050405020304" pitchFamily="18" charset="0"/>
              </a:rPr>
              <a:t>Characters per word</a:t>
            </a:r>
          </a:p>
        </p:txBody>
      </p:sp>
      <p:sp>
        <p:nvSpPr>
          <p:cNvPr id="4" name="Slide Number Placeholder 3"/>
          <p:cNvSpPr>
            <a:spLocks noGrp="1"/>
          </p:cNvSpPr>
          <p:nvPr>
            <p:ph type="sldNum" sz="quarter" idx="12"/>
          </p:nvPr>
        </p:nvSpPr>
        <p:spPr/>
        <p:txBody>
          <a:bodyPr/>
          <a:lstStyle/>
          <a:p>
            <a:fld id="{15798D87-04CB-48CA-B9B1-5B5A22D2DF93}" type="slidenum">
              <a:rPr lang="en-US" smtClean="0"/>
              <a:t>11</a:t>
            </a:fld>
            <a:endParaRPr lang="en-US"/>
          </a:p>
        </p:txBody>
      </p:sp>
    </p:spTree>
    <p:extLst>
      <p:ext uri="{BB962C8B-B14F-4D97-AF65-F5344CB8AC3E}">
        <p14:creationId xmlns:p14="http://schemas.microsoft.com/office/powerpoint/2010/main" val="65222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Verbal Reasoning Correlations</a:t>
            </a:r>
            <a:endParaRPr lang="en-US" dirty="0">
              <a:latin typeface="Batang" panose="02030600000101010101" pitchFamily="18" charset="-127"/>
              <a:ea typeface="Batang" panose="02030600000101010101" pitchFamily="18" charset="-127"/>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12</a:t>
            </a:fld>
            <a:endParaRPr lang="en-US"/>
          </a:p>
        </p:txBody>
      </p:sp>
      <p:pic>
        <p:nvPicPr>
          <p:cNvPr id="5" name="Picture 4"/>
          <p:cNvPicPr>
            <a:picLocks noChangeAspect="1"/>
          </p:cNvPicPr>
          <p:nvPr/>
        </p:nvPicPr>
        <p:blipFill>
          <a:blip r:embed="rId2"/>
          <a:stretch>
            <a:fillRect/>
          </a:stretch>
        </p:blipFill>
        <p:spPr>
          <a:xfrm>
            <a:off x="3037084" y="1639195"/>
            <a:ext cx="4899510" cy="4935728"/>
          </a:xfrm>
          <a:prstGeom prst="rect">
            <a:avLst/>
          </a:prstGeom>
        </p:spPr>
      </p:pic>
    </p:spTree>
    <p:extLst>
      <p:ext uri="{BB962C8B-B14F-4D97-AF65-F5344CB8AC3E}">
        <p14:creationId xmlns:p14="http://schemas.microsoft.com/office/powerpoint/2010/main" val="748723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atang" panose="02030600000101010101" pitchFamily="18" charset="-127"/>
                <a:ea typeface="Batang" panose="02030600000101010101" pitchFamily="18" charset="-127"/>
              </a:rPr>
              <a:t>Discussions</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Regression analysis for logical and verbal reasoning tests showed promising results (given the sample size is small).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est </a:t>
            </a:r>
            <a:r>
              <a:rPr lang="en-US" dirty="0">
                <a:latin typeface="Times New Roman" panose="02020603050405020304" pitchFamily="18" charset="0"/>
                <a:cs typeface="Times New Roman" panose="02020603050405020304" pitchFamily="18" charset="0"/>
              </a:rPr>
              <a:t>features were essential components to predict item difficulty </a:t>
            </a:r>
            <a:r>
              <a:rPr lang="en-US" dirty="0" smtClean="0">
                <a:latin typeface="Times New Roman" panose="02020603050405020304" pitchFamily="18" charset="0"/>
                <a:cs typeface="Times New Roman" panose="02020603050405020304" pitchFamily="18" charset="0"/>
              </a:rPr>
              <a:t>parameters.</a:t>
            </a:r>
          </a:p>
          <a:p>
            <a:r>
              <a:rPr lang="en-US" dirty="0" smtClean="0">
                <a:latin typeface="Times New Roman" panose="02020603050405020304" pitchFamily="18" charset="0"/>
                <a:cs typeface="Times New Roman" panose="02020603050405020304" pitchFamily="18" charset="0"/>
              </a:rPr>
              <a:t>Additional </a:t>
            </a:r>
            <a:r>
              <a:rPr lang="en-US" dirty="0">
                <a:latin typeface="Times New Roman" panose="02020603050405020304" pitchFamily="18" charset="0"/>
                <a:cs typeface="Times New Roman" panose="02020603050405020304" pitchFamily="18" charset="0"/>
              </a:rPr>
              <a:t>studies with more items and with verification of the predictions will be forthcoming.</a:t>
            </a:r>
          </a:p>
        </p:txBody>
      </p:sp>
      <p:sp>
        <p:nvSpPr>
          <p:cNvPr id="4" name="Slide Number Placeholder 3"/>
          <p:cNvSpPr>
            <a:spLocks noGrp="1"/>
          </p:cNvSpPr>
          <p:nvPr>
            <p:ph type="sldNum" sz="quarter" idx="12"/>
          </p:nvPr>
        </p:nvSpPr>
        <p:spPr/>
        <p:txBody>
          <a:bodyPr/>
          <a:lstStyle/>
          <a:p>
            <a:fld id="{15798D87-04CB-48CA-B9B1-5B5A22D2DF93}" type="slidenum">
              <a:rPr lang="en-US" smtClean="0"/>
              <a:t>13</a:t>
            </a:fld>
            <a:endParaRPr lang="en-US"/>
          </a:p>
        </p:txBody>
      </p:sp>
    </p:spTree>
    <p:extLst>
      <p:ext uri="{BB962C8B-B14F-4D97-AF65-F5344CB8AC3E}">
        <p14:creationId xmlns:p14="http://schemas.microsoft.com/office/powerpoint/2010/main" val="3903772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0622"/>
            <a:ext cx="10515600" cy="4351338"/>
          </a:xfrm>
        </p:spPr>
        <p:txBody>
          <a:bodyPr>
            <a:normAutofit fontScale="77500" lnSpcReduction="20000"/>
          </a:bodyPr>
          <a:lstStyle/>
          <a:p>
            <a:pPr marL="0" indent="0" algn="ctr">
              <a:buNone/>
            </a:pPr>
            <a:r>
              <a:rPr lang="en-US" dirty="0" smtClean="0"/>
              <a:t> </a:t>
            </a:r>
            <a:r>
              <a:rPr lang="en-US" sz="3200" dirty="0" smtClean="0"/>
              <a:t>Thanks for listening!</a:t>
            </a:r>
          </a:p>
          <a:p>
            <a:pPr marL="0" indent="0" algn="ctr">
              <a:buNone/>
            </a:pPr>
            <a:r>
              <a:rPr lang="en-US" sz="3200" dirty="0" smtClean="0"/>
              <a:t>Questions?</a:t>
            </a:r>
          </a:p>
          <a:p>
            <a:pPr marL="0" indent="0">
              <a:buNone/>
            </a:pPr>
            <a:endParaRPr lang="en-US" sz="3200" dirty="0"/>
          </a:p>
          <a:p>
            <a:pPr marL="0" indent="0">
              <a:buNone/>
            </a:pPr>
            <a:r>
              <a:rPr lang="en-US" sz="2600" dirty="0" smtClean="0"/>
              <a:t>                                                       E-mails: </a:t>
            </a:r>
            <a:r>
              <a:rPr lang="en-US" sz="2600" dirty="0" smtClean="0">
                <a:hlinkClick r:id="rId2"/>
              </a:rPr>
              <a:t>kxing2@uic.edu</a:t>
            </a:r>
            <a:endParaRPr lang="en-US" sz="2600" dirty="0" smtClean="0"/>
          </a:p>
          <a:p>
            <a:pPr marL="0" indent="0">
              <a:buNone/>
            </a:pPr>
            <a:r>
              <a:rPr lang="en-US" sz="2600" dirty="0"/>
              <a:t> </a:t>
            </a:r>
            <a:r>
              <a:rPr lang="en-US" sz="2600" dirty="0" smtClean="0"/>
              <a:t>                                                                    </a:t>
            </a:r>
            <a:r>
              <a:rPr lang="en-US" sz="2600" dirty="0" smtClean="0">
                <a:hlinkClick r:id="rId3"/>
              </a:rPr>
              <a:t>kirk.becker@pearson.com</a:t>
            </a:r>
            <a:endParaRPr lang="en-US" sz="2600" dirty="0" smtClean="0"/>
          </a:p>
          <a:p>
            <a:pPr marL="0" indent="0">
              <a:buNone/>
            </a:pPr>
            <a:endParaRPr lang="en-US" sz="2600"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sz="1400" dirty="0" smtClean="0"/>
              <a:t>Key references</a:t>
            </a:r>
          </a:p>
          <a:p>
            <a:r>
              <a:rPr lang="en-US" sz="1400" dirty="0"/>
              <a:t>Irvine, S. H. (2003). The foundations of item generation for mass testing. In S. H. Irvine &amp; P. C. </a:t>
            </a:r>
            <a:r>
              <a:rPr lang="en-US" sz="1400" dirty="0" err="1"/>
              <a:t>Kyllonen</a:t>
            </a:r>
            <a:r>
              <a:rPr lang="en-US" sz="1400" dirty="0"/>
              <a:t> (Eds.), </a:t>
            </a:r>
            <a:r>
              <a:rPr lang="en-US" sz="1400" i="1" dirty="0"/>
              <a:t>Item generation for test development</a:t>
            </a:r>
            <a:r>
              <a:rPr lang="en-US" sz="1400" dirty="0"/>
              <a:t> (pp 3-34). Hillsdale, NJ: Erlbaum.</a:t>
            </a:r>
          </a:p>
          <a:p>
            <a:r>
              <a:rPr lang="en-US" sz="1400" dirty="0"/>
              <a:t>Newstead, S., </a:t>
            </a:r>
            <a:r>
              <a:rPr lang="en-US" sz="1400" dirty="0" err="1"/>
              <a:t>Bradon</a:t>
            </a:r>
            <a:r>
              <a:rPr lang="en-US" sz="1400" dirty="0"/>
              <a:t>, P., Handley, S., Evans, J., &amp; Dennis, I. (2003). Using the psychology of reasoning to predict the difficulty of analytical reasoning problems. In S. H. Irvine &amp; P. C. </a:t>
            </a:r>
            <a:r>
              <a:rPr lang="en-US" sz="1400" dirty="0" err="1"/>
              <a:t>Kyllonen</a:t>
            </a:r>
            <a:r>
              <a:rPr lang="en-US" sz="1400" dirty="0"/>
              <a:t> (Eds.), </a:t>
            </a:r>
            <a:r>
              <a:rPr lang="en-US" sz="1400" i="1" dirty="0"/>
              <a:t>Item generation for test development</a:t>
            </a:r>
            <a:r>
              <a:rPr lang="en-US" sz="1400" dirty="0"/>
              <a:t> (pp 35-52). Hillsdale, NJ: Erlbaum.</a:t>
            </a:r>
          </a:p>
          <a:p>
            <a:pPr marL="0" indent="0">
              <a:buNone/>
            </a:pPr>
            <a:endParaRPr lang="en-US" dirty="0"/>
          </a:p>
        </p:txBody>
      </p:sp>
      <p:sp>
        <p:nvSpPr>
          <p:cNvPr id="4" name="Slide Number Placeholder 3"/>
          <p:cNvSpPr>
            <a:spLocks noGrp="1"/>
          </p:cNvSpPr>
          <p:nvPr>
            <p:ph type="sldNum" sz="quarter" idx="12"/>
          </p:nvPr>
        </p:nvSpPr>
        <p:spPr/>
        <p:txBody>
          <a:bodyPr/>
          <a:lstStyle/>
          <a:p>
            <a:fld id="{15798D87-04CB-48CA-B9B1-5B5A22D2DF93}" type="slidenum">
              <a:rPr lang="en-US" smtClean="0"/>
              <a:t>14</a:t>
            </a:fld>
            <a:endParaRPr lang="en-US"/>
          </a:p>
        </p:txBody>
      </p:sp>
    </p:spTree>
    <p:extLst>
      <p:ext uri="{BB962C8B-B14F-4D97-AF65-F5344CB8AC3E}">
        <p14:creationId xmlns:p14="http://schemas.microsoft.com/office/powerpoint/2010/main" val="649341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Background</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Psychometric researchers and testing practitioners must investigate the quality of large-scale tests.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Checking </a:t>
            </a:r>
            <a:r>
              <a:rPr lang="en-US" dirty="0">
                <a:latin typeface="Times New Roman" panose="02020603050405020304" pitchFamily="18" charset="0"/>
                <a:cs typeface="Times New Roman" panose="02020603050405020304" pitchFamily="18" charset="0"/>
              </a:rPr>
              <a:t>item parameters such as item difficulty is important in the test quality control process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However, researchers and practitioners want to know more, such as what makes items difficult (or ea</a:t>
            </a: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y)?</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2</a:t>
            </a:fld>
            <a:endParaRPr lang="en-US"/>
          </a:p>
        </p:txBody>
      </p:sp>
    </p:spTree>
    <p:extLst>
      <p:ext uri="{BB962C8B-B14F-4D97-AF65-F5344CB8AC3E}">
        <p14:creationId xmlns:p14="http://schemas.microsoft.com/office/powerpoint/2010/main" val="1214555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Background (continued)</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It’s essential </a:t>
            </a:r>
            <a:r>
              <a:rPr lang="en-US" dirty="0">
                <a:latin typeface="Times New Roman" panose="02020603050405020304" pitchFamily="18" charset="0"/>
                <a:cs typeface="Times New Roman" panose="02020603050405020304" pitchFamily="18" charset="0"/>
              </a:rPr>
              <a:t>to investigate the item features, and use those information to make predictions on the item qualities for future item generation (Irvine, 2003).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 practice, often there are some discrepancies between test writers’ predicted item characteristics (e.g., item difficulty) and operational item characteristics. Item difficulty modeling may function as an effective way to generate new items with good quality.</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3</a:t>
            </a:fld>
            <a:endParaRPr lang="en-US"/>
          </a:p>
        </p:txBody>
      </p:sp>
    </p:spTree>
    <p:extLst>
      <p:ext uri="{BB962C8B-B14F-4D97-AF65-F5344CB8AC3E}">
        <p14:creationId xmlns:p14="http://schemas.microsoft.com/office/powerpoint/2010/main" val="1068794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Theoretical framework</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Earlier work: Mental rotation (Shepard &amp; Metzler, 1971)</a:t>
            </a:r>
          </a:p>
          <a:p>
            <a:r>
              <a:rPr lang="en-US" dirty="0" smtClean="0">
                <a:latin typeface="Times New Roman" panose="02020603050405020304" pitchFamily="18" charset="0"/>
                <a:cs typeface="Times New Roman" panose="02020603050405020304" pitchFamily="18" charset="0"/>
              </a:rPr>
              <a:t>Carroll and Johnson (1991) showed item difficulties could be predicted by </a:t>
            </a:r>
            <a:r>
              <a:rPr lang="en-US" i="1" dirty="0" smtClean="0">
                <a:latin typeface="Times New Roman" panose="02020603050405020304" pitchFamily="18" charset="0"/>
                <a:cs typeface="Times New Roman" panose="02020603050405020304" pitchFamily="18" charset="0"/>
              </a:rPr>
              <a:t>radicals</a:t>
            </a:r>
            <a:r>
              <a:rPr lang="en-US" dirty="0" smtClean="0">
                <a:latin typeface="Times New Roman" panose="02020603050405020304" pitchFamily="18" charset="0"/>
                <a:cs typeface="Times New Roman" panose="02020603050405020304" pitchFamily="18" charset="0"/>
              </a:rPr>
              <a:t> (those theoretically consonant structural components of items)</a:t>
            </a:r>
          </a:p>
          <a:p>
            <a:r>
              <a:rPr lang="en-US" dirty="0" smtClean="0">
                <a:latin typeface="Times New Roman" panose="02020603050405020304" pitchFamily="18" charset="0"/>
                <a:cs typeface="Times New Roman" panose="02020603050405020304" pitchFamily="18" charset="0"/>
              </a:rPr>
              <a:t>Psychology of reasoning (Newstead et al., 2003): Using think-aloud protocols and experimental studies, they identified factors which could affect the item difficulties in Analytical Reasoning (AR), such as negatives, types of reasoning task (assignment or placing), overall </a:t>
            </a:r>
            <a:r>
              <a:rPr lang="en-US" dirty="0" err="1" smtClean="0">
                <a:latin typeface="Times New Roman" panose="02020603050405020304" pitchFamily="18" charset="0"/>
                <a:cs typeface="Times New Roman" panose="02020603050405020304" pitchFamily="18" charset="0"/>
              </a:rPr>
              <a:t>informativeness</a:t>
            </a:r>
            <a:r>
              <a:rPr lang="en-US" dirty="0" smtClean="0">
                <a:latin typeface="Times New Roman" panose="02020603050405020304" pitchFamily="18" charset="0"/>
                <a:cs typeface="Times New Roman" panose="02020603050405020304" pitchFamily="18" charset="0"/>
              </a:rPr>
              <a:t>, among others.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4</a:t>
            </a:fld>
            <a:endParaRPr lang="en-US"/>
          </a:p>
        </p:txBody>
      </p:sp>
    </p:spTree>
    <p:extLst>
      <p:ext uri="{BB962C8B-B14F-4D97-AF65-F5344CB8AC3E}">
        <p14:creationId xmlns:p14="http://schemas.microsoft.com/office/powerpoint/2010/main" val="3148442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Logical Reasoning</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Items are grouped into </a:t>
            </a:r>
            <a:r>
              <a:rPr lang="en-US" dirty="0" smtClean="0">
                <a:latin typeface="Times New Roman" panose="02020603050405020304" pitchFamily="18" charset="0"/>
                <a:cs typeface="Times New Roman" panose="02020603050405020304" pitchFamily="18" charset="0"/>
              </a:rPr>
              <a:t>sets;</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Each set provides a set of rules;</a:t>
            </a:r>
          </a:p>
          <a:p>
            <a:r>
              <a:rPr lang="en-US" dirty="0" smtClean="0">
                <a:latin typeface="Times New Roman" panose="02020603050405020304" pitchFamily="18" charset="0"/>
                <a:cs typeface="Times New Roman" panose="02020603050405020304" pitchFamily="18" charset="0"/>
              </a:rPr>
              <a:t>The answer to each item can be deduced from the information provided.</a:t>
            </a:r>
          </a:p>
        </p:txBody>
      </p:sp>
      <p:sp>
        <p:nvSpPr>
          <p:cNvPr id="4" name="Slide Number Placeholder 3"/>
          <p:cNvSpPr>
            <a:spLocks noGrp="1"/>
          </p:cNvSpPr>
          <p:nvPr>
            <p:ph type="sldNum" sz="quarter" idx="12"/>
          </p:nvPr>
        </p:nvSpPr>
        <p:spPr/>
        <p:txBody>
          <a:bodyPr/>
          <a:lstStyle/>
          <a:p>
            <a:fld id="{15798D87-04CB-48CA-B9B1-5B5A22D2DF93}" type="slidenum">
              <a:rPr lang="en-US" smtClean="0"/>
              <a:t>5</a:t>
            </a:fld>
            <a:endParaRPr lang="en-US"/>
          </a:p>
        </p:txBody>
      </p:sp>
    </p:spTree>
    <p:extLst>
      <p:ext uri="{BB962C8B-B14F-4D97-AF65-F5344CB8AC3E}">
        <p14:creationId xmlns:p14="http://schemas.microsoft.com/office/powerpoint/2010/main" val="2949957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Example of logical reasoning content</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game is for 3 players</a:t>
            </a:r>
          </a:p>
          <a:p>
            <a:r>
              <a:rPr lang="en-US" dirty="0" smtClean="0">
                <a:latin typeface="Times New Roman" panose="02020603050405020304" pitchFamily="18" charset="0"/>
                <a:cs typeface="Times New Roman" panose="02020603050405020304" pitchFamily="18" charset="0"/>
              </a:rPr>
              <a:t>If A is playing, B is not</a:t>
            </a:r>
          </a:p>
          <a:p>
            <a:r>
              <a:rPr lang="en-US" dirty="0" smtClean="0">
                <a:latin typeface="Times New Roman" panose="02020603050405020304" pitchFamily="18" charset="0"/>
                <a:cs typeface="Times New Roman" panose="02020603050405020304" pitchFamily="18" charset="0"/>
              </a:rPr>
              <a:t>Only 2 of B, C, or D can play at the same time</a:t>
            </a:r>
          </a:p>
          <a:p>
            <a:r>
              <a:rPr lang="en-US" dirty="0" smtClean="0">
                <a:latin typeface="Times New Roman" panose="02020603050405020304" pitchFamily="18" charset="0"/>
                <a:cs typeface="Times New Roman" panose="02020603050405020304" pitchFamily="18" charset="0"/>
              </a:rPr>
              <a:t>C will always play</a:t>
            </a:r>
          </a:p>
          <a:p>
            <a:r>
              <a:rPr lang="en-US" dirty="0" smtClean="0">
                <a:latin typeface="Times New Roman" panose="02020603050405020304" pitchFamily="18" charset="0"/>
                <a:cs typeface="Times New Roman" panose="02020603050405020304" pitchFamily="18" charset="0"/>
              </a:rPr>
              <a:t>If E plays, A will also play</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Question – if A and E are playing, who is also playing?</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6</a:t>
            </a:fld>
            <a:endParaRPr lang="en-US"/>
          </a:p>
        </p:txBody>
      </p:sp>
    </p:spTree>
    <p:extLst>
      <p:ext uri="{BB962C8B-B14F-4D97-AF65-F5344CB8AC3E}">
        <p14:creationId xmlns:p14="http://schemas.microsoft.com/office/powerpoint/2010/main" val="3488328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Methods</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Participants: </a:t>
            </a:r>
            <a:r>
              <a:rPr lang="en-US" dirty="0">
                <a:latin typeface="Times New Roman" panose="02020603050405020304" pitchFamily="18" charset="0"/>
                <a:cs typeface="Times New Roman" panose="02020603050405020304" pitchFamily="18" charset="0"/>
              </a:rPr>
              <a:t>A new-designed college administration test was piloted in a private university. </a:t>
            </a:r>
            <a:r>
              <a:rPr lang="en-US" dirty="0" smtClean="0">
                <a:latin typeface="Times New Roman" panose="02020603050405020304" pitchFamily="18" charset="0"/>
                <a:cs typeface="Times New Roman" panose="02020603050405020304" pitchFamily="18" charset="0"/>
              </a:rPr>
              <a:t>This test consists of </a:t>
            </a:r>
            <a:r>
              <a:rPr lang="en-US" dirty="0">
                <a:latin typeface="Times New Roman" panose="02020603050405020304" pitchFamily="18" charset="0"/>
                <a:cs typeface="Times New Roman" panose="02020603050405020304" pitchFamily="18" charset="0"/>
              </a:rPr>
              <a:t>logical, quantitative, and verbal reasoning </a:t>
            </a:r>
            <a:r>
              <a:rPr lang="en-US" dirty="0" smtClean="0">
                <a:latin typeface="Times New Roman" panose="02020603050405020304" pitchFamily="18" charset="0"/>
                <a:cs typeface="Times New Roman" panose="02020603050405020304" pitchFamily="18" charset="0"/>
              </a:rPr>
              <a:t>subtests, but we only focus on the logical and verbal parts.</a:t>
            </a:r>
          </a:p>
          <a:p>
            <a:r>
              <a:rPr lang="en-US" dirty="0" smtClean="0">
                <a:latin typeface="Times New Roman" panose="02020603050405020304" pitchFamily="18" charset="0"/>
                <a:cs typeface="Times New Roman" panose="02020603050405020304" pitchFamily="18" charset="0"/>
              </a:rPr>
              <a:t>Procedures: We identified and coded test features from the previous research work (Newstead et al., 2003), answer sheets developed by test writers, and our discussions. </a:t>
            </a:r>
          </a:p>
          <a:p>
            <a:r>
              <a:rPr lang="en-US" dirty="0" smtClean="0">
                <a:latin typeface="Times New Roman" panose="02020603050405020304" pitchFamily="18" charset="0"/>
                <a:cs typeface="Times New Roman" panose="02020603050405020304" pitchFamily="18" charset="0"/>
              </a:rPr>
              <a:t>Item level and set level features were coded.</a:t>
            </a:r>
          </a:p>
          <a:p>
            <a:r>
              <a:rPr lang="en-US" dirty="0">
                <a:latin typeface="Times New Roman" panose="02020603050405020304" pitchFamily="18" charset="0"/>
                <a:cs typeface="Times New Roman" panose="02020603050405020304" pitchFamily="18" charset="0"/>
              </a:rPr>
              <a:t>Multiple regressions were applied to predict item difficulties using different combinations of coded test features.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15798D87-04CB-48CA-B9B1-5B5A22D2DF93}" type="slidenum">
              <a:rPr lang="en-US" smtClean="0"/>
              <a:t>7</a:t>
            </a:fld>
            <a:endParaRPr lang="en-US"/>
          </a:p>
        </p:txBody>
      </p:sp>
    </p:spTree>
    <p:extLst>
      <p:ext uri="{BB962C8B-B14F-4D97-AF65-F5344CB8AC3E}">
        <p14:creationId xmlns:p14="http://schemas.microsoft.com/office/powerpoint/2010/main" val="1445486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Results</a:t>
            </a:r>
            <a:endParaRPr lang="en-US" dirty="0">
              <a:latin typeface="Batang" panose="02030600000101010101" pitchFamily="18" charset="-127"/>
              <a:ea typeface="Batang" panose="02030600000101010101" pitchFamily="18" charset="-127"/>
            </a:endParaRP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Part 1: Logical reasoning test</a:t>
            </a:r>
          </a:p>
          <a:p>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total of 14 valid item difficulty parameters were finally entered in the regression equation for logical reasoning. </a:t>
            </a:r>
            <a:r>
              <a:rPr lang="en-US" dirty="0" smtClean="0">
                <a:latin typeface="Times New Roman" panose="02020603050405020304" pitchFamily="18" charset="0"/>
                <a:cs typeface="Times New Roman" panose="02020603050405020304" pitchFamily="18" charset="0"/>
              </a:rPr>
              <a:t>Values used were the average difficulty of the 4 items within a set.</a:t>
            </a:r>
          </a:p>
          <a:p>
            <a:r>
              <a:rPr lang="en-US" dirty="0" smtClean="0">
                <a:latin typeface="Times New Roman" panose="02020603050405020304" pitchFamily="18" charset="0"/>
                <a:cs typeface="Times New Roman" panose="02020603050405020304" pitchFamily="18" charset="0"/>
              </a:rPr>
              <a:t>Predictors </a:t>
            </a:r>
            <a:r>
              <a:rPr lang="en-US" dirty="0">
                <a:latin typeface="Times New Roman" panose="02020603050405020304" pitchFamily="18" charset="0"/>
                <a:cs typeface="Times New Roman" panose="02020603050405020304" pitchFamily="18" charset="0"/>
              </a:rPr>
              <a:t>including people, repeating groups, and cultural </a:t>
            </a:r>
            <a:r>
              <a:rPr lang="en-US" dirty="0" smtClean="0">
                <a:latin typeface="Times New Roman" panose="02020603050405020304" pitchFamily="18" charset="0"/>
                <a:cs typeface="Times New Roman" panose="02020603050405020304" pitchFamily="18" charset="0"/>
              </a:rPr>
              <a:t>background </a:t>
            </a:r>
            <a:r>
              <a:rPr lang="en-US" dirty="0">
                <a:latin typeface="Times New Roman" panose="02020603050405020304" pitchFamily="18" charset="0"/>
                <a:cs typeface="Times New Roman" panose="02020603050405020304" pitchFamily="18" charset="0"/>
              </a:rPr>
              <a:t>explained a marginally significant proportion of variance in item difficulty parameters, R</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 .50, </a:t>
            </a:r>
            <a:r>
              <a:rPr lang="en-US" i="1" dirty="0">
                <a:latin typeface="Times New Roman" panose="02020603050405020304" pitchFamily="18" charset="0"/>
                <a:cs typeface="Times New Roman" panose="02020603050405020304" pitchFamily="18" charset="0"/>
              </a:rPr>
              <a:t>F</a:t>
            </a:r>
            <a:r>
              <a:rPr lang="en-US" dirty="0">
                <a:latin typeface="Times New Roman" panose="02020603050405020304" pitchFamily="18" charset="0"/>
                <a:cs typeface="Times New Roman" panose="02020603050405020304" pitchFamily="18" charset="0"/>
              </a:rPr>
              <a:t>(3,13) = 3.37, </a:t>
            </a:r>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 = .06.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 list of test features is shown in Table 1 on next page.)</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15798D87-04CB-48CA-B9B1-5B5A22D2DF93}" type="slidenum">
              <a:rPr lang="en-US" smtClean="0"/>
              <a:t>8</a:t>
            </a:fld>
            <a:endParaRPr lang="en-US"/>
          </a:p>
        </p:txBody>
      </p:sp>
    </p:spTree>
    <p:extLst>
      <p:ext uri="{BB962C8B-B14F-4D97-AF65-F5344CB8AC3E}">
        <p14:creationId xmlns:p14="http://schemas.microsoft.com/office/powerpoint/2010/main" val="2320903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tang" panose="02030600000101010101" pitchFamily="18" charset="-127"/>
                <a:ea typeface="Batang" panose="02030600000101010101" pitchFamily="18" charset="-127"/>
              </a:rPr>
              <a:t>Results</a:t>
            </a:r>
            <a:r>
              <a:rPr lang="en-US" dirty="0">
                <a:latin typeface="Batang" panose="02030600000101010101" pitchFamily="18" charset="-127"/>
                <a:ea typeface="Batang" panose="02030600000101010101" pitchFamily="18" charset="-127"/>
              </a:rPr>
              <a:t> (continued)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9914151"/>
              </p:ext>
            </p:extLst>
          </p:nvPr>
        </p:nvGraphicFramePr>
        <p:xfrm>
          <a:off x="838200" y="2343954"/>
          <a:ext cx="10515600" cy="3327338"/>
        </p:xfrm>
        <a:graphic>
          <a:graphicData uri="http://schemas.openxmlformats.org/drawingml/2006/table">
            <a:tbl>
              <a:tblPr firstRow="1" bandRow="1">
                <a:tableStyleId>{5C22544A-7EE6-4342-B048-85BDC9FD1C3A}</a:tableStyleId>
              </a:tblPr>
              <a:tblGrid>
                <a:gridCol w="4429259"/>
                <a:gridCol w="6086341"/>
              </a:tblGrid>
              <a:tr h="290392">
                <a:tc>
                  <a:txBody>
                    <a:bodyPr/>
                    <a:lstStyle/>
                    <a:p>
                      <a:pPr algn="ctr"/>
                      <a:r>
                        <a:rPr lang="en-US" dirty="0" smtClean="0">
                          <a:latin typeface="Times New Roman" panose="02020603050405020304" pitchFamily="18" charset="0"/>
                          <a:cs typeface="Times New Roman" panose="02020603050405020304" pitchFamily="18" charset="0"/>
                        </a:rPr>
                        <a:t>Test features</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Coding criteria</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marL="0" marR="0" algn="ctr">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People</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Categorical variable: coded as “1” if there are people (and objects) in test scenarios, and as “0” if there are only objects in test scenarios.</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0840">
                <a:tc>
                  <a:txBody>
                    <a:bodyPr/>
                    <a:lstStyle/>
                    <a:p>
                      <a:pPr marL="0" marR="0" algn="ctr">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Repeating groups</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Categorical variable: coded as “1” if the people/objects could be reassigned into different reasoning questions (usually one question set </a:t>
                      </a:r>
                      <a:r>
                        <a:rPr lang="en-US" sz="1600">
                          <a:effectLst/>
                          <a:latin typeface="Times New Roman" panose="02020603050405020304" pitchFamily="18" charset="0"/>
                          <a:ea typeface="SimSun" panose="02010600030101010101" pitchFamily="2" charset="-122"/>
                          <a:cs typeface="Times New Roman" panose="02020603050405020304" pitchFamily="18" charset="0"/>
                        </a:rPr>
                        <a:t>has </a:t>
                      </a:r>
                      <a:r>
                        <a:rPr lang="en-US" sz="1600" smtClean="0">
                          <a:effectLst/>
                          <a:latin typeface="Times New Roman" panose="02020603050405020304" pitchFamily="18" charset="0"/>
                          <a:ea typeface="SimSun" panose="02010600030101010101" pitchFamily="2" charset="-122"/>
                          <a:cs typeface="Times New Roman" panose="02020603050405020304" pitchFamily="18" charset="0"/>
                        </a:rPr>
                        <a:t>4 </a:t>
                      </a: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reasoning questions), and as “0” if they couldn’t.</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0840">
                <a:tc>
                  <a:txBody>
                    <a:bodyPr/>
                    <a:lstStyle/>
                    <a:p>
                      <a:pPr marL="0" marR="0" algn="ctr">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Cultural background</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Categorical variable: coded as “1” if the items </a:t>
                      </a:r>
                      <a:r>
                        <a:rPr lang="en-US" sz="1600" dirty="0" smtClean="0">
                          <a:effectLst/>
                          <a:latin typeface="Times New Roman" panose="02020603050405020304" pitchFamily="18" charset="0"/>
                          <a:ea typeface="SimSun" panose="02010600030101010101" pitchFamily="2" charset="-122"/>
                          <a:cs typeface="Times New Roman" panose="02020603050405020304" pitchFamily="18" charset="0"/>
                        </a:rPr>
                        <a:t>possibly require </a:t>
                      </a: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examinees’ cultural background (e.g., sports knowledge), and as “0” if the items don’t require.</a:t>
                      </a:r>
                      <a:endParaRPr lang="en-US"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0840">
                <a:tc>
                  <a:txBody>
                    <a:bodyPr/>
                    <a:lstStyle/>
                    <a:p>
                      <a:pPr marL="0" marR="0" algn="ctr" defTabSz="914400" rtl="0" eaLnBrk="1" latinLnBrk="0" hangingPunct="1">
                        <a:lnSpc>
                          <a:spcPct val="107000"/>
                        </a:lnSpc>
                        <a:spcBef>
                          <a:spcPts val="0"/>
                        </a:spcBef>
                        <a:spcAft>
                          <a:spcPts val="0"/>
                        </a:spcAft>
                      </a:pPr>
                      <a:endParaRPr lang="en-US" sz="1600" kern="1200" dirty="0" smtClean="0">
                        <a:solidFill>
                          <a:schemeClr val="dk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algn="ctr" defTabSz="914400" rtl="0" eaLnBrk="1" latinLnBrk="0" hangingPunct="1">
                        <a:lnSpc>
                          <a:spcPct val="107000"/>
                        </a:lnSpc>
                        <a:spcBef>
                          <a:spcPts val="0"/>
                        </a:spcBef>
                        <a:spcAft>
                          <a:spcPts val="0"/>
                        </a:spcAft>
                      </a:pPr>
                      <a:r>
                        <a:rPr lang="en-US" sz="1600" kern="1200" dirty="0" smtClean="0">
                          <a:solidFill>
                            <a:schemeClr val="dk1"/>
                          </a:solidFill>
                          <a:effectLst/>
                          <a:latin typeface="Times New Roman" panose="02020603050405020304" pitchFamily="18" charset="0"/>
                          <a:ea typeface="SimSun" panose="02010600030101010101" pitchFamily="2" charset="-122"/>
                          <a:cs typeface="Times New Roman" panose="02020603050405020304" pitchFamily="18" charset="0"/>
                        </a:rPr>
                        <a:t>Information ratio</a:t>
                      </a:r>
                      <a:endParaRPr lang="en-US" sz="1600" kern="1200" dirty="0">
                        <a:solidFill>
                          <a:schemeClr val="dk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a:tc>
                <a:tc>
                  <a:txBody>
                    <a:bodyPr/>
                    <a:lstStyle/>
                    <a:p>
                      <a:pPr marL="0" marR="0" algn="l" defTabSz="914400" rtl="0" eaLnBrk="1" latinLnBrk="0" hangingPunct="1">
                        <a:lnSpc>
                          <a:spcPct val="107000"/>
                        </a:lnSpc>
                        <a:spcBef>
                          <a:spcPts val="0"/>
                        </a:spcBef>
                        <a:spcAft>
                          <a:spcPts val="0"/>
                        </a:spcAft>
                      </a:pPr>
                      <a:r>
                        <a:rPr lang="en-US" sz="1600" kern="1200" dirty="0" smtClean="0">
                          <a:solidFill>
                            <a:schemeClr val="dk1"/>
                          </a:solidFill>
                          <a:effectLst/>
                          <a:latin typeface="Times New Roman" panose="02020603050405020304" pitchFamily="18" charset="0"/>
                          <a:ea typeface="SimSun" panose="02010600030101010101" pitchFamily="2" charset="-122"/>
                          <a:cs typeface="Times New Roman" panose="02020603050405020304" pitchFamily="18" charset="0"/>
                        </a:rPr>
                        <a:t>Continuous variable: it equals to the number of reasoning rules divided by the number of information pieces. [Note. One rule may consists of more than one information piece.</a:t>
                      </a:r>
                      <a:endParaRPr lang="en-US" sz="1600" kern="1200" dirty="0">
                        <a:solidFill>
                          <a:schemeClr val="dk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a:tc>
              </a:tr>
            </a:tbl>
          </a:graphicData>
        </a:graphic>
      </p:graphicFrame>
      <p:sp>
        <p:nvSpPr>
          <p:cNvPr id="5" name="TextBox 4"/>
          <p:cNvSpPr txBox="1"/>
          <p:nvPr/>
        </p:nvSpPr>
        <p:spPr>
          <a:xfrm>
            <a:off x="838200" y="1690688"/>
            <a:ext cx="4572001"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Table 1. Test features in logical reasoning test</a:t>
            </a:r>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15798D87-04CB-48CA-B9B1-5B5A22D2DF93}" type="slidenum">
              <a:rPr lang="en-US" smtClean="0"/>
              <a:t>9</a:t>
            </a:fld>
            <a:endParaRPr lang="en-US"/>
          </a:p>
        </p:txBody>
      </p:sp>
    </p:spTree>
    <p:extLst>
      <p:ext uri="{BB962C8B-B14F-4D97-AF65-F5344CB8AC3E}">
        <p14:creationId xmlns:p14="http://schemas.microsoft.com/office/powerpoint/2010/main" val="2896142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1113</Words>
  <Application>Microsoft Office PowerPoint</Application>
  <PresentationFormat>Widescreen</PresentationFormat>
  <Paragraphs>100</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Batang</vt:lpstr>
      <vt:lpstr>SimSun</vt:lpstr>
      <vt:lpstr>Andalus</vt:lpstr>
      <vt:lpstr>Arial</vt:lpstr>
      <vt:lpstr>Calibri</vt:lpstr>
      <vt:lpstr>Calibri Light</vt:lpstr>
      <vt:lpstr>Times New Roman</vt:lpstr>
      <vt:lpstr>Office Theme</vt:lpstr>
      <vt:lpstr>Item Difficulty Modeling on Logical and Verbal Reasoning Tests</vt:lpstr>
      <vt:lpstr>Background</vt:lpstr>
      <vt:lpstr>Background (continued)</vt:lpstr>
      <vt:lpstr>Theoretical framework</vt:lpstr>
      <vt:lpstr>Logical Reasoning</vt:lpstr>
      <vt:lpstr>Example of logical reasoning content</vt:lpstr>
      <vt:lpstr>Methods</vt:lpstr>
      <vt:lpstr>Results</vt:lpstr>
      <vt:lpstr>Results (continued)</vt:lpstr>
      <vt:lpstr>Part 2. Verbal Reasoning</vt:lpstr>
      <vt:lpstr>Verbal Reasoning Features</vt:lpstr>
      <vt:lpstr>Verbal Reasoning Correlations</vt:lpstr>
      <vt:lpstr>Discussions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 Difficulty Modeling on Logical and Verbal Reasoning Tests</dc:title>
  <dc:creator>Kuan Xing</dc:creator>
  <cp:lastModifiedBy>Kuan Xing</cp:lastModifiedBy>
  <cp:revision>58</cp:revision>
  <dcterms:created xsi:type="dcterms:W3CDTF">2015-10-26T18:54:36Z</dcterms:created>
  <dcterms:modified xsi:type="dcterms:W3CDTF">2015-11-21T01:42:29Z</dcterms:modified>
</cp:coreProperties>
</file>