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3" r:id="rId9"/>
    <p:sldId id="270" r:id="rId10"/>
    <p:sldId id="272" r:id="rId11"/>
    <p:sldId id="269" r:id="rId12"/>
    <p:sldId id="271" r:id="rId13"/>
    <p:sldId id="274" r:id="rId14"/>
    <p:sldId id="273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62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6C6A-6954-448D-B373-707A070A2B3E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797AE-72AB-43AE-BFBE-52C59DCAB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46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5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8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6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9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8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1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9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5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0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81DA-A3A3-4AA8-AAD6-51C98F0FD25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3566F-D395-4FD3-A90D-4EC30EF81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7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cap="all" dirty="0"/>
              <a:t>A COMPARISON OF DIFFERENT METHODS OF DETECTING INATTENTIVE RESPONDENTS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Avi</a:t>
            </a:r>
            <a:r>
              <a:rPr lang="en-US" dirty="0" smtClean="0"/>
              <a:t> Fleischer M.S.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total of 1429 participants were recruited, of those 1141remained </a:t>
            </a:r>
            <a:r>
              <a:rPr lang="en-US" dirty="0" smtClean="0"/>
              <a:t>after the </a:t>
            </a:r>
            <a:r>
              <a:rPr lang="en-US" dirty="0"/>
              <a:t>data cleaning with participants from Google AdWords (n = 389), </a:t>
            </a:r>
            <a:r>
              <a:rPr lang="en-US" dirty="0" smtClean="0"/>
              <a:t>Craigslist </a:t>
            </a:r>
            <a:r>
              <a:rPr lang="pt-BR" dirty="0" smtClean="0"/>
              <a:t>(n </a:t>
            </a:r>
            <a:r>
              <a:rPr lang="pt-BR" dirty="0"/>
              <a:t>= 563), and MTurk (n = 190</a:t>
            </a:r>
            <a:r>
              <a:rPr lang="pt-BR" dirty="0" smtClean="0"/>
              <a:t>).</a:t>
            </a:r>
          </a:p>
          <a:p>
            <a:r>
              <a:rPr lang="pt-BR" dirty="0" smtClean="0"/>
              <a:t>Mturk paid $0.50</a:t>
            </a:r>
          </a:p>
          <a:p>
            <a:r>
              <a:rPr lang="pt-BR" dirty="0" smtClean="0"/>
              <a:t>Adwords &amp; Craigslist received free personality profile.</a:t>
            </a:r>
          </a:p>
          <a:p>
            <a:r>
              <a:rPr lang="pt-BR" dirty="0" smtClean="0"/>
              <a:t>Male= 24% Female=61% Unidentified=15%</a:t>
            </a:r>
          </a:p>
          <a:p>
            <a:r>
              <a:rPr lang="pt-BR" dirty="0" smtClean="0"/>
              <a:t>AfAm=4.7 Asian=4.8% Hispanic =7.15% Native American= 1.29% Caucasian 59.5% Multiple 4.6% and unidmetified 17.9% </a:t>
            </a:r>
          </a:p>
          <a:p>
            <a:r>
              <a:rPr lang="pt-BR" dirty="0" smtClean="0"/>
              <a:t>Cleaning: more than 1 inattentive, less than 10% completed, less than 15 min</a:t>
            </a:r>
          </a:p>
          <a:p>
            <a:endParaRPr lang="pt-B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7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Attentive Conditions: Attentive, Inattentive</a:t>
            </a:r>
          </a:p>
          <a:p>
            <a:r>
              <a:rPr lang="en-US" dirty="0" smtClean="0"/>
              <a:t>Item Conditions: Fleischer type, nonsensical, instructional</a:t>
            </a:r>
          </a:p>
          <a:p>
            <a:r>
              <a:rPr lang="en-US" dirty="0" smtClean="0"/>
              <a:t>Equal distribution to item conditions</a:t>
            </a:r>
          </a:p>
          <a:p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Bogus item pilot</a:t>
            </a:r>
            <a:endParaRPr lang="en-US" dirty="0"/>
          </a:p>
          <a:p>
            <a:pPr lvl="1"/>
            <a:r>
              <a:rPr lang="en-US" dirty="0"/>
              <a:t>Inattentive Collection through </a:t>
            </a:r>
            <a:r>
              <a:rPr lang="en-US" dirty="0" smtClean="0"/>
              <a:t>MTURK</a:t>
            </a:r>
          </a:p>
          <a:p>
            <a:pPr lvl="2"/>
            <a:r>
              <a:rPr lang="en-US" dirty="0" smtClean="0"/>
              <a:t>Given one set of instructions to answer inattentively</a:t>
            </a:r>
            <a:endParaRPr lang="en-US" dirty="0"/>
          </a:p>
          <a:p>
            <a:pPr lvl="1"/>
            <a:r>
              <a:rPr lang="en-US" dirty="0"/>
              <a:t>Attentive Collection through CL, </a:t>
            </a:r>
            <a:r>
              <a:rPr lang="en-US" dirty="0" err="1" smtClean="0"/>
              <a:t>Adwords</a:t>
            </a:r>
            <a:endParaRPr lang="en-US" dirty="0" smtClean="0"/>
          </a:p>
          <a:p>
            <a:pPr lvl="2"/>
            <a:r>
              <a:rPr lang="en-US" dirty="0" smtClean="0"/>
              <a:t>Given the survey and instructions to answer attentively. Then given the same survey again instructions to answer inattentively .</a:t>
            </a:r>
          </a:p>
          <a:p>
            <a:pPr lvl="1"/>
            <a:r>
              <a:rPr lang="en-US" dirty="0" smtClean="0"/>
              <a:t>All participants were given the post-questionnaire after completing the survey.</a:t>
            </a:r>
          </a:p>
        </p:txBody>
      </p:sp>
    </p:spTree>
    <p:extLst>
      <p:ext uri="{BB962C8B-B14F-4D97-AF65-F5344CB8AC3E}">
        <p14:creationId xmlns:p14="http://schemas.microsoft.com/office/powerpoint/2010/main" val="12455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-4439"/>
            <a:ext cx="7619999" cy="679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840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and data tampering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Measures </a:t>
            </a:r>
          </a:p>
          <a:p>
            <a:pPr lvl="1"/>
            <a:r>
              <a:rPr lang="en-US" dirty="0"/>
              <a:t>Personality: 100-item IPIP</a:t>
            </a:r>
          </a:p>
          <a:p>
            <a:pPr lvl="1"/>
            <a:r>
              <a:rPr lang="en-US" dirty="0"/>
              <a:t>Self reports of diligence, job performance, satisfaction, academic achievement</a:t>
            </a:r>
          </a:p>
          <a:p>
            <a:pPr lvl="1"/>
            <a:r>
              <a:rPr lang="en-US" dirty="0"/>
              <a:t>Response time</a:t>
            </a:r>
          </a:p>
          <a:p>
            <a:pPr lvl="1"/>
            <a:r>
              <a:rPr lang="en-US" dirty="0"/>
              <a:t>Flagged items</a:t>
            </a:r>
          </a:p>
          <a:p>
            <a:pPr lvl="1"/>
            <a:r>
              <a:rPr lang="en-US" dirty="0"/>
              <a:t>Psychometric consistency</a:t>
            </a:r>
          </a:p>
          <a:p>
            <a:pPr lvl="1"/>
            <a:r>
              <a:rPr lang="en-US" dirty="0"/>
              <a:t>Bogus item </a:t>
            </a:r>
            <a:r>
              <a:rPr lang="en-US" dirty="0" smtClean="0"/>
              <a:t>scales</a:t>
            </a:r>
          </a:p>
          <a:p>
            <a:r>
              <a:rPr lang="en-US" dirty="0" smtClean="0"/>
              <a:t>Data tampering- data was tampered with to create samples with 5%, 10% and 20% inattentive respondents.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48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scale descriptive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6446"/>
            <a:ext cx="8229600" cy="379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829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1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H1: The </a:t>
            </a:r>
            <a:r>
              <a:rPr lang="en-US" dirty="0"/>
              <a:t>one-way ANOVA on the average </a:t>
            </a:r>
            <a:r>
              <a:rPr lang="en-US" dirty="0" smtClean="0"/>
              <a:t>flagging </a:t>
            </a:r>
            <a:r>
              <a:rPr lang="en-US" dirty="0"/>
              <a:t>rate for </a:t>
            </a:r>
            <a:r>
              <a:rPr lang="en-US" dirty="0" smtClean="0"/>
              <a:t>each detection </a:t>
            </a:r>
            <a:r>
              <a:rPr lang="en-US" dirty="0"/>
              <a:t>type was </a:t>
            </a:r>
            <a:r>
              <a:rPr lang="en-US" dirty="0" smtClean="0"/>
              <a:t>significant</a:t>
            </a:r>
            <a:r>
              <a:rPr lang="en-US" dirty="0"/>
              <a:t>, F(2; 948) = 135:86, p &lt; :001. The </a:t>
            </a:r>
            <a:r>
              <a:rPr lang="en-US" dirty="0" smtClean="0"/>
              <a:t>effect </a:t>
            </a:r>
            <a:r>
              <a:rPr lang="en-US" dirty="0"/>
              <a:t>of item </a:t>
            </a:r>
            <a:r>
              <a:rPr lang="en-US" dirty="0" smtClean="0"/>
              <a:t>type was </a:t>
            </a:r>
            <a:r>
              <a:rPr lang="en-US" dirty="0"/>
              <a:t>strong, with </a:t>
            </a:r>
            <a:r>
              <a:rPr lang="el-GR" dirty="0" smtClean="0"/>
              <a:t>η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.22.</a:t>
            </a:r>
          </a:p>
        </p:txBody>
      </p:sp>
    </p:spTree>
    <p:extLst>
      <p:ext uri="{BB962C8B-B14F-4D97-AF65-F5344CB8AC3E}">
        <p14:creationId xmlns:p14="http://schemas.microsoft.com/office/powerpoint/2010/main" val="4254444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Hypothesis </a:t>
            </a:r>
            <a:r>
              <a:rPr lang="en-US" dirty="0" smtClean="0"/>
              <a:t>2 </a:t>
            </a:r>
            <a:br>
              <a:rPr lang="en-US" dirty="0" smtClean="0"/>
            </a:br>
            <a:r>
              <a:rPr lang="en-US" sz="3100" dirty="0" smtClean="0"/>
              <a:t>Hanley </a:t>
            </a:r>
            <a:r>
              <a:rPr lang="en-US" sz="3100" dirty="0" err="1"/>
              <a:t>M</a:t>
            </a:r>
            <a:r>
              <a:rPr lang="en-US" sz="3100" dirty="0" err="1" smtClean="0"/>
              <a:t>cneil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14400"/>
            <a:ext cx="55245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61" y="2780190"/>
            <a:ext cx="53816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48200"/>
            <a:ext cx="54387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32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Examined using </a:t>
            </a:r>
            <a:r>
              <a:rPr lang="en-US" dirty="0" err="1" smtClean="0"/>
              <a:t>Feldt</a:t>
            </a:r>
            <a:r>
              <a:rPr lang="en-US" dirty="0" smtClean="0"/>
              <a:t> et al </a:t>
            </a:r>
            <a:r>
              <a:rPr lang="en-US" smtClean="0"/>
              <a:t>1987 method.</a:t>
            </a:r>
          </a:p>
          <a:p>
            <a:r>
              <a:rPr lang="en-US" dirty="0" smtClean="0"/>
              <a:t>Partially </a:t>
            </a:r>
            <a:r>
              <a:rPr lang="en-US" dirty="0" smtClean="0"/>
              <a:t>supported</a:t>
            </a:r>
          </a:p>
          <a:p>
            <a:r>
              <a:rPr lang="en-US" dirty="0" smtClean="0"/>
              <a:t>Improvements for Psychometric consistency, but not a real improvement.</a:t>
            </a:r>
          </a:p>
          <a:p>
            <a:r>
              <a:rPr lang="en-US" dirty="0" smtClean="0"/>
              <a:t>Most improvement happened at 20%</a:t>
            </a:r>
          </a:p>
          <a:p>
            <a:r>
              <a:rPr lang="en-US" dirty="0" smtClean="0"/>
              <a:t>Those with the improvements were closer to the scale mean (</a:t>
            </a:r>
            <a:r>
              <a:rPr lang="en-US" dirty="0" err="1" smtClean="0"/>
              <a:t>ie</a:t>
            </a:r>
            <a:r>
              <a:rPr lang="en-US" dirty="0" smtClean="0"/>
              <a:t>. 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739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Fleischer type </a:t>
            </a:r>
            <a:r>
              <a:rPr lang="en-US" dirty="0" smtClean="0"/>
              <a:t>is viewed as less obtrusive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Optimal identification through total time and Fleischer type</a:t>
            </a:r>
            <a:r>
              <a:rPr lang="en-US" dirty="0" smtClean="0"/>
              <a:t>. Though not always sig but always better.</a:t>
            </a:r>
            <a:endParaRPr lang="en-US" dirty="0" smtClean="0"/>
          </a:p>
          <a:p>
            <a:r>
              <a:rPr lang="en-US" dirty="0" smtClean="0"/>
              <a:t>Psychometric consistency may not be as useful as once thought.</a:t>
            </a:r>
          </a:p>
          <a:p>
            <a:r>
              <a:rPr lang="en-US" dirty="0" smtClean="0"/>
              <a:t>Reliability increase depends on the mean and SD</a:t>
            </a:r>
          </a:p>
          <a:p>
            <a:r>
              <a:rPr lang="en-US" dirty="0" smtClean="0"/>
              <a:t>Total time and Fleischer were the most useful</a:t>
            </a:r>
          </a:p>
          <a:p>
            <a:r>
              <a:rPr lang="en-US" dirty="0" smtClean="0"/>
              <a:t>Fleischer type can be used during data collection and after where as total time is only useable after data collection.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8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and 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Attentiveness can be instructed is not a guarantee. </a:t>
            </a:r>
          </a:p>
          <a:p>
            <a:pPr lvl="1"/>
            <a:r>
              <a:rPr lang="en-US" dirty="0" smtClean="0"/>
              <a:t>Respondents did not adhere to second set of instructions.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Future research</a:t>
            </a:r>
          </a:p>
          <a:p>
            <a:pPr lvl="1"/>
            <a:r>
              <a:rPr lang="en-US" dirty="0" smtClean="0"/>
              <a:t>Examine aptitude testing.</a:t>
            </a:r>
          </a:p>
          <a:p>
            <a:pPr lvl="1"/>
            <a:r>
              <a:rPr lang="en-US" dirty="0" smtClean="0"/>
              <a:t>Compare to other new web analytic measures.</a:t>
            </a:r>
          </a:p>
          <a:p>
            <a:pPr lvl="1"/>
            <a:r>
              <a:rPr lang="en-US" dirty="0" smtClean="0"/>
              <a:t>Comparisons at different levels of inattention during the testing.</a:t>
            </a:r>
          </a:p>
          <a:p>
            <a:pPr lvl="1"/>
            <a:r>
              <a:rPr lang="en-US" dirty="0" smtClean="0"/>
              <a:t>Look at </a:t>
            </a:r>
            <a:r>
              <a:rPr lang="en-US" smtClean="0"/>
              <a:t>organizational surveys.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3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Issues with inattention</a:t>
            </a:r>
          </a:p>
          <a:p>
            <a:r>
              <a:rPr lang="en-US" dirty="0" smtClean="0"/>
              <a:t>Models of inattention</a:t>
            </a:r>
          </a:p>
          <a:p>
            <a:r>
              <a:rPr lang="en-US" dirty="0" smtClean="0"/>
              <a:t>Factors influencing inattention</a:t>
            </a:r>
          </a:p>
          <a:p>
            <a:r>
              <a:rPr lang="en-US" dirty="0" smtClean="0"/>
              <a:t>Respondent interest</a:t>
            </a:r>
          </a:p>
          <a:p>
            <a:r>
              <a:rPr lang="en-US" dirty="0" smtClean="0"/>
              <a:t>Detecting inattentive respondents </a:t>
            </a:r>
          </a:p>
          <a:p>
            <a:r>
              <a:rPr lang="en-US" dirty="0" smtClean="0"/>
              <a:t>Recent research</a:t>
            </a:r>
          </a:p>
          <a:p>
            <a:r>
              <a:rPr lang="en-US" dirty="0" smtClean="0"/>
              <a:t>Present study</a:t>
            </a:r>
          </a:p>
          <a:p>
            <a:r>
              <a:rPr lang="en-US" dirty="0" smtClean="0"/>
              <a:t>Study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 with inattentive</a:t>
            </a:r>
          </a:p>
          <a:p>
            <a:r>
              <a:rPr lang="en-US" dirty="0" smtClean="0"/>
              <a:t>Impacts data</a:t>
            </a:r>
          </a:p>
          <a:p>
            <a:pPr lvl="1"/>
            <a:r>
              <a:rPr lang="en-US" dirty="0" smtClean="0"/>
              <a:t>Factor structure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Validity</a:t>
            </a:r>
          </a:p>
          <a:p>
            <a:r>
              <a:rPr lang="en-US" dirty="0" smtClean="0"/>
              <a:t>Impacts self-report surveys</a:t>
            </a:r>
          </a:p>
          <a:p>
            <a:r>
              <a:rPr lang="en-US" dirty="0" smtClean="0"/>
              <a:t>Using personality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4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with inattentive respondents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Reliability issues</a:t>
            </a:r>
          </a:p>
          <a:p>
            <a:pPr lvl="1"/>
            <a:r>
              <a:rPr lang="en-US" dirty="0" smtClean="0"/>
              <a:t>Unforeseen impact up or down</a:t>
            </a:r>
          </a:p>
          <a:p>
            <a:r>
              <a:rPr lang="en-US" dirty="0" smtClean="0"/>
              <a:t>Factor loading (</a:t>
            </a:r>
            <a:r>
              <a:rPr lang="en-US" dirty="0"/>
              <a:t>Schmitt &amp; </a:t>
            </a:r>
            <a:r>
              <a:rPr lang="en-US" dirty="0" err="1"/>
              <a:t>Stults</a:t>
            </a:r>
            <a:r>
              <a:rPr lang="en-US" dirty="0"/>
              <a:t>, </a:t>
            </a:r>
            <a:r>
              <a:rPr lang="en-US" dirty="0" smtClean="0"/>
              <a:t>1985; </a:t>
            </a:r>
            <a:r>
              <a:rPr lang="en-US" dirty="0"/>
              <a:t>Woods, </a:t>
            </a:r>
            <a:r>
              <a:rPr lang="en-US" dirty="0" smtClean="0"/>
              <a:t>2006)</a:t>
            </a:r>
          </a:p>
          <a:p>
            <a:pPr lvl="1"/>
            <a:r>
              <a:rPr lang="en-US" dirty="0" smtClean="0"/>
              <a:t>Harder to interpret</a:t>
            </a:r>
          </a:p>
          <a:p>
            <a:pPr lvl="1"/>
            <a:r>
              <a:rPr lang="en-US" dirty="0" smtClean="0"/>
              <a:t>Creates multiple false domains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influencing responses inattentiveness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Respondent interest</a:t>
            </a:r>
          </a:p>
          <a:p>
            <a:r>
              <a:rPr lang="en-US" dirty="0" smtClean="0"/>
              <a:t>Subject matter</a:t>
            </a:r>
          </a:p>
          <a:p>
            <a:r>
              <a:rPr lang="en-US" dirty="0" smtClean="0"/>
              <a:t>Presentation of survey</a:t>
            </a:r>
          </a:p>
          <a:p>
            <a:r>
              <a:rPr lang="en-US" dirty="0" smtClean="0"/>
              <a:t>Processing speed</a:t>
            </a:r>
          </a:p>
          <a:p>
            <a:r>
              <a:rPr lang="en-US" dirty="0" smtClean="0"/>
              <a:t>Environmental distractions</a:t>
            </a:r>
          </a:p>
          <a:p>
            <a:r>
              <a:rPr lang="en-US" dirty="0" smtClean="0"/>
              <a:t>Test Length</a:t>
            </a:r>
          </a:p>
          <a:p>
            <a:r>
              <a:rPr lang="en-US" dirty="0" smtClean="0"/>
              <a:t>Number of response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66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Huang et al (2012)</a:t>
            </a:r>
          </a:p>
          <a:p>
            <a:pPr lvl="1"/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Findings</a:t>
            </a:r>
          </a:p>
          <a:p>
            <a:r>
              <a:rPr lang="en-US" dirty="0" smtClean="0"/>
              <a:t>Meade &amp; Craig (2012)</a:t>
            </a:r>
          </a:p>
          <a:p>
            <a:pPr lvl="1"/>
            <a:r>
              <a:rPr lang="en-US" dirty="0" smtClean="0"/>
              <a:t>Overview </a:t>
            </a:r>
          </a:p>
          <a:p>
            <a:pPr lvl="1"/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Issues addressed</a:t>
            </a:r>
          </a:p>
          <a:p>
            <a:r>
              <a:rPr lang="en-US" dirty="0" smtClean="0"/>
              <a:t>Goals</a:t>
            </a:r>
          </a:p>
          <a:p>
            <a:r>
              <a:rPr lang="en-US" dirty="0" smtClean="0"/>
              <a:t>How it improves on past research</a:t>
            </a:r>
          </a:p>
          <a:p>
            <a:pPr lvl="1"/>
            <a:r>
              <a:rPr lang="en-US" dirty="0" smtClean="0"/>
              <a:t>New item type Fleischer type</a:t>
            </a:r>
          </a:p>
          <a:p>
            <a:pPr lvl="2"/>
            <a:r>
              <a:rPr lang="en-US" dirty="0" smtClean="0"/>
              <a:t>Less distracting</a:t>
            </a:r>
          </a:p>
          <a:p>
            <a:r>
              <a:rPr lang="en-US" dirty="0" smtClean="0"/>
              <a:t>Study design</a:t>
            </a:r>
          </a:p>
          <a:p>
            <a:pPr lvl="1"/>
            <a:r>
              <a:rPr lang="en-US" dirty="0" smtClean="0"/>
              <a:t>Two-with in subject conditions for attentiveness</a:t>
            </a:r>
          </a:p>
          <a:p>
            <a:pPr lvl="1"/>
            <a:r>
              <a:rPr lang="en-US" dirty="0" smtClean="0"/>
              <a:t>Three between subject conditions (item type)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66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for detecting inattentive respondents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Psychometric combination</a:t>
            </a:r>
          </a:p>
          <a:p>
            <a:r>
              <a:rPr lang="en-US" dirty="0" smtClean="0"/>
              <a:t>Total time</a:t>
            </a:r>
          </a:p>
          <a:p>
            <a:r>
              <a:rPr lang="en-US" dirty="0" smtClean="0"/>
              <a:t>Bogus items</a:t>
            </a:r>
          </a:p>
          <a:p>
            <a:pPr lvl="1"/>
            <a:r>
              <a:rPr lang="en-US" dirty="0" smtClean="0"/>
              <a:t>Nonsensical </a:t>
            </a:r>
            <a:r>
              <a:rPr lang="en-US" dirty="0" smtClean="0"/>
              <a:t>items</a:t>
            </a:r>
            <a:endParaRPr lang="en-US" dirty="0" smtClean="0"/>
          </a:p>
          <a:p>
            <a:pPr lvl="1"/>
            <a:r>
              <a:rPr lang="en-US" dirty="0" smtClean="0"/>
              <a:t>Instruction based items</a:t>
            </a:r>
          </a:p>
          <a:p>
            <a:pPr lvl="1"/>
            <a:r>
              <a:rPr lang="en-US" dirty="0" smtClean="0"/>
              <a:t>Fleischer </a:t>
            </a:r>
            <a:r>
              <a:rPr lang="en-US" dirty="0" smtClean="0"/>
              <a:t>Type- created by using a known valid survey item and then adding a modifier like “never” or “always” to elicit extreme responses 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H1</a:t>
            </a:r>
            <a:r>
              <a:rPr lang="en-US" dirty="0"/>
              <a:t>: There will be a </a:t>
            </a:r>
            <a:r>
              <a:rPr lang="en-US" dirty="0" smtClean="0"/>
              <a:t>difference </a:t>
            </a:r>
            <a:r>
              <a:rPr lang="en-US" dirty="0"/>
              <a:t>in the perception and reaction to the </a:t>
            </a:r>
            <a:r>
              <a:rPr lang="en-US" dirty="0" smtClean="0"/>
              <a:t>different item </a:t>
            </a:r>
            <a:r>
              <a:rPr lang="en-US" dirty="0"/>
              <a:t>detection types.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H2</a:t>
            </a:r>
            <a:r>
              <a:rPr lang="en-US" dirty="0"/>
              <a:t>: The </a:t>
            </a:r>
            <a:r>
              <a:rPr lang="en-US" dirty="0" smtClean="0"/>
              <a:t>identification </a:t>
            </a:r>
            <a:r>
              <a:rPr lang="en-US" dirty="0"/>
              <a:t>of inattentive responders will be most accurate </a:t>
            </a:r>
            <a:r>
              <a:rPr lang="en-US" dirty="0" smtClean="0"/>
              <a:t>using either </a:t>
            </a:r>
            <a:r>
              <a:rPr lang="en-US" dirty="0"/>
              <a:t>the Fleischer method or response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H3:The </a:t>
            </a:r>
            <a:r>
              <a:rPr lang="en-US" dirty="0"/>
              <a:t>Fleischer type and response time detection methods for data </a:t>
            </a:r>
            <a:r>
              <a:rPr lang="en-US" dirty="0" smtClean="0"/>
              <a:t>removal will </a:t>
            </a:r>
            <a:r>
              <a:rPr lang="en-US" dirty="0"/>
              <a:t>yield the greatest improvement in reliability compared to all other methods.</a:t>
            </a:r>
          </a:p>
        </p:txBody>
      </p:sp>
    </p:spTree>
    <p:extLst>
      <p:ext uri="{BB962C8B-B14F-4D97-AF65-F5344CB8AC3E}">
        <p14:creationId xmlns:p14="http://schemas.microsoft.com/office/powerpoint/2010/main" val="167463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8287</TotalTime>
  <Words>706</Words>
  <Application>Microsoft Office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 COMPARISON OF DIFFERENT METHODS OF DETECTING INATTENTIVE RESPONDENTS </vt:lpstr>
      <vt:lpstr>Overview</vt:lpstr>
      <vt:lpstr>Introduction</vt:lpstr>
      <vt:lpstr>Issues with inattentive respondents</vt:lpstr>
      <vt:lpstr>Factors influencing responses inattentiveness</vt:lpstr>
      <vt:lpstr>Recent research</vt:lpstr>
      <vt:lpstr>Present study</vt:lpstr>
      <vt:lpstr>Methods for detecting inattentive respondents</vt:lpstr>
      <vt:lpstr>Hypotheses </vt:lpstr>
      <vt:lpstr>Participants</vt:lpstr>
      <vt:lpstr>Method</vt:lpstr>
      <vt:lpstr>PowerPoint Presentation</vt:lpstr>
      <vt:lpstr>Measures and data tampering</vt:lpstr>
      <vt:lpstr>Personality scale descriptive</vt:lpstr>
      <vt:lpstr>Hypothesis 1 Results</vt:lpstr>
      <vt:lpstr>Hypothesis 2  Hanley Mcneil</vt:lpstr>
      <vt:lpstr>Hypothesis 3</vt:lpstr>
      <vt:lpstr>Implications</vt:lpstr>
      <vt:lpstr>Limitations and future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COMPARISON OF DIFFERENT METHODS OF DETECTING INATTENTIVE RESPONDENTS</dc:title>
  <dc:creator>Avi Fleischer</dc:creator>
  <cp:lastModifiedBy>Avi Fleischer</cp:lastModifiedBy>
  <cp:revision>61</cp:revision>
  <cp:lastPrinted>2014-10-20T16:26:13Z</cp:lastPrinted>
  <dcterms:created xsi:type="dcterms:W3CDTF">2014-10-08T23:13:48Z</dcterms:created>
  <dcterms:modified xsi:type="dcterms:W3CDTF">2015-11-13T18:08:59Z</dcterms:modified>
</cp:coreProperties>
</file>