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7" r:id="rId3"/>
    <p:sldId id="258" r:id="rId4"/>
    <p:sldId id="259" r:id="rId5"/>
    <p:sldId id="261" r:id="rId6"/>
    <p:sldId id="262" r:id="rId7"/>
    <p:sldId id="263" r:id="rId8"/>
    <p:sldId id="264" r:id="rId9"/>
    <p:sldId id="266" r:id="rId10"/>
    <p:sldId id="265"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1" d="100"/>
          <a:sy n="71" d="100"/>
        </p:scale>
        <p:origin x="-1146" y="-35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F8BB8F-6DF5-46C5-AC04-E63863E4DF87}" type="datetimeFigureOut">
              <a:rPr lang="en-US" smtClean="0"/>
              <a:pPr/>
              <a:t>10/9/2013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B7C530-97B3-44A5-B44D-A03340E57307}" type="slidenum">
              <a:rPr lang="en-US" smtClean="0"/>
              <a:pPr/>
              <a:t>‹#›</a:t>
            </a:fld>
            <a:endParaRPr lang="en-US"/>
          </a:p>
        </p:txBody>
      </p:sp>
    </p:spTree>
    <p:extLst>
      <p:ext uri="{BB962C8B-B14F-4D97-AF65-F5344CB8AC3E}">
        <p14:creationId xmlns="" xmlns:p14="http://schemas.microsoft.com/office/powerpoint/2010/main" val="33843763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52B1ED-F69E-4F59-A736-9CE96FD0D232}" type="datetimeFigureOut">
              <a:rPr lang="en-US" smtClean="0"/>
              <a:pPr/>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276508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2B1ED-F69E-4F59-A736-9CE96FD0D232}" type="datetimeFigureOut">
              <a:rPr lang="en-US" smtClean="0"/>
              <a:pPr/>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2531206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2B1ED-F69E-4F59-A736-9CE96FD0D232}" type="datetimeFigureOut">
              <a:rPr lang="en-US" smtClean="0"/>
              <a:pPr/>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2862702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2B1ED-F69E-4F59-A736-9CE96FD0D232}" type="datetimeFigureOut">
              <a:rPr lang="en-US" smtClean="0"/>
              <a:pPr/>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89443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52B1ED-F69E-4F59-A736-9CE96FD0D232}" type="datetimeFigureOut">
              <a:rPr lang="en-US" smtClean="0"/>
              <a:pPr/>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2503071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52B1ED-F69E-4F59-A736-9CE96FD0D232}" type="datetimeFigureOut">
              <a:rPr lang="en-US" smtClean="0"/>
              <a:pPr/>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3279021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52B1ED-F69E-4F59-A736-9CE96FD0D232}" type="datetimeFigureOut">
              <a:rPr lang="en-US" smtClean="0"/>
              <a:pPr/>
              <a:t>10/9/2013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128751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52B1ED-F69E-4F59-A736-9CE96FD0D232}" type="datetimeFigureOut">
              <a:rPr lang="en-US" smtClean="0"/>
              <a:pPr/>
              <a:t>10/9/2013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3552400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2B1ED-F69E-4F59-A736-9CE96FD0D232}" type="datetimeFigureOut">
              <a:rPr lang="en-US" smtClean="0"/>
              <a:pPr/>
              <a:t>10/9/2013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3060536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52B1ED-F69E-4F59-A736-9CE96FD0D232}" type="datetimeFigureOut">
              <a:rPr lang="en-US" smtClean="0"/>
              <a:pPr/>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174589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52B1ED-F69E-4F59-A736-9CE96FD0D232}" type="datetimeFigureOut">
              <a:rPr lang="en-US" smtClean="0"/>
              <a:pPr/>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2324766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2B1ED-F69E-4F59-A736-9CE96FD0D232}" type="datetimeFigureOut">
              <a:rPr lang="en-US" smtClean="0"/>
              <a:pPr/>
              <a:t>10/9/2013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1C454-EC8E-4DD8-AFCB-19022861BAD3}" type="slidenum">
              <a:rPr lang="en-US" smtClean="0"/>
              <a:pPr/>
              <a:t>‹#›</a:t>
            </a:fld>
            <a:endParaRPr lang="en-US"/>
          </a:p>
        </p:txBody>
      </p:sp>
    </p:spTree>
    <p:extLst>
      <p:ext uri="{BB962C8B-B14F-4D97-AF65-F5344CB8AC3E}">
        <p14:creationId xmlns="" xmlns:p14="http://schemas.microsoft.com/office/powerpoint/2010/main" val="1094969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559475"/>
            <a:ext cx="8686799" cy="2031325"/>
          </a:xfrm>
          <a:prstGeom prst="rect">
            <a:avLst/>
          </a:prstGeom>
          <a:noFill/>
        </p:spPr>
        <p:txBody>
          <a:bodyPr wrap="square" rtlCol="0">
            <a:spAutoFit/>
          </a:bodyPr>
          <a:lstStyle/>
          <a:p>
            <a:r>
              <a:rPr lang="en-US" sz="4200" dirty="0" smtClean="0">
                <a:latin typeface="Arial" pitchFamily="34" charset="0"/>
                <a:cs typeface="Arial" pitchFamily="34" charset="0"/>
              </a:rPr>
              <a:t>Measurement, Control, and Stability of Multiple Response Styles </a:t>
            </a:r>
          </a:p>
          <a:p>
            <a:r>
              <a:rPr lang="en-US" sz="4200" dirty="0" smtClean="0">
                <a:latin typeface="Arial" pitchFamily="34" charset="0"/>
                <a:cs typeface="Arial" pitchFamily="34" charset="0"/>
              </a:rPr>
              <a:t>Using Reverse Coded Items</a:t>
            </a:r>
            <a:endParaRPr lang="en-US" sz="4200" dirty="0">
              <a:latin typeface="Arial" pitchFamily="34" charset="0"/>
              <a:cs typeface="Arial" pitchFamily="34" charset="0"/>
            </a:endParaRPr>
          </a:p>
        </p:txBody>
      </p:sp>
      <p:sp>
        <p:nvSpPr>
          <p:cNvPr id="5" name="TextBox 4"/>
          <p:cNvSpPr txBox="1"/>
          <p:nvPr/>
        </p:nvSpPr>
        <p:spPr>
          <a:xfrm>
            <a:off x="315216" y="3886200"/>
            <a:ext cx="5711435" cy="1785104"/>
          </a:xfrm>
          <a:prstGeom prst="rect">
            <a:avLst/>
          </a:prstGeom>
          <a:noFill/>
        </p:spPr>
        <p:txBody>
          <a:bodyPr wrap="none" rtlCol="0">
            <a:spAutoFit/>
          </a:bodyPr>
          <a:lstStyle/>
          <a:p>
            <a:r>
              <a:rPr lang="en-US" sz="2800" dirty="0" smtClean="0">
                <a:latin typeface="Arial" pitchFamily="34" charset="0"/>
                <a:cs typeface="Arial" pitchFamily="34" charset="0"/>
              </a:rPr>
              <a:t>Eric Tomlinson</a:t>
            </a:r>
          </a:p>
          <a:p>
            <a:r>
              <a:rPr lang="en-US" sz="2800" dirty="0">
                <a:latin typeface="Arial" pitchFamily="34" charset="0"/>
                <a:cs typeface="Arial" pitchFamily="34" charset="0"/>
              </a:rPr>
              <a:t>Daniel Bolt</a:t>
            </a:r>
          </a:p>
          <a:p>
            <a:r>
              <a:rPr lang="en-US" dirty="0" smtClean="0">
                <a:latin typeface="Arial" pitchFamily="34" charset="0"/>
                <a:cs typeface="Arial" pitchFamily="34" charset="0"/>
              </a:rPr>
              <a:t>University of Wisconsin-Madison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Ideas in Testing Research Seminar | October 11, 2013</a:t>
            </a:r>
            <a:endParaRPr lang="en-US" dirty="0">
              <a:latin typeface="Arial" pitchFamily="34" charset="0"/>
              <a:cs typeface="Arial" pitchFamily="34" charset="0"/>
            </a:endParaRPr>
          </a:p>
        </p:txBody>
      </p:sp>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019688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378395" cy="584775"/>
          </a:xfrm>
          <a:prstGeom prst="rect">
            <a:avLst/>
          </a:prstGeom>
          <a:noFill/>
        </p:spPr>
        <p:txBody>
          <a:bodyPr wrap="none" rtlCol="0">
            <a:spAutoFit/>
          </a:bodyPr>
          <a:lstStyle/>
          <a:p>
            <a:r>
              <a:rPr lang="en-US" sz="3200" dirty="0" smtClean="0">
                <a:latin typeface="Arial" pitchFamily="34" charset="0"/>
                <a:cs typeface="Arial" pitchFamily="34" charset="0"/>
              </a:rPr>
              <a:t>Model Comparison Statistics</a:t>
            </a:r>
            <a:endParaRPr lang="en-US" sz="3200" dirty="0">
              <a:latin typeface="Arial" pitchFamily="34" charset="0"/>
              <a:cs typeface="Arial" pitchFamily="34" charset="0"/>
            </a:endParaRPr>
          </a:p>
        </p:txBody>
      </p:sp>
      <p:sp>
        <p:nvSpPr>
          <p:cNvPr id="6" name="TextBox 5"/>
          <p:cNvSpPr txBox="1"/>
          <p:nvPr/>
        </p:nvSpPr>
        <p:spPr>
          <a:xfrm>
            <a:off x="564777" y="1231652"/>
            <a:ext cx="8077200" cy="2308324"/>
          </a:xfrm>
          <a:prstGeom prst="rect">
            <a:avLst/>
          </a:prstGeom>
          <a:noFill/>
        </p:spPr>
        <p:txBody>
          <a:bodyPr wrap="square" rtlCol="0">
            <a:spAutoFit/>
          </a:bodyPr>
          <a:lstStyle/>
          <a:p>
            <a:r>
              <a:rPr lang="en-US" b="1" dirty="0">
                <a:latin typeface="Arial" pitchFamily="34" charset="0"/>
                <a:cs typeface="Arial" pitchFamily="34" charset="0"/>
              </a:rPr>
              <a:t>One-dimensiona</a:t>
            </a:r>
            <a:r>
              <a:rPr lang="en-US" dirty="0">
                <a:latin typeface="Arial" pitchFamily="34" charset="0"/>
                <a:cs typeface="Arial" pitchFamily="34" charset="0"/>
              </a:rPr>
              <a:t>l: </a:t>
            </a:r>
            <a:r>
              <a:rPr lang="el-GR" dirty="0" smtClean="0">
                <a:latin typeface="Arial" pitchFamily="34" charset="0"/>
                <a:cs typeface="Arial" pitchFamily="34" charset="0"/>
              </a:rPr>
              <a:t>θ</a:t>
            </a:r>
            <a:r>
              <a:rPr lang="en-US" baseline="-25000" dirty="0" smtClean="0">
                <a:latin typeface="Arial" pitchFamily="34" charset="0"/>
                <a:cs typeface="Arial" pitchFamily="34" charset="0"/>
              </a:rPr>
              <a:t>1 </a:t>
            </a:r>
            <a:r>
              <a:rPr lang="en-US" dirty="0" smtClean="0">
                <a:latin typeface="Arial" pitchFamily="34" charset="0"/>
                <a:cs typeface="Arial" pitchFamily="34" charset="0"/>
              </a:rPr>
              <a:t>trait </a:t>
            </a:r>
            <a:r>
              <a:rPr lang="en-US" dirty="0">
                <a:latin typeface="Arial" pitchFamily="34" charset="0"/>
                <a:cs typeface="Arial" pitchFamily="34" charset="0"/>
              </a:rPr>
              <a:t>having category slopes constrained to fixed equal interval values (-3, -1, 1, 3), and (3, 1, -1, -3) for reverse worded </a:t>
            </a:r>
            <a:r>
              <a:rPr lang="en-US" dirty="0" smtClean="0">
                <a:latin typeface="Arial" pitchFamily="34" charset="0"/>
                <a:cs typeface="Arial" pitchFamily="34" charset="0"/>
              </a:rPr>
              <a:t>items.</a:t>
            </a:r>
          </a:p>
          <a:p>
            <a:endParaRPr lang="en-US" dirty="0">
              <a:latin typeface="Arial" pitchFamily="34" charset="0"/>
              <a:cs typeface="Arial" pitchFamily="34" charset="0"/>
            </a:endParaRPr>
          </a:p>
          <a:p>
            <a:r>
              <a:rPr lang="en-US" b="1" dirty="0">
                <a:latin typeface="Arial" pitchFamily="34" charset="0"/>
                <a:cs typeface="Arial" pitchFamily="34" charset="0"/>
              </a:rPr>
              <a:t>Two-dimensional</a:t>
            </a:r>
            <a:r>
              <a:rPr lang="en-US" dirty="0">
                <a:latin typeface="Arial" pitchFamily="34" charset="0"/>
                <a:cs typeface="Arial" pitchFamily="34" charset="0"/>
              </a:rPr>
              <a:t>: An extended case of first model adding an ERS factor with fixed category slopes (1, -1, -1, 1).</a:t>
            </a:r>
          </a:p>
          <a:p>
            <a:endParaRPr lang="en-US" dirty="0">
              <a:latin typeface="Arial" pitchFamily="34" charset="0"/>
              <a:cs typeface="Arial" pitchFamily="34" charset="0"/>
            </a:endParaRPr>
          </a:p>
          <a:p>
            <a:r>
              <a:rPr lang="en-US" b="1" dirty="0">
                <a:latin typeface="Arial" pitchFamily="34" charset="0"/>
                <a:cs typeface="Arial" pitchFamily="34" charset="0"/>
              </a:rPr>
              <a:t>Three-dimensional</a:t>
            </a:r>
            <a:r>
              <a:rPr lang="en-US" dirty="0">
                <a:latin typeface="Arial" pitchFamily="34" charset="0"/>
                <a:cs typeface="Arial" pitchFamily="34" charset="0"/>
              </a:rPr>
              <a:t>: An extended case of second model adding a DRS factor with fixed category slopes (-1, -1, 1, 1).</a:t>
            </a:r>
          </a:p>
        </p:txBody>
      </p:sp>
      <p:pic>
        <p:nvPicPr>
          <p:cNvPr id="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38200" y="3810000"/>
            <a:ext cx="7391402" cy="14848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761571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378395" cy="584775"/>
          </a:xfrm>
          <a:prstGeom prst="rect">
            <a:avLst/>
          </a:prstGeom>
          <a:noFill/>
        </p:spPr>
        <p:txBody>
          <a:bodyPr wrap="none" rtlCol="0">
            <a:spAutoFit/>
          </a:bodyPr>
          <a:lstStyle/>
          <a:p>
            <a:r>
              <a:rPr lang="en-US" sz="3200" dirty="0" smtClean="0">
                <a:latin typeface="Arial" pitchFamily="34" charset="0"/>
                <a:cs typeface="Arial" pitchFamily="34" charset="0"/>
              </a:rPr>
              <a:t>Example Response Patterns</a:t>
            </a:r>
            <a:endParaRPr lang="en-US" sz="3200" dirty="0">
              <a:latin typeface="Arial" pitchFamily="34" charset="0"/>
              <a:cs typeface="Arial" pitchFamily="34" charset="0"/>
            </a:endParaRPr>
          </a:p>
        </p:txBody>
      </p:sp>
      <p:sp>
        <p:nvSpPr>
          <p:cNvPr id="6" name="TextBox 5"/>
          <p:cNvSpPr txBox="1"/>
          <p:nvPr/>
        </p:nvSpPr>
        <p:spPr>
          <a:xfrm>
            <a:off x="564777" y="1231652"/>
            <a:ext cx="8077200" cy="2308324"/>
          </a:xfrm>
          <a:prstGeom prst="rect">
            <a:avLst/>
          </a:prstGeom>
          <a:noFill/>
        </p:spPr>
        <p:txBody>
          <a:bodyPr wrap="square" rtlCol="0">
            <a:sp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Using </a:t>
            </a:r>
            <a:r>
              <a:rPr lang="en-US" dirty="0">
                <a:latin typeface="Arial" pitchFamily="34" charset="0"/>
                <a:cs typeface="Arial" pitchFamily="34" charset="0"/>
              </a:rPr>
              <a:t>the three-dimensional model, we </a:t>
            </a:r>
            <a:r>
              <a:rPr lang="en-US" dirty="0" smtClean="0">
                <a:latin typeface="Arial" pitchFamily="34" charset="0"/>
                <a:cs typeface="Arial" pitchFamily="34" charset="0"/>
              </a:rPr>
              <a:t>estimated </a:t>
            </a:r>
            <a:r>
              <a:rPr lang="en-US" dirty="0">
                <a:latin typeface="Arial" pitchFamily="34" charset="0"/>
                <a:cs typeface="Arial" pitchFamily="34" charset="0"/>
              </a:rPr>
              <a:t>category intercepts for each item as well as student substantive trait estimates for </a:t>
            </a:r>
            <a:r>
              <a:rPr lang="en-US" dirty="0" smtClean="0">
                <a:latin typeface="Arial" pitchFamily="34" charset="0"/>
                <a:cs typeface="Arial" pitchFamily="34" charset="0"/>
              </a:rPr>
              <a:t>both scales.</a:t>
            </a:r>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r>
              <a:rPr lang="en-US" dirty="0" smtClean="0">
                <a:latin typeface="Arial" pitchFamily="34" charset="0"/>
                <a:cs typeface="Arial" pitchFamily="34" charset="0"/>
              </a:rPr>
              <a:t>Example </a:t>
            </a:r>
            <a:r>
              <a:rPr lang="en-US" dirty="0">
                <a:latin typeface="Arial" pitchFamily="34" charset="0"/>
                <a:cs typeface="Arial" pitchFamily="34" charset="0"/>
              </a:rPr>
              <a:t>response patterns to the 8-item </a:t>
            </a:r>
            <a:r>
              <a:rPr lang="en-US" dirty="0" smtClean="0">
                <a:latin typeface="Arial" pitchFamily="34" charset="0"/>
                <a:cs typeface="Arial" pitchFamily="34" charset="0"/>
              </a:rPr>
              <a:t>“Enjoyment of Science” scale. </a:t>
            </a:r>
            <a:r>
              <a:rPr lang="en-US" dirty="0">
                <a:latin typeface="Arial" pitchFamily="34" charset="0"/>
                <a:cs typeface="Arial" pitchFamily="34" charset="0"/>
              </a:rPr>
              <a:t>We </a:t>
            </a:r>
            <a:r>
              <a:rPr lang="en-US" dirty="0" smtClean="0">
                <a:latin typeface="Arial" pitchFamily="34" charset="0"/>
                <a:cs typeface="Arial" pitchFamily="34" charset="0"/>
              </a:rPr>
              <a:t>assign </a:t>
            </a:r>
            <a:r>
              <a:rPr lang="en-US" dirty="0">
                <a:latin typeface="Arial" pitchFamily="34" charset="0"/>
                <a:cs typeface="Arial" pitchFamily="34" charset="0"/>
              </a:rPr>
              <a:t>mean </a:t>
            </a:r>
            <a:r>
              <a:rPr lang="el-GR" dirty="0" smtClean="0">
                <a:latin typeface="Arial" pitchFamily="34" charset="0"/>
                <a:cs typeface="Arial" pitchFamily="34" charset="0"/>
              </a:rPr>
              <a:t>θ</a:t>
            </a:r>
            <a:r>
              <a:rPr lang="en-US" dirty="0" smtClean="0">
                <a:latin typeface="Arial" pitchFamily="34" charset="0"/>
                <a:cs typeface="Arial" pitchFamily="34" charset="0"/>
              </a:rPr>
              <a:t> </a:t>
            </a:r>
            <a:r>
              <a:rPr lang="en-US" dirty="0">
                <a:latin typeface="Arial" pitchFamily="34" charset="0"/>
                <a:cs typeface="Arial" pitchFamily="34" charset="0"/>
              </a:rPr>
              <a:t>values </a:t>
            </a:r>
            <a:r>
              <a:rPr lang="en-US" dirty="0" smtClean="0">
                <a:latin typeface="Arial" pitchFamily="34" charset="0"/>
                <a:cs typeface="Arial" pitchFamily="34" charset="0"/>
              </a:rPr>
              <a:t>to 0 on all traits, </a:t>
            </a:r>
            <a:r>
              <a:rPr lang="en-US" dirty="0">
                <a:latin typeface="Arial" pitchFamily="34" charset="0"/>
                <a:cs typeface="Arial" pitchFamily="34" charset="0"/>
              </a:rPr>
              <a:t>and higher values of </a:t>
            </a:r>
            <a:r>
              <a:rPr lang="el-GR" dirty="0">
                <a:latin typeface="Arial" pitchFamily="34" charset="0"/>
                <a:cs typeface="Arial" pitchFamily="34" charset="0"/>
              </a:rPr>
              <a:t>θ</a:t>
            </a:r>
            <a:r>
              <a:rPr lang="en-US" baseline="-25000" dirty="0">
                <a:latin typeface="Arial" pitchFamily="34" charset="0"/>
                <a:cs typeface="Arial" pitchFamily="34" charset="0"/>
              </a:rPr>
              <a:t>1</a:t>
            </a:r>
            <a:r>
              <a:rPr lang="en-US" dirty="0" smtClean="0">
                <a:latin typeface="Arial" pitchFamily="34" charset="0"/>
                <a:cs typeface="Arial" pitchFamily="34" charset="0"/>
              </a:rPr>
              <a:t> </a:t>
            </a:r>
            <a:r>
              <a:rPr lang="en-US" dirty="0">
                <a:latin typeface="Arial" pitchFamily="34" charset="0"/>
                <a:cs typeface="Arial" pitchFamily="34" charset="0"/>
              </a:rPr>
              <a:t>correspond to less enjoyment.</a:t>
            </a:r>
          </a:p>
        </p:txBody>
      </p:sp>
      <p:pic>
        <p:nvPicPr>
          <p:cNvPr id="2050"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519517" y="3581400"/>
            <a:ext cx="6252883" cy="14969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120607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402441" cy="584775"/>
          </a:xfrm>
          <a:prstGeom prst="rect">
            <a:avLst/>
          </a:prstGeom>
          <a:noFill/>
        </p:spPr>
        <p:txBody>
          <a:bodyPr wrap="none" rtlCol="0">
            <a:spAutoFit/>
          </a:bodyPr>
          <a:lstStyle/>
          <a:p>
            <a:r>
              <a:rPr lang="en-US" sz="3200" dirty="0" smtClean="0">
                <a:latin typeface="Arial" pitchFamily="34" charset="0"/>
                <a:cs typeface="Arial" pitchFamily="34" charset="0"/>
              </a:rPr>
              <a:t>Examination of Relative Bias</a:t>
            </a:r>
            <a:endParaRPr lang="en-US" sz="3200" dirty="0">
              <a:latin typeface="Arial" pitchFamily="34" charset="0"/>
              <a:cs typeface="Arial" pitchFamily="34" charset="0"/>
            </a:endParaRPr>
          </a:p>
        </p:txBody>
      </p:sp>
      <p:pic>
        <p:nvPicPr>
          <p:cNvPr id="6" name="Pictur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094792" y="1066800"/>
            <a:ext cx="5068008" cy="5058481"/>
          </a:xfrm>
          <a:prstGeom prst="rect">
            <a:avLst/>
          </a:prstGeom>
        </p:spPr>
      </p:pic>
    </p:spTree>
    <p:extLst>
      <p:ext uri="{BB962C8B-B14F-4D97-AF65-F5344CB8AC3E}">
        <p14:creationId xmlns="" xmlns:p14="http://schemas.microsoft.com/office/powerpoint/2010/main" val="900775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266185" cy="584775"/>
          </a:xfrm>
          <a:prstGeom prst="rect">
            <a:avLst/>
          </a:prstGeom>
          <a:noFill/>
        </p:spPr>
        <p:txBody>
          <a:bodyPr wrap="none" rtlCol="0">
            <a:spAutoFit/>
          </a:bodyPr>
          <a:lstStyle/>
          <a:p>
            <a:r>
              <a:rPr lang="en-US" sz="3200" dirty="0" smtClean="0">
                <a:latin typeface="Arial" pitchFamily="34" charset="0"/>
                <a:cs typeface="Arial" pitchFamily="34" charset="0"/>
              </a:rPr>
              <a:t>Stability of Response Styles</a:t>
            </a:r>
            <a:endParaRPr lang="en-US" sz="3200" dirty="0">
              <a:latin typeface="Arial" pitchFamily="34" charset="0"/>
              <a:cs typeface="Arial" pitchFamily="34" charset="0"/>
            </a:endParaRPr>
          </a:p>
        </p:txBody>
      </p:sp>
      <p:sp>
        <p:nvSpPr>
          <p:cNvPr id="6" name="TextBox 5"/>
          <p:cNvSpPr txBox="1"/>
          <p:nvPr/>
        </p:nvSpPr>
        <p:spPr>
          <a:xfrm>
            <a:off x="564777" y="1231652"/>
            <a:ext cx="8077200" cy="1200329"/>
          </a:xfrm>
          <a:prstGeom prst="rect">
            <a:avLst/>
          </a:prstGeom>
          <a:noFill/>
        </p:spPr>
        <p:txBody>
          <a:bodyPr wrap="square" rtlCol="0">
            <a:sp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We calculated the correlations between the ERS and DRS estimates for each respondent across both subscales as a measure of the stability of response style tendency.</a:t>
            </a:r>
            <a:endParaRPr lang="en-US" dirty="0">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 xmlns:p14="http://schemas.microsoft.com/office/powerpoint/2010/main" val="2940894667"/>
              </p:ext>
            </p:extLst>
          </p:nvPr>
        </p:nvGraphicFramePr>
        <p:xfrm>
          <a:off x="2133599" y="2743200"/>
          <a:ext cx="5029201" cy="1630680"/>
        </p:xfrm>
        <a:graphic>
          <a:graphicData uri="http://schemas.openxmlformats.org/drawingml/2006/table">
            <a:tbl>
              <a:tblPr>
                <a:tableStyleId>{8EC20E35-A176-4012-BC5E-935CFFF8708E}</a:tableStyleId>
              </a:tblPr>
              <a:tblGrid>
                <a:gridCol w="1414463"/>
                <a:gridCol w="1225868"/>
                <a:gridCol w="1131570"/>
                <a:gridCol w="1257300"/>
              </a:tblGrid>
              <a:tr h="370840">
                <a:tc>
                  <a:txBody>
                    <a:bodyPr/>
                    <a:lstStyle/>
                    <a:p>
                      <a:pPr algn="ctr"/>
                      <a:endParaRPr lang="en-US" sz="14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Science</a:t>
                      </a:r>
                      <a:r>
                        <a:rPr lang="en-US" sz="1400" baseline="0" dirty="0" smtClean="0">
                          <a:latin typeface="Arial" panose="020B0604020202020204" pitchFamily="34" charset="0"/>
                          <a:cs typeface="Arial" panose="020B0604020202020204"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l-GR" sz="1400" dirty="0" smtClean="0">
                          <a:latin typeface="Arial" pitchFamily="34" charset="0"/>
                          <a:cs typeface="Arial" pitchFamily="34" charset="0"/>
                        </a:rPr>
                        <a:t>θ</a:t>
                      </a:r>
                      <a:r>
                        <a:rPr lang="en-US" sz="1400" baseline="-25000" dirty="0" smtClean="0">
                          <a:latin typeface="Arial" pitchFamily="34" charset="0"/>
                          <a:cs typeface="Arial" pitchFamily="34" charset="0"/>
                        </a:rPr>
                        <a:t>1</a:t>
                      </a:r>
                      <a:endParaRPr lang="en-US" sz="1400" dirty="0">
                        <a:latin typeface="Arial" panose="020B0604020202020204" pitchFamily="34" charset="0"/>
                        <a:cs typeface="Arial" panose="020B0604020202020204" pitchFamily="34" charset="0"/>
                      </a:endParaRPr>
                    </a:p>
                  </a:txBody>
                  <a:tcPr/>
                </a:tc>
                <a:tc>
                  <a:txBody>
                    <a:bodyPr/>
                    <a:lstStyle/>
                    <a:p>
                      <a:pPr algn="ctr"/>
                      <a:r>
                        <a:rPr lang="en-US" sz="1400" dirty="0" smtClean="0">
                          <a:latin typeface="Arial" panose="020B0604020202020204" pitchFamily="34" charset="0"/>
                          <a:cs typeface="Arial" panose="020B0604020202020204" pitchFamily="34" charset="0"/>
                        </a:rPr>
                        <a:t>Science </a:t>
                      </a:r>
                    </a:p>
                    <a:p>
                      <a:pPr marL="0" marR="0" indent="0" algn="ctr" defTabSz="914400" rtl="0" eaLnBrk="1" fontAlgn="auto" latinLnBrk="0" hangingPunct="1">
                        <a:lnSpc>
                          <a:spcPct val="100000"/>
                        </a:lnSpc>
                        <a:spcBef>
                          <a:spcPts val="0"/>
                        </a:spcBef>
                        <a:spcAft>
                          <a:spcPts val="0"/>
                        </a:spcAft>
                        <a:buClrTx/>
                        <a:buSzTx/>
                        <a:buFontTx/>
                        <a:buNone/>
                        <a:tabLst/>
                        <a:defRPr/>
                      </a:pPr>
                      <a:r>
                        <a:rPr lang="el-GR" sz="1400" dirty="0" smtClean="0">
                          <a:latin typeface="Arial" pitchFamily="34" charset="0"/>
                          <a:cs typeface="Arial" pitchFamily="34" charset="0"/>
                        </a:rPr>
                        <a:t>θ</a:t>
                      </a:r>
                      <a:r>
                        <a:rPr lang="en-US" sz="1400" baseline="-25000" dirty="0" smtClean="0">
                          <a:latin typeface="Arial" pitchFamily="34" charset="0"/>
                          <a:cs typeface="Arial" pitchFamily="34" charset="0"/>
                        </a:rPr>
                        <a:t>ERS</a:t>
                      </a:r>
                    </a:p>
                  </a:txBody>
                  <a:tcPr/>
                </a:tc>
                <a:tc>
                  <a:txBody>
                    <a:bodyPr/>
                    <a:lstStyle/>
                    <a:p>
                      <a:pPr algn="ctr"/>
                      <a:r>
                        <a:rPr lang="en-US" sz="1400" dirty="0" smtClean="0">
                          <a:latin typeface="Arial" panose="020B0604020202020204" pitchFamily="34" charset="0"/>
                          <a:cs typeface="Arial" panose="020B0604020202020204" pitchFamily="34" charset="0"/>
                        </a:rPr>
                        <a:t>Science </a:t>
                      </a:r>
                    </a:p>
                    <a:p>
                      <a:pPr algn="ctr"/>
                      <a:r>
                        <a:rPr lang="el-GR" sz="1400" dirty="0" smtClean="0">
                          <a:latin typeface="Arial" pitchFamily="34" charset="0"/>
                          <a:cs typeface="Arial" pitchFamily="34" charset="0"/>
                        </a:rPr>
                        <a:t>θ</a:t>
                      </a:r>
                      <a:r>
                        <a:rPr lang="en-US" sz="1400" baseline="-25000" dirty="0" smtClean="0">
                          <a:latin typeface="Arial" pitchFamily="34" charset="0"/>
                          <a:cs typeface="Arial" pitchFamily="34" charset="0"/>
                        </a:rPr>
                        <a:t>DRS</a:t>
                      </a:r>
                      <a:endParaRPr lang="en-US" sz="1400" baseline="-25000" dirty="0">
                        <a:latin typeface="Arial" panose="020B0604020202020204" pitchFamily="34" charset="0"/>
                        <a:cs typeface="Arial" panose="020B0604020202020204" pitchFamily="34" charset="0"/>
                      </a:endParaRPr>
                    </a:p>
                  </a:txBody>
                  <a:tcPr/>
                </a:tc>
              </a:tr>
              <a:tr h="370840">
                <a:tc>
                  <a:txBody>
                    <a:bodyPr/>
                    <a:lstStyle/>
                    <a:p>
                      <a:pPr algn="ctr"/>
                      <a:r>
                        <a:rPr lang="en-US" sz="1400" dirty="0" smtClean="0">
                          <a:latin typeface="Arial" panose="020B0604020202020204" pitchFamily="34" charset="0"/>
                          <a:cs typeface="Arial" panose="020B0604020202020204" pitchFamily="34" charset="0"/>
                        </a:rPr>
                        <a:t>Math </a:t>
                      </a:r>
                      <a:r>
                        <a:rPr lang="el-GR" sz="1400" dirty="0" smtClean="0">
                          <a:latin typeface="Arial" pitchFamily="34" charset="0"/>
                          <a:cs typeface="Arial" pitchFamily="34" charset="0"/>
                        </a:rPr>
                        <a:t>θ</a:t>
                      </a:r>
                      <a:r>
                        <a:rPr lang="en-US" sz="1400" baseline="-25000" dirty="0" smtClean="0">
                          <a:latin typeface="Arial" panose="020B0604020202020204" pitchFamily="34" charset="0"/>
                          <a:cs typeface="Arial" panose="020B0604020202020204" pitchFamily="34" charset="0"/>
                        </a:rPr>
                        <a:t>1</a:t>
                      </a:r>
                      <a:endParaRPr lang="en-US" sz="1400" baseline="-25000" dirty="0">
                        <a:latin typeface="Arial" panose="020B0604020202020204" pitchFamily="34" charset="0"/>
                        <a:cs typeface="Arial" panose="020B0604020202020204" pitchFamily="34" charset="0"/>
                      </a:endParaRPr>
                    </a:p>
                  </a:txBody>
                  <a:tcPr anchor="ctr"/>
                </a:tc>
                <a:tc>
                  <a:txBody>
                    <a:bodyPr/>
                    <a:lstStyle/>
                    <a:p>
                      <a:pPr algn="ctr" fontAlgn="b"/>
                      <a:r>
                        <a:rPr lang="en-US" sz="1400" b="0" i="0" u="none" strike="noStrike" dirty="0" smtClean="0">
                          <a:solidFill>
                            <a:srgbClr val="000000"/>
                          </a:solidFill>
                          <a:effectLst/>
                          <a:latin typeface="Arial" panose="020B0604020202020204" pitchFamily="34" charset="0"/>
                          <a:cs typeface="Arial" panose="020B0604020202020204" pitchFamily="34" charset="0"/>
                        </a:rPr>
                        <a:t>.071**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endParaRPr lang="en-US" sz="1400" dirty="0">
                        <a:latin typeface="Arial" panose="020B0604020202020204" pitchFamily="34" charset="0"/>
                        <a:cs typeface="Arial" panose="020B0604020202020204" pitchFamily="34" charset="0"/>
                      </a:endParaRPr>
                    </a:p>
                  </a:txBody>
                  <a:tcPr anchor="ctr"/>
                </a:tc>
                <a:tc>
                  <a:txBody>
                    <a:bodyPr/>
                    <a:lstStyle/>
                    <a:p>
                      <a:pPr algn="ctr"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rPr>
                        <a:t>Math </a:t>
                      </a:r>
                      <a:r>
                        <a:rPr lang="el-GR" sz="1400" dirty="0" smtClean="0">
                          <a:latin typeface="Arial" pitchFamily="34" charset="0"/>
                          <a:cs typeface="Arial" pitchFamily="34" charset="0"/>
                        </a:rPr>
                        <a:t>θ</a:t>
                      </a:r>
                      <a:r>
                        <a:rPr lang="en-US" sz="1400" baseline="-25000" dirty="0" smtClean="0">
                          <a:latin typeface="Arial" panose="020B0604020202020204" pitchFamily="34" charset="0"/>
                          <a:cs typeface="Arial" panose="020B0604020202020204" pitchFamily="34" charset="0"/>
                        </a:rPr>
                        <a:t>ERS</a:t>
                      </a:r>
                    </a:p>
                  </a:txBody>
                  <a:tcPr anchor="ctr"/>
                </a:tc>
                <a:tc>
                  <a:txBody>
                    <a:bodyPr/>
                    <a:lstStyle/>
                    <a:p>
                      <a:pPr algn="ctr"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r>
                        <a:rPr lang="en-US" sz="1400" dirty="0" smtClean="0">
                          <a:latin typeface="Arial" panose="020B0604020202020204" pitchFamily="34" charset="0"/>
                          <a:cs typeface="Arial" panose="020B0604020202020204" pitchFamily="34" charset="0"/>
                        </a:rPr>
                        <a:t>.286**</a:t>
                      </a:r>
                      <a:endParaRPr lang="en-US" sz="1400" dirty="0">
                        <a:latin typeface="Arial" panose="020B0604020202020204" pitchFamily="34" charset="0"/>
                        <a:cs typeface="Arial" panose="020B0604020202020204" pitchFamily="34" charset="0"/>
                      </a:endParaRPr>
                    </a:p>
                  </a:txBody>
                  <a:tcPr anchor="ctr"/>
                </a:tc>
                <a:tc>
                  <a:txBody>
                    <a:bodyPr/>
                    <a:lstStyle/>
                    <a:p>
                      <a:pPr algn="ctr"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r>
              <a:tr h="370840">
                <a:tc>
                  <a:txBody>
                    <a:bodyPr/>
                    <a:lstStyle/>
                    <a:p>
                      <a:pPr algn="ctr"/>
                      <a:r>
                        <a:rPr lang="en-US" sz="1400" dirty="0" smtClean="0">
                          <a:latin typeface="Arial" panose="020B0604020202020204" pitchFamily="34" charset="0"/>
                          <a:cs typeface="Arial" panose="020B0604020202020204" pitchFamily="34" charset="0"/>
                        </a:rPr>
                        <a:t>Math </a:t>
                      </a:r>
                      <a:r>
                        <a:rPr lang="el-GR" sz="1400" dirty="0" smtClean="0">
                          <a:latin typeface="Arial" pitchFamily="34" charset="0"/>
                          <a:cs typeface="Arial" pitchFamily="34" charset="0"/>
                        </a:rPr>
                        <a:t>θ</a:t>
                      </a:r>
                      <a:r>
                        <a:rPr lang="en-US" sz="1400" baseline="-25000" dirty="0" smtClean="0">
                          <a:latin typeface="Arial" panose="020B0604020202020204" pitchFamily="34" charset="0"/>
                          <a:cs typeface="Arial" panose="020B0604020202020204" pitchFamily="34" charset="0"/>
                        </a:rPr>
                        <a:t>DRS</a:t>
                      </a:r>
                      <a:endParaRPr lang="en-US" sz="1400" dirty="0">
                        <a:latin typeface="Arial" panose="020B0604020202020204" pitchFamily="34" charset="0"/>
                        <a:cs typeface="Arial" panose="020B0604020202020204" pitchFamily="34" charset="0"/>
                      </a:endParaRPr>
                    </a:p>
                  </a:txBody>
                  <a:tcPr anchor="ctr"/>
                </a:tc>
                <a:tc>
                  <a:txBody>
                    <a:bodyPr/>
                    <a:lstStyle/>
                    <a:p>
                      <a:pPr algn="ctr"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endParaRPr lang="en-US" sz="1400" dirty="0">
                        <a:latin typeface="Arial" panose="020B0604020202020204" pitchFamily="34" charset="0"/>
                        <a:cs typeface="Arial" panose="020B0604020202020204" pitchFamily="34" charset="0"/>
                      </a:endParaRPr>
                    </a:p>
                  </a:txBody>
                  <a:tcPr anchor="ctr"/>
                </a:tc>
                <a:tc>
                  <a:txBody>
                    <a:bodyPr/>
                    <a:lstStyle/>
                    <a:p>
                      <a:pPr algn="ctr" fontAlgn="b"/>
                      <a:r>
                        <a:rPr lang="en-US" sz="1400" b="0" i="0" u="none" strike="noStrike" dirty="0" smtClean="0">
                          <a:solidFill>
                            <a:srgbClr val="000000"/>
                          </a:solidFill>
                          <a:effectLst/>
                          <a:latin typeface="Arial" panose="020B0604020202020204" pitchFamily="34" charset="0"/>
                          <a:cs typeface="Arial" panose="020B0604020202020204" pitchFamily="34" charset="0"/>
                        </a:rPr>
                        <a:t>.188**</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r>
            </a:tbl>
          </a:graphicData>
        </a:graphic>
      </p:graphicFrame>
      <p:sp>
        <p:nvSpPr>
          <p:cNvPr id="8" name="Rectangle 7"/>
          <p:cNvSpPr/>
          <p:nvPr/>
        </p:nvSpPr>
        <p:spPr>
          <a:xfrm>
            <a:off x="2208940" y="4631663"/>
            <a:ext cx="2042546" cy="246221"/>
          </a:xfrm>
          <a:prstGeom prst="rect">
            <a:avLst/>
          </a:prstGeom>
        </p:spPr>
        <p:txBody>
          <a:bodyPr wrap="none">
            <a:spAutoFit/>
          </a:bodyPr>
          <a:lstStyle/>
          <a:p>
            <a:pPr algn="ctr" fontAlgn="b"/>
            <a:r>
              <a:rPr lang="en-US" sz="1000" b="0" i="0" u="none" strike="noStrike" dirty="0" smtClean="0">
                <a:solidFill>
                  <a:srgbClr val="000000"/>
                </a:solidFill>
                <a:effectLst/>
                <a:latin typeface="Arial" panose="020B0604020202020204" pitchFamily="34" charset="0"/>
                <a:cs typeface="Arial" panose="020B0604020202020204" pitchFamily="34" charset="0"/>
              </a:rPr>
              <a:t>**significant at .01 level (2-tailed)</a:t>
            </a:r>
            <a:endParaRPr lang="en-US" sz="1000" b="0" i="0" u="none" strike="noStrike"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730978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7587142" cy="584775"/>
          </a:xfrm>
          <a:prstGeom prst="rect">
            <a:avLst/>
          </a:prstGeom>
          <a:noFill/>
        </p:spPr>
        <p:txBody>
          <a:bodyPr wrap="none" rtlCol="0">
            <a:spAutoFit/>
          </a:bodyPr>
          <a:lstStyle/>
          <a:p>
            <a:r>
              <a:rPr lang="en-US" sz="3200" dirty="0" smtClean="0">
                <a:latin typeface="Arial" pitchFamily="34" charset="0"/>
                <a:cs typeface="Arial" pitchFamily="34" charset="0"/>
              </a:rPr>
              <a:t>Correlations </a:t>
            </a:r>
            <a:r>
              <a:rPr lang="el-GR" sz="3200" dirty="0" smtClean="0">
                <a:latin typeface="Arial" pitchFamily="34" charset="0"/>
                <a:cs typeface="Arial" pitchFamily="34" charset="0"/>
              </a:rPr>
              <a:t>θ</a:t>
            </a:r>
            <a:r>
              <a:rPr lang="en-US" sz="3200" baseline="-25000" dirty="0" smtClean="0">
                <a:latin typeface="Arial" pitchFamily="34" charset="0"/>
                <a:cs typeface="Arial" pitchFamily="34" charset="0"/>
              </a:rPr>
              <a:t>1 </a:t>
            </a:r>
            <a:r>
              <a:rPr lang="en-US" sz="3200" dirty="0" smtClean="0">
                <a:latin typeface="Arial" pitchFamily="34" charset="0"/>
                <a:cs typeface="Arial" pitchFamily="34" charset="0"/>
              </a:rPr>
              <a:t>and Subject Achievement</a:t>
            </a:r>
            <a:endParaRPr lang="en-US" sz="3200" baseline="-25000" dirty="0">
              <a:latin typeface="Arial" pitchFamily="34" charset="0"/>
              <a:cs typeface="Arial" pitchFamily="34" charset="0"/>
            </a:endParaRPr>
          </a:p>
        </p:txBody>
      </p:sp>
      <p:sp>
        <p:nvSpPr>
          <p:cNvPr id="6" name="TextBox 5"/>
          <p:cNvSpPr txBox="1"/>
          <p:nvPr/>
        </p:nvSpPr>
        <p:spPr>
          <a:xfrm>
            <a:off x="564777" y="1231652"/>
            <a:ext cx="8077200" cy="923330"/>
          </a:xfrm>
          <a:prstGeom prst="rect">
            <a:avLst/>
          </a:prstGeom>
          <a:noFill/>
        </p:spPr>
        <p:txBody>
          <a:bodyPr wrap="square" rtlCol="0">
            <a:sp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We calculated the correlations between the student substantive trait estimates for each respondent with achievement scores in each discipline.</a:t>
            </a:r>
            <a:endParaRPr lang="en-US" dirty="0">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 xmlns:p14="http://schemas.microsoft.com/office/powerpoint/2010/main" val="3486564026"/>
              </p:ext>
            </p:extLst>
          </p:nvPr>
        </p:nvGraphicFramePr>
        <p:xfrm>
          <a:off x="1866899" y="2743200"/>
          <a:ext cx="5524501" cy="2306320"/>
        </p:xfrm>
        <a:graphic>
          <a:graphicData uri="http://schemas.openxmlformats.org/drawingml/2006/table">
            <a:tbl>
              <a:tblPr>
                <a:tableStyleId>{8EC20E35-A176-4012-BC5E-935CFFF8708E}</a:tableStyleId>
              </a:tblPr>
              <a:tblGrid>
                <a:gridCol w="2232121"/>
                <a:gridCol w="1635030"/>
                <a:gridCol w="1657350"/>
              </a:tblGrid>
              <a:tr h="370840">
                <a:tc>
                  <a:txBody>
                    <a:bodyPr/>
                    <a:lstStyle/>
                    <a:p>
                      <a:pPr algn="ctr"/>
                      <a:endParaRPr lang="en-US" sz="16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Math</a:t>
                      </a:r>
                      <a:r>
                        <a:rPr lang="en-US" sz="1600" baseline="0" dirty="0" smtClean="0">
                          <a:latin typeface="Arial" panose="020B0604020202020204" pitchFamily="34" charset="0"/>
                          <a:cs typeface="Arial" panose="020B0604020202020204" pitchFamily="34" charset="0"/>
                        </a:rPr>
                        <a:t> Achievement</a:t>
                      </a:r>
                      <a:endParaRPr lang="en-US" sz="1600" baseline="-25000" dirty="0" smtClean="0">
                        <a:latin typeface="Arial" panose="020B0604020202020204" pitchFamily="34" charset="0"/>
                        <a:cs typeface="Arial" panose="020B0604020202020204" pitchFamily="34" charset="0"/>
                      </a:endParaRPr>
                    </a:p>
                    <a:p>
                      <a:pPr algn="ctr"/>
                      <a:endParaRPr lang="en-US" sz="1600" dirty="0">
                        <a:latin typeface="Arial" panose="020B0604020202020204" pitchFamily="34" charset="0"/>
                        <a:cs typeface="Arial" panose="020B0604020202020204" pitchFamily="34" charset="0"/>
                      </a:endParaRPr>
                    </a:p>
                  </a:txBody>
                  <a:tcPr/>
                </a:tc>
                <a:tc>
                  <a:txBody>
                    <a:bodyPr/>
                    <a:lstStyle/>
                    <a:p>
                      <a:pPr algn="ctr"/>
                      <a:r>
                        <a:rPr lang="en-US" sz="1600" dirty="0" smtClean="0">
                          <a:latin typeface="Arial" panose="020B0604020202020204" pitchFamily="34" charset="0"/>
                          <a:cs typeface="Arial" panose="020B0604020202020204" pitchFamily="34" charset="0"/>
                        </a:rPr>
                        <a:t>Science Achievement</a:t>
                      </a:r>
                      <a:endParaRPr lang="en-US" sz="1600" baseline="-25000" dirty="0" smtClean="0">
                        <a:latin typeface="Arial" panose="020B0604020202020204" pitchFamily="34" charset="0"/>
                        <a:cs typeface="Arial" panose="020B0604020202020204" pitchFamily="34" charset="0"/>
                      </a:endParaRPr>
                    </a:p>
                  </a:txBody>
                  <a:tcPr/>
                </a:tc>
              </a:tr>
              <a:tr h="370840">
                <a:tc>
                  <a:txBody>
                    <a:bodyPr/>
                    <a:lstStyle/>
                    <a:p>
                      <a:pPr algn="ctr"/>
                      <a:r>
                        <a:rPr lang="en-US" sz="1600" dirty="0" smtClean="0">
                          <a:latin typeface="Arial" panose="020B0604020202020204" pitchFamily="34" charset="0"/>
                          <a:cs typeface="Arial" panose="020B0604020202020204" pitchFamily="34" charset="0"/>
                        </a:rPr>
                        <a:t>Math Sum</a:t>
                      </a:r>
                      <a:r>
                        <a:rPr lang="en-US" sz="1600" baseline="0" dirty="0" smtClean="0">
                          <a:latin typeface="Arial" panose="020B0604020202020204" pitchFamily="34" charset="0"/>
                          <a:cs typeface="Arial" panose="020B0604020202020204" pitchFamily="34" charset="0"/>
                        </a:rPr>
                        <a:t> Score</a:t>
                      </a:r>
                      <a:endParaRPr lang="en-US" sz="1600" baseline="-25000" dirty="0">
                        <a:latin typeface="Arial" panose="020B0604020202020204" pitchFamily="34" charset="0"/>
                        <a:cs typeface="Arial" panose="020B0604020202020204" pitchFamily="34" charset="0"/>
                      </a:endParaRPr>
                    </a:p>
                  </a:txBody>
                  <a:tcPr anchor="ct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.346**</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endParaRPr lang="en-US" sz="1600" dirty="0">
                        <a:latin typeface="Arial" panose="020B0604020202020204" pitchFamily="34" charset="0"/>
                        <a:cs typeface="Arial" panose="020B0604020202020204" pitchFamily="34"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Math </a:t>
                      </a:r>
                      <a:r>
                        <a:rPr lang="el-GR" sz="1600" dirty="0" smtClean="0">
                          <a:latin typeface="Arial" pitchFamily="34" charset="0"/>
                          <a:cs typeface="Arial" pitchFamily="34" charset="0"/>
                        </a:rPr>
                        <a:t>θ</a:t>
                      </a:r>
                      <a:r>
                        <a:rPr lang="en-US" sz="1600" baseline="-25000" dirty="0" smtClean="0">
                          <a:latin typeface="Arial" panose="020B0604020202020204" pitchFamily="34" charset="0"/>
                          <a:cs typeface="Arial" panose="020B0604020202020204" pitchFamily="34" charset="0"/>
                        </a:rPr>
                        <a:t>1</a:t>
                      </a:r>
                    </a:p>
                  </a:txBody>
                  <a:tcPr anchor="ct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.335**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endParaRPr lang="en-US" sz="1600" dirty="0">
                        <a:latin typeface="Arial" panose="020B0604020202020204" pitchFamily="34" charset="0"/>
                        <a:cs typeface="Arial" panose="020B0604020202020204" pitchFamily="34" charset="0"/>
                      </a:endParaRPr>
                    </a:p>
                  </a:txBody>
                  <a:tcPr anchor="ctr"/>
                </a:tc>
              </a:tr>
              <a:tr h="370840">
                <a:tc>
                  <a:txBody>
                    <a:bodyPr/>
                    <a:lstStyle/>
                    <a:p>
                      <a:pPr algn="ctr"/>
                      <a:r>
                        <a:rPr lang="en-US" sz="1600" dirty="0" smtClean="0">
                          <a:latin typeface="Arial" panose="020B0604020202020204" pitchFamily="34" charset="0"/>
                          <a:cs typeface="Arial" panose="020B0604020202020204" pitchFamily="34" charset="0"/>
                        </a:rPr>
                        <a:t>Science Sum Score</a:t>
                      </a:r>
                      <a:endParaRPr lang="en-US" sz="1600" dirty="0">
                        <a:latin typeface="Arial" panose="020B0604020202020204" pitchFamily="34" charset="0"/>
                        <a:cs typeface="Arial" panose="020B0604020202020204" pitchFamily="34" charset="0"/>
                      </a:endParaRPr>
                    </a:p>
                  </a:txBody>
                  <a:tcPr anchor="ctr"/>
                </a:tc>
                <a:tc>
                  <a:txBody>
                    <a:bodyPr/>
                    <a:lstStyle/>
                    <a:p>
                      <a:pPr algn="ctr" fontAlgn="b"/>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r>
                        <a:rPr lang="en-US" sz="1600" dirty="0" smtClean="0">
                          <a:latin typeface="Arial" panose="020B0604020202020204" pitchFamily="34" charset="0"/>
                          <a:cs typeface="Arial" panose="020B0604020202020204" pitchFamily="34" charset="0"/>
                        </a:rPr>
                        <a:t>.300**</a:t>
                      </a:r>
                      <a:endParaRPr lang="en-US" sz="1600" dirty="0">
                        <a:latin typeface="Arial" panose="020B0604020202020204" pitchFamily="34" charset="0"/>
                        <a:cs typeface="Arial" panose="020B0604020202020204" pitchFamily="34"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Science </a:t>
                      </a:r>
                      <a:r>
                        <a:rPr lang="el-GR" sz="1600" dirty="0" smtClean="0">
                          <a:latin typeface="Arial" pitchFamily="34" charset="0"/>
                          <a:cs typeface="Arial" pitchFamily="34" charset="0"/>
                        </a:rPr>
                        <a:t>θ</a:t>
                      </a:r>
                      <a:r>
                        <a:rPr lang="en-US" sz="1600" baseline="-25000" dirty="0" smtClean="0">
                          <a:latin typeface="Arial" panose="020B0604020202020204" pitchFamily="34" charset="0"/>
                          <a:cs typeface="Arial" panose="020B0604020202020204" pitchFamily="34" charset="0"/>
                        </a:rPr>
                        <a:t>1</a:t>
                      </a:r>
                    </a:p>
                  </a:txBody>
                  <a:tcPr anchor="ctr"/>
                </a:tc>
                <a:tc>
                  <a:txBody>
                    <a:bodyPr/>
                    <a:lstStyle/>
                    <a:p>
                      <a:pPr algn="ctr" fontAlgn="b"/>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a:r>
                        <a:rPr lang="en-US" sz="1600" dirty="0" smtClean="0">
                          <a:latin typeface="Arial" panose="020B0604020202020204" pitchFamily="34" charset="0"/>
                          <a:cs typeface="Arial" panose="020B0604020202020204" pitchFamily="34" charset="0"/>
                        </a:rPr>
                        <a:t>.300**</a:t>
                      </a:r>
                      <a:endParaRPr lang="en-US" sz="1600" dirty="0">
                        <a:latin typeface="Arial" panose="020B0604020202020204" pitchFamily="34" charset="0"/>
                        <a:cs typeface="Arial" panose="020B0604020202020204" pitchFamily="34" charset="0"/>
                      </a:endParaRPr>
                    </a:p>
                  </a:txBody>
                  <a:tcPr anchor="ctr"/>
                </a:tc>
              </a:tr>
            </a:tbl>
          </a:graphicData>
        </a:graphic>
      </p:graphicFrame>
      <p:sp>
        <p:nvSpPr>
          <p:cNvPr id="12" name="Rectangle 11"/>
          <p:cNvSpPr/>
          <p:nvPr/>
        </p:nvSpPr>
        <p:spPr>
          <a:xfrm>
            <a:off x="1981200" y="5163979"/>
            <a:ext cx="2042546" cy="246221"/>
          </a:xfrm>
          <a:prstGeom prst="rect">
            <a:avLst/>
          </a:prstGeom>
        </p:spPr>
        <p:txBody>
          <a:bodyPr wrap="none">
            <a:spAutoFit/>
          </a:bodyPr>
          <a:lstStyle/>
          <a:p>
            <a:pPr algn="ctr" fontAlgn="b"/>
            <a:r>
              <a:rPr lang="en-US" sz="1000" b="0" i="0" u="none" strike="noStrike" dirty="0" smtClean="0">
                <a:solidFill>
                  <a:srgbClr val="000000"/>
                </a:solidFill>
                <a:effectLst/>
                <a:latin typeface="Arial" panose="020B0604020202020204" pitchFamily="34" charset="0"/>
                <a:cs typeface="Arial" panose="020B0604020202020204" pitchFamily="34" charset="0"/>
              </a:rPr>
              <a:t>**significant at .01 level (2-tailed)</a:t>
            </a:r>
            <a:endParaRPr lang="en-US" sz="1000" b="0" i="0" u="none" strike="noStrike"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6428736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2417650" cy="584775"/>
          </a:xfrm>
          <a:prstGeom prst="rect">
            <a:avLst/>
          </a:prstGeom>
          <a:noFill/>
        </p:spPr>
        <p:txBody>
          <a:bodyPr wrap="none" rtlCol="0">
            <a:spAutoFit/>
          </a:bodyPr>
          <a:lstStyle/>
          <a:p>
            <a:r>
              <a:rPr lang="en-US" sz="3200" dirty="0" smtClean="0">
                <a:latin typeface="Arial" pitchFamily="34" charset="0"/>
                <a:cs typeface="Arial" pitchFamily="34" charset="0"/>
              </a:rPr>
              <a:t>Conclusions</a:t>
            </a:r>
            <a:endParaRPr lang="en-US" sz="3200" baseline="-25000" dirty="0">
              <a:latin typeface="Arial" pitchFamily="34" charset="0"/>
              <a:cs typeface="Arial" pitchFamily="34" charset="0"/>
            </a:endParaRPr>
          </a:p>
        </p:txBody>
      </p:sp>
      <p:sp>
        <p:nvSpPr>
          <p:cNvPr id="6" name="TextBox 5"/>
          <p:cNvSpPr txBox="1"/>
          <p:nvPr/>
        </p:nvSpPr>
        <p:spPr>
          <a:xfrm>
            <a:off x="564777" y="1231652"/>
            <a:ext cx="8077200" cy="4524315"/>
          </a:xfrm>
          <a:prstGeom prst="rect">
            <a:avLst/>
          </a:prstGeom>
          <a:noFill/>
        </p:spPr>
        <p:txBody>
          <a:bodyPr wrap="square" rtlCol="0">
            <a:sp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Using TIMSS data, the model statistically detected the presence of two response styles and controlled for them in estimating student substantive traits.  The presence of reverse coded items on TIMSS is clearly helpful in indentifying additional response styles.</a:t>
            </a:r>
          </a:p>
          <a:p>
            <a:endParaRPr lang="en-US" dirty="0">
              <a:latin typeface="Arial" pitchFamily="34" charset="0"/>
              <a:cs typeface="Arial" pitchFamily="34" charset="0"/>
            </a:endParaRPr>
          </a:p>
          <a:p>
            <a:r>
              <a:rPr lang="en-US" dirty="0" smtClean="0">
                <a:latin typeface="Arial" pitchFamily="34" charset="0"/>
                <a:cs typeface="Arial" pitchFamily="34" charset="0"/>
              </a:rPr>
              <a:t>Through our model, we are able to quantify the relative bias introduced by ERS and DRS, as well as the stability of the response style traits across scales.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Future work is needed to evaluate the optimal design of survey instruments so as to maximize our potential in detecting </a:t>
            </a:r>
            <a:r>
              <a:rPr lang="en-US" smtClean="0">
                <a:latin typeface="Arial" pitchFamily="34" charset="0"/>
                <a:cs typeface="Arial" pitchFamily="34" charset="0"/>
              </a:rPr>
              <a:t>response styles.</a:t>
            </a:r>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 xmlns:p14="http://schemas.microsoft.com/office/powerpoint/2010/main" val="1770573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149167" cy="584775"/>
          </a:xfrm>
          <a:prstGeom prst="rect">
            <a:avLst/>
          </a:prstGeom>
          <a:noFill/>
        </p:spPr>
        <p:txBody>
          <a:bodyPr wrap="none" rtlCol="0">
            <a:spAutoFit/>
          </a:bodyPr>
          <a:lstStyle/>
          <a:p>
            <a:r>
              <a:rPr lang="en-US" sz="3200" dirty="0" smtClean="0">
                <a:latin typeface="Arial" pitchFamily="34" charset="0"/>
                <a:cs typeface="Arial" pitchFamily="34" charset="0"/>
              </a:rPr>
              <a:t>Introduction and Definitions</a:t>
            </a:r>
            <a:endParaRPr lang="en-US" sz="3200" dirty="0">
              <a:latin typeface="Arial" pitchFamily="34" charset="0"/>
              <a:cs typeface="Arial" pitchFamily="34" charset="0"/>
            </a:endParaRPr>
          </a:p>
        </p:txBody>
      </p:sp>
      <p:sp>
        <p:nvSpPr>
          <p:cNvPr id="6" name="TextBox 5"/>
          <p:cNvSpPr txBox="1"/>
          <p:nvPr/>
        </p:nvSpPr>
        <p:spPr>
          <a:xfrm>
            <a:off x="533401" y="1744682"/>
            <a:ext cx="8077200" cy="3970318"/>
          </a:xfrm>
          <a:prstGeom prst="rect">
            <a:avLst/>
          </a:prstGeom>
          <a:noFill/>
        </p:spPr>
        <p:txBody>
          <a:bodyPr wrap="square" rtlCol="0">
            <a:spAutoFit/>
          </a:bodyPr>
          <a:lstStyle/>
          <a:p>
            <a:r>
              <a:rPr lang="en-US" b="1" i="1" dirty="0" smtClean="0">
                <a:latin typeface="Arial" pitchFamily="34" charset="0"/>
                <a:cs typeface="Arial" pitchFamily="34" charset="0"/>
              </a:rPr>
              <a:t>Response Styles</a:t>
            </a:r>
            <a:r>
              <a:rPr lang="en-US" dirty="0" smtClean="0">
                <a:latin typeface="Arial" pitchFamily="34" charset="0"/>
                <a:cs typeface="Arial" pitchFamily="34" charset="0"/>
              </a:rPr>
              <a:t>: </a:t>
            </a:r>
            <a:r>
              <a:rPr lang="en-US" i="1" dirty="0" smtClean="0">
                <a:latin typeface="Arial" pitchFamily="34" charset="0"/>
                <a:cs typeface="Arial" pitchFamily="34" charset="0"/>
              </a:rPr>
              <a:t>systematic tendencies in how respondents use the score 		categories of a rating scale regardless of item content.</a:t>
            </a:r>
          </a:p>
          <a:p>
            <a:endParaRPr lang="en-US" dirty="0">
              <a:latin typeface="Arial" pitchFamily="34" charset="0"/>
              <a:cs typeface="Arial" pitchFamily="34" charset="0"/>
            </a:endParaRPr>
          </a:p>
          <a:p>
            <a:endParaRPr lang="en-US" i="1" dirty="0" smtClean="0">
              <a:latin typeface="Arial" pitchFamily="34" charset="0"/>
              <a:cs typeface="Arial" pitchFamily="34" charset="0"/>
            </a:endParaRPr>
          </a:p>
          <a:p>
            <a:r>
              <a:rPr lang="en-US" i="1" dirty="0" smtClean="0">
                <a:latin typeface="Arial" pitchFamily="34" charset="0"/>
                <a:cs typeface="Arial" pitchFamily="34" charset="0"/>
              </a:rPr>
              <a:t>	Extreme Response Style (ERS)</a:t>
            </a:r>
            <a:r>
              <a:rPr lang="en-US" dirty="0" smtClean="0">
                <a:latin typeface="Arial" pitchFamily="34" charset="0"/>
                <a:cs typeface="Arial" pitchFamily="34" charset="0"/>
              </a:rPr>
              <a:t>:  tendency to use extreme endpoints 					of rating scale.</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i="1" dirty="0" err="1" smtClean="0">
                <a:latin typeface="Arial" pitchFamily="34" charset="0"/>
                <a:cs typeface="Arial" pitchFamily="34" charset="0"/>
              </a:rPr>
              <a:t>Disacquiescence</a:t>
            </a:r>
            <a:r>
              <a:rPr lang="en-US" i="1" dirty="0" smtClean="0">
                <a:latin typeface="Arial" pitchFamily="34" charset="0"/>
                <a:cs typeface="Arial" pitchFamily="34" charset="0"/>
              </a:rPr>
              <a:t> Response Style (DRS)</a:t>
            </a:r>
            <a:r>
              <a:rPr lang="en-US" dirty="0" smtClean="0">
                <a:latin typeface="Arial" pitchFamily="34" charset="0"/>
                <a:cs typeface="Arial" pitchFamily="34" charset="0"/>
              </a:rPr>
              <a:t>: tendency to select 						disagreement ratings to items.</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endParaRPr lang="en-US" dirty="0">
              <a:latin typeface="Arial" pitchFamily="34" charset="0"/>
              <a:cs typeface="Arial" pitchFamily="34" charset="0"/>
            </a:endParaRPr>
          </a:p>
        </p:txBody>
      </p:sp>
      <p:grpSp>
        <p:nvGrpSpPr>
          <p:cNvPr id="5" name="Group 4"/>
          <p:cNvGrpSpPr/>
          <p:nvPr/>
        </p:nvGrpSpPr>
        <p:grpSpPr>
          <a:xfrm>
            <a:off x="1905000" y="3325832"/>
            <a:ext cx="2117383" cy="314325"/>
            <a:chOff x="1447800" y="2809875"/>
            <a:chExt cx="2117383" cy="314325"/>
          </a:xfrm>
        </p:grpSpPr>
        <p:sp>
          <p:nvSpPr>
            <p:cNvPr id="4" name="Oval 3"/>
            <p:cNvSpPr/>
            <p:nvPr/>
          </p:nvSpPr>
          <p:spPr>
            <a:xfrm>
              <a:off x="1447800" y="2819400"/>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905000" y="28194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362200" y="2809875"/>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803183" y="2809875"/>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260383" y="2809875"/>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1913108" y="4402157"/>
            <a:ext cx="2117383" cy="314325"/>
            <a:chOff x="1447800" y="2809875"/>
            <a:chExt cx="2117383" cy="314325"/>
          </a:xfrm>
        </p:grpSpPr>
        <p:sp>
          <p:nvSpPr>
            <p:cNvPr id="13" name="Oval 12"/>
            <p:cNvSpPr/>
            <p:nvPr/>
          </p:nvSpPr>
          <p:spPr>
            <a:xfrm>
              <a:off x="1447800" y="2819400"/>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05000" y="2819400"/>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362200" y="2809875"/>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803183" y="2809875"/>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260383" y="2809875"/>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 xmlns:p14="http://schemas.microsoft.com/office/powerpoint/2010/main" val="4177670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149167" cy="584775"/>
          </a:xfrm>
          <a:prstGeom prst="rect">
            <a:avLst/>
          </a:prstGeom>
          <a:noFill/>
        </p:spPr>
        <p:txBody>
          <a:bodyPr wrap="none" rtlCol="0">
            <a:spAutoFit/>
          </a:bodyPr>
          <a:lstStyle/>
          <a:p>
            <a:r>
              <a:rPr lang="en-US" sz="3200" dirty="0" smtClean="0">
                <a:latin typeface="Arial" pitchFamily="34" charset="0"/>
                <a:cs typeface="Arial" pitchFamily="34" charset="0"/>
              </a:rPr>
              <a:t>Introduction and Definitions</a:t>
            </a:r>
            <a:endParaRPr lang="en-US" sz="3200" dirty="0">
              <a:latin typeface="Arial" pitchFamily="34" charset="0"/>
              <a:cs typeface="Arial" pitchFamily="34" charset="0"/>
            </a:endParaRPr>
          </a:p>
        </p:txBody>
      </p:sp>
      <p:sp>
        <p:nvSpPr>
          <p:cNvPr id="6" name="TextBox 5"/>
          <p:cNvSpPr txBox="1"/>
          <p:nvPr/>
        </p:nvSpPr>
        <p:spPr>
          <a:xfrm>
            <a:off x="533401" y="1854875"/>
            <a:ext cx="8077200" cy="2677656"/>
          </a:xfrm>
          <a:prstGeom prst="rect">
            <a:avLst/>
          </a:prstGeom>
          <a:noFill/>
        </p:spPr>
        <p:txBody>
          <a:bodyPr wrap="square" rtlCol="0">
            <a:spAutoFit/>
          </a:bodyPr>
          <a:lstStyle/>
          <a:p>
            <a:r>
              <a:rPr lang="en-US" sz="2400" dirty="0" smtClean="0">
                <a:latin typeface="Arial" pitchFamily="34" charset="0"/>
                <a:cs typeface="Arial" pitchFamily="34" charset="0"/>
              </a:rPr>
              <a:t>Why is it important to consider response styles?</a:t>
            </a:r>
          </a:p>
          <a:p>
            <a:endParaRPr lang="en-US" dirty="0">
              <a:latin typeface="Arial" pitchFamily="34" charset="0"/>
              <a:cs typeface="Arial" pitchFamily="34" charset="0"/>
            </a:endParaRPr>
          </a:p>
          <a:p>
            <a:pPr marL="742950" lvl="1" indent="-285750">
              <a:buFont typeface="Arial" pitchFamily="34" charset="0"/>
              <a:buChar char="•"/>
            </a:pPr>
            <a:r>
              <a:rPr lang="en-US" dirty="0" smtClean="0">
                <a:latin typeface="Arial" pitchFamily="34" charset="0"/>
                <a:cs typeface="Arial" pitchFamily="34" charset="0"/>
              </a:rPr>
              <a:t>Threat </a:t>
            </a:r>
            <a:r>
              <a:rPr lang="en-US" dirty="0">
                <a:latin typeface="Arial" pitchFamily="34" charset="0"/>
                <a:cs typeface="Arial" pitchFamily="34" charset="0"/>
              </a:rPr>
              <a:t>to </a:t>
            </a:r>
            <a:r>
              <a:rPr lang="en-US" dirty="0" smtClean="0">
                <a:latin typeface="Arial" pitchFamily="34" charset="0"/>
                <a:cs typeface="Arial" pitchFamily="34" charset="0"/>
              </a:rPr>
              <a:t>the validity </a:t>
            </a:r>
            <a:r>
              <a:rPr lang="en-US" dirty="0">
                <a:latin typeface="Arial" pitchFamily="34" charset="0"/>
                <a:cs typeface="Arial" pitchFamily="34" charset="0"/>
              </a:rPr>
              <a:t>of </a:t>
            </a:r>
            <a:r>
              <a:rPr lang="en-US" dirty="0" smtClean="0">
                <a:latin typeface="Arial" pitchFamily="34" charset="0"/>
                <a:cs typeface="Arial" pitchFamily="34" charset="0"/>
              </a:rPr>
              <a:t>individual scale </a:t>
            </a:r>
            <a:r>
              <a:rPr lang="en-US" dirty="0">
                <a:latin typeface="Arial" pitchFamily="34" charset="0"/>
                <a:cs typeface="Arial" pitchFamily="34" charset="0"/>
              </a:rPr>
              <a:t>scores</a:t>
            </a:r>
          </a:p>
          <a:p>
            <a:pPr marL="742950" lvl="1" indent="-285750">
              <a:buFont typeface="Arial" pitchFamily="34" charset="0"/>
              <a:buChar char="•"/>
            </a:pPr>
            <a:endParaRPr lang="en-US" dirty="0" smtClean="0">
              <a:latin typeface="Arial" pitchFamily="34" charset="0"/>
              <a:cs typeface="Arial" pitchFamily="34" charset="0"/>
            </a:endParaRPr>
          </a:p>
          <a:p>
            <a:pPr marL="742950" lvl="1" indent="-285750">
              <a:buFont typeface="Arial" pitchFamily="34" charset="0"/>
              <a:buChar char="•"/>
            </a:pPr>
            <a:r>
              <a:rPr lang="en-US" dirty="0">
                <a:latin typeface="Arial" pitchFamily="34" charset="0"/>
                <a:cs typeface="Arial" pitchFamily="34" charset="0"/>
              </a:rPr>
              <a:t>B</a:t>
            </a:r>
            <a:r>
              <a:rPr lang="en-US" dirty="0" smtClean="0">
                <a:latin typeface="Arial" pitchFamily="34" charset="0"/>
                <a:cs typeface="Arial" pitchFamily="34" charset="0"/>
              </a:rPr>
              <a:t>ias </a:t>
            </a:r>
            <a:r>
              <a:rPr lang="en-US" dirty="0">
                <a:latin typeface="Arial" pitchFamily="34" charset="0"/>
                <a:cs typeface="Arial" pitchFamily="34" charset="0"/>
              </a:rPr>
              <a:t>introduced from systematic </a:t>
            </a:r>
            <a:r>
              <a:rPr lang="en-US" dirty="0" smtClean="0">
                <a:latin typeface="Arial" pitchFamily="34" charset="0"/>
                <a:cs typeface="Arial" pitchFamily="34" charset="0"/>
              </a:rPr>
              <a:t>response style differences </a:t>
            </a:r>
            <a:r>
              <a:rPr lang="en-US" dirty="0">
                <a:latin typeface="Arial" pitchFamily="34" charset="0"/>
                <a:cs typeface="Arial" pitchFamily="34" charset="0"/>
              </a:rPr>
              <a:t>across groups of respondents (see Van </a:t>
            </a:r>
            <a:r>
              <a:rPr lang="en-US" dirty="0" err="1">
                <a:latin typeface="Arial" pitchFamily="34" charset="0"/>
                <a:cs typeface="Arial" pitchFamily="34" charset="0"/>
              </a:rPr>
              <a:t>Vaerenbergh</a:t>
            </a:r>
            <a:r>
              <a:rPr lang="en-US" dirty="0">
                <a:latin typeface="Arial" pitchFamily="34" charset="0"/>
                <a:cs typeface="Arial" pitchFamily="34" charset="0"/>
              </a:rPr>
              <a:t> and Thomas, 2012</a:t>
            </a:r>
            <a:r>
              <a:rPr lang="en-US" dirty="0" smtClean="0">
                <a:latin typeface="Arial" pitchFamily="34" charset="0"/>
                <a:cs typeface="Arial" pitchFamily="34" charset="0"/>
              </a:rPr>
              <a:t>)</a:t>
            </a:r>
          </a:p>
          <a:p>
            <a:pPr marL="742950" lvl="1" indent="-285750">
              <a:buFont typeface="Arial" pitchFamily="34" charset="0"/>
              <a:buChar char="•"/>
            </a:pPr>
            <a:endParaRPr lang="en-US" dirty="0">
              <a:latin typeface="Arial" pitchFamily="34" charset="0"/>
              <a:cs typeface="Arial" pitchFamily="34" charset="0"/>
            </a:endParaRPr>
          </a:p>
          <a:p>
            <a:pPr marL="742950" lvl="1" indent="-285750">
              <a:buFont typeface="Arial" pitchFamily="34" charset="0"/>
              <a:buChar char="•"/>
            </a:pPr>
            <a:r>
              <a:rPr lang="en-US" dirty="0" smtClean="0">
                <a:latin typeface="Arial" pitchFamily="34" charset="0"/>
                <a:cs typeface="Arial" pitchFamily="34" charset="0"/>
              </a:rPr>
              <a:t>Bias in estimation of trait correlations </a:t>
            </a:r>
            <a:endParaRPr lang="en-US" dirty="0">
              <a:latin typeface="Arial" pitchFamily="34" charset="0"/>
              <a:cs typeface="Arial" pitchFamily="34" charset="0"/>
            </a:endParaRPr>
          </a:p>
          <a:p>
            <a:endParaRPr lang="en-US" dirty="0" smtClean="0">
              <a:latin typeface="Arial" pitchFamily="34" charset="0"/>
              <a:cs typeface="Arial" pitchFamily="34" charset="0"/>
            </a:endParaRPr>
          </a:p>
        </p:txBody>
      </p:sp>
    </p:spTree>
    <p:extLst>
      <p:ext uri="{BB962C8B-B14F-4D97-AF65-F5344CB8AC3E}">
        <p14:creationId xmlns="" xmlns:p14="http://schemas.microsoft.com/office/powerpoint/2010/main" val="1145361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8534400" cy="1077218"/>
          </a:xfrm>
          <a:prstGeom prst="rect">
            <a:avLst/>
          </a:prstGeom>
          <a:noFill/>
        </p:spPr>
        <p:txBody>
          <a:bodyPr wrap="square" rtlCol="0">
            <a:spAutoFit/>
          </a:bodyPr>
          <a:lstStyle/>
          <a:p>
            <a:r>
              <a:rPr lang="en-US" sz="3200" dirty="0" smtClean="0">
                <a:latin typeface="Arial" pitchFamily="34" charset="0"/>
                <a:cs typeface="Arial" pitchFamily="34" charset="0"/>
              </a:rPr>
              <a:t>IRT Model for Detection and Control of Response Styles</a:t>
            </a:r>
            <a:endParaRPr lang="en-US" sz="3200" dirty="0">
              <a:latin typeface="Arial" pitchFamily="34" charset="0"/>
              <a:cs typeface="Arial" pitchFamily="34" charset="0"/>
            </a:endParaRPr>
          </a:p>
        </p:txBody>
      </p:sp>
      <p:sp>
        <p:nvSpPr>
          <p:cNvPr id="6" name="TextBox 5"/>
          <p:cNvSpPr txBox="1"/>
          <p:nvPr/>
        </p:nvSpPr>
        <p:spPr>
          <a:xfrm>
            <a:off x="533401" y="1219200"/>
            <a:ext cx="8077200" cy="5232202"/>
          </a:xfrm>
          <a:prstGeom prst="rect">
            <a:avLst/>
          </a:prstGeom>
          <a:noFill/>
        </p:spPr>
        <p:txBody>
          <a:bodyPr wrap="square" rtlCol="0">
            <a:spAutoFit/>
          </a:bodyPr>
          <a:lstStyle/>
          <a:p>
            <a:endParaRPr lang="en-US" dirty="0">
              <a:latin typeface="Arial" pitchFamily="34" charset="0"/>
              <a:cs typeface="Arial" pitchFamily="34" charset="0"/>
            </a:endParaRPr>
          </a:p>
          <a:p>
            <a:r>
              <a:rPr lang="en-US" dirty="0" smtClean="0">
                <a:latin typeface="Arial" pitchFamily="34" charset="0"/>
                <a:cs typeface="Arial" pitchFamily="34" charset="0"/>
              </a:rPr>
              <a:t>Account for response styles through continuous latent trait variables and model how substantive and response style traits simultaneously influence response category </a:t>
            </a:r>
            <a:r>
              <a:rPr lang="en-US" dirty="0">
                <a:latin typeface="Arial" pitchFamily="34" charset="0"/>
                <a:cs typeface="Arial" pitchFamily="34" charset="0"/>
              </a:rPr>
              <a:t>selection </a:t>
            </a:r>
            <a:r>
              <a:rPr lang="en-US" dirty="0" smtClean="0">
                <a:latin typeface="Arial" pitchFamily="34" charset="0"/>
                <a:cs typeface="Arial" pitchFamily="34" charset="0"/>
              </a:rPr>
              <a:t>(</a:t>
            </a:r>
            <a:r>
              <a:rPr lang="en-US" dirty="0">
                <a:latin typeface="Arial" pitchFamily="34" charset="0"/>
                <a:cs typeface="Arial" pitchFamily="34" charset="0"/>
              </a:rPr>
              <a:t>Bolt and Johnson, </a:t>
            </a:r>
            <a:r>
              <a:rPr lang="en-US" dirty="0" smtClean="0">
                <a:latin typeface="Arial" pitchFamily="34" charset="0"/>
                <a:cs typeface="Arial" pitchFamily="34" charset="0"/>
              </a:rPr>
              <a:t>2009; Bolt </a:t>
            </a:r>
            <a:r>
              <a:rPr lang="en-US" dirty="0">
                <a:latin typeface="Arial" pitchFamily="34" charset="0"/>
                <a:cs typeface="Arial" pitchFamily="34" charset="0"/>
              </a:rPr>
              <a:t>and Newton, 2011</a:t>
            </a:r>
            <a:r>
              <a:rPr lang="en-US" dirty="0" smtClean="0">
                <a:latin typeface="Arial" pitchFamily="34" charset="0"/>
                <a:cs typeface="Arial" pitchFamily="34" charset="0"/>
              </a:rPr>
              <a:t>)</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pPr algn="ctr"/>
            <a:endParaRPr lang="en-US" sz="1400" dirty="0" smtClean="0">
              <a:latin typeface="Arial" pitchFamily="34" charset="0"/>
              <a:cs typeface="Arial" pitchFamily="34" charset="0"/>
            </a:endParaRPr>
          </a:p>
          <a:p>
            <a:pPr algn="ctr"/>
            <a:r>
              <a:rPr lang="en-US" sz="1400" dirty="0" smtClean="0">
                <a:latin typeface="Arial" pitchFamily="34" charset="0"/>
                <a:cs typeface="Arial" pitchFamily="34" charset="0"/>
              </a:rPr>
              <a:t>j=items; k=category; K=total number of categories</a:t>
            </a:r>
          </a:p>
          <a:p>
            <a:pPr marL="285750" indent="-285750">
              <a:buFont typeface="Arial" panose="020B0604020202020204" pitchFamily="34" charset="0"/>
              <a:buChar char="•"/>
            </a:pPr>
            <a:endParaRPr lang="en-US" dirty="0" smtClean="0">
              <a:latin typeface="Arial" pitchFamily="34" charset="0"/>
              <a:cs typeface="Arial" pitchFamily="34" charset="0"/>
            </a:endParaRPr>
          </a:p>
          <a:p>
            <a:pPr marL="285750" indent="-285750">
              <a:buFont typeface="Arial" panose="020B0604020202020204" pitchFamily="34" charset="0"/>
              <a:buChar char="•"/>
            </a:pPr>
            <a:r>
              <a:rPr lang="en-US" dirty="0" smtClean="0">
                <a:latin typeface="Arial" pitchFamily="34" charset="0"/>
                <a:cs typeface="Arial" pitchFamily="34" charset="0"/>
              </a:rPr>
              <a:t>Estimate in </a:t>
            </a:r>
            <a:r>
              <a:rPr lang="en-US" dirty="0" err="1">
                <a:latin typeface="Arial" pitchFamily="34" charset="0"/>
                <a:cs typeface="Arial" pitchFamily="34" charset="0"/>
              </a:rPr>
              <a:t>LatentGold</a:t>
            </a:r>
            <a:r>
              <a:rPr lang="en-US" dirty="0">
                <a:latin typeface="Arial" pitchFamily="34" charset="0"/>
                <a:cs typeface="Arial" pitchFamily="34" charset="0"/>
              </a:rPr>
              <a:t> </a:t>
            </a:r>
            <a:r>
              <a:rPr lang="en-US" dirty="0" smtClean="0">
                <a:latin typeface="Arial" pitchFamily="34" charset="0"/>
                <a:cs typeface="Arial" pitchFamily="34" charset="0"/>
              </a:rPr>
              <a:t>software</a:t>
            </a:r>
          </a:p>
          <a:p>
            <a:pPr marL="285750" indent="-285750">
              <a:buFont typeface="Arial" panose="020B0604020202020204" pitchFamily="34" charset="0"/>
              <a:buChar char="•"/>
            </a:pPr>
            <a:endParaRPr lang="en-US" i="1" dirty="0" smtClean="0">
              <a:latin typeface="Arial" pitchFamily="34" charset="0"/>
              <a:cs typeface="Arial" pitchFamily="34" charset="0"/>
            </a:endParaRPr>
          </a:p>
          <a:p>
            <a:pPr marL="285750" indent="-285750">
              <a:buFont typeface="Arial" panose="020B0604020202020204" pitchFamily="34" charset="0"/>
              <a:buChar char="•"/>
            </a:pPr>
            <a:r>
              <a:rPr lang="en-US" i="1" dirty="0" smtClean="0">
                <a:latin typeface="Arial" pitchFamily="34" charset="0"/>
                <a:cs typeface="Arial" pitchFamily="34" charset="0"/>
              </a:rPr>
              <a:t>a</a:t>
            </a:r>
            <a:r>
              <a:rPr lang="en-US" dirty="0" smtClean="0">
                <a:latin typeface="Arial" pitchFamily="34" charset="0"/>
                <a:cs typeface="Arial" pitchFamily="34" charset="0"/>
              </a:rPr>
              <a:t> </a:t>
            </a:r>
            <a:r>
              <a:rPr lang="en-US" dirty="0">
                <a:latin typeface="Arial" pitchFamily="34" charset="0"/>
                <a:cs typeface="Arial" pitchFamily="34" charset="0"/>
              </a:rPr>
              <a:t>parameters for substantive </a:t>
            </a:r>
            <a:r>
              <a:rPr lang="en-US" dirty="0" smtClean="0">
                <a:latin typeface="Arial" pitchFamily="34" charset="0"/>
                <a:cs typeface="Arial" pitchFamily="34" charset="0"/>
              </a:rPr>
              <a:t>trait (</a:t>
            </a:r>
            <a:r>
              <a:rPr lang="el-GR" dirty="0" smtClean="0">
                <a:latin typeface="Arial" pitchFamily="34" charset="0"/>
                <a:cs typeface="Arial" pitchFamily="34" charset="0"/>
              </a:rPr>
              <a:t>θ</a:t>
            </a:r>
            <a:r>
              <a:rPr lang="en-US" baseline="-25000" dirty="0" smtClean="0">
                <a:latin typeface="Arial" pitchFamily="34" charset="0"/>
                <a:cs typeface="Arial" pitchFamily="34" charset="0"/>
              </a:rPr>
              <a:t>1</a:t>
            </a:r>
            <a:r>
              <a:rPr lang="en-US" dirty="0" smtClean="0">
                <a:latin typeface="Arial" pitchFamily="34" charset="0"/>
                <a:cs typeface="Arial" pitchFamily="34" charset="0"/>
              </a:rPr>
              <a:t>) fixed at </a:t>
            </a:r>
            <a:r>
              <a:rPr lang="en-US" dirty="0">
                <a:latin typeface="Arial" pitchFamily="34" charset="0"/>
                <a:cs typeface="Arial" pitchFamily="34" charset="0"/>
              </a:rPr>
              <a:t>equally spaced intervals </a:t>
            </a:r>
            <a:r>
              <a:rPr lang="en-US" dirty="0" smtClean="0">
                <a:latin typeface="Arial" pitchFamily="34" charset="0"/>
                <a:cs typeface="Arial" pitchFamily="34" charset="0"/>
              </a:rPr>
              <a:t>(-</a:t>
            </a:r>
            <a:r>
              <a:rPr lang="en-US" dirty="0">
                <a:latin typeface="Arial" pitchFamily="34" charset="0"/>
                <a:cs typeface="Arial" pitchFamily="34" charset="0"/>
              </a:rPr>
              <a:t>3, -1, 1, 3</a:t>
            </a:r>
            <a:r>
              <a:rPr lang="en-US" dirty="0" smtClean="0">
                <a:latin typeface="Arial" pitchFamily="34" charset="0"/>
                <a:cs typeface="Arial" pitchFamily="34" charset="0"/>
              </a:rPr>
              <a:t>) and for ERS trait (</a:t>
            </a:r>
            <a:r>
              <a:rPr lang="el-GR" dirty="0" smtClean="0">
                <a:latin typeface="Arial" pitchFamily="34" charset="0"/>
                <a:cs typeface="Arial" pitchFamily="34" charset="0"/>
              </a:rPr>
              <a:t>θ</a:t>
            </a:r>
            <a:r>
              <a:rPr lang="en-US" baseline="-25000" dirty="0" smtClean="0">
                <a:latin typeface="Arial" pitchFamily="34" charset="0"/>
                <a:cs typeface="Arial" pitchFamily="34" charset="0"/>
              </a:rPr>
              <a:t>ERS</a:t>
            </a:r>
            <a:r>
              <a:rPr lang="en-US" dirty="0" smtClean="0">
                <a:latin typeface="Arial" pitchFamily="34" charset="0"/>
                <a:cs typeface="Arial" pitchFamily="34" charset="0"/>
              </a:rPr>
              <a:t>) at (1</a:t>
            </a:r>
            <a:r>
              <a:rPr lang="en-US" dirty="0">
                <a:latin typeface="Arial" pitchFamily="34" charset="0"/>
                <a:cs typeface="Arial" pitchFamily="34" charset="0"/>
              </a:rPr>
              <a:t>, -1, -1, 1</a:t>
            </a:r>
            <a:r>
              <a:rPr lang="en-US" dirty="0" smtClean="0">
                <a:latin typeface="Arial" pitchFamily="34" charset="0"/>
                <a:cs typeface="Arial" pitchFamily="34" charset="0"/>
              </a:rPr>
              <a:t>).</a:t>
            </a:r>
            <a:endParaRPr lang="en-US" dirty="0">
              <a:latin typeface="Arial" pitchFamily="34" charset="0"/>
              <a:cs typeface="Arial" pitchFamily="34" charset="0"/>
            </a:endParaRPr>
          </a:p>
          <a:p>
            <a:endParaRPr lang="en-US" dirty="0" smtClean="0">
              <a:latin typeface="Arial" pitchFamily="34" charset="0"/>
              <a:cs typeface="Arial" pitchFamily="34" charset="0"/>
            </a:endParaRPr>
          </a:p>
          <a:p>
            <a:pPr marL="285750" indent="-285750">
              <a:buFont typeface="Arial" panose="020B0604020202020204" pitchFamily="34" charset="0"/>
              <a:buChar char="•"/>
            </a:pPr>
            <a:r>
              <a:rPr lang="en-US" dirty="0" smtClean="0">
                <a:latin typeface="Arial" pitchFamily="34" charset="0"/>
                <a:cs typeface="Arial" pitchFamily="34" charset="0"/>
              </a:rPr>
              <a:t>Use information criterion—AIC, BIC, AIC3, CAIC—to compare models and constraints</a:t>
            </a:r>
          </a:p>
          <a:p>
            <a:endParaRPr lang="en-US" dirty="0" smtClean="0">
              <a:latin typeface="Arial" pitchFamily="34" charset="0"/>
              <a:cs typeface="Arial" pitchFamily="34" charset="0"/>
            </a:endParaRPr>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38200" y="2590800"/>
            <a:ext cx="7696200" cy="903804"/>
          </a:xfrm>
          <a:prstGeom prst="rect">
            <a:avLst/>
          </a:prstGeom>
        </p:spPr>
      </p:pic>
    </p:spTree>
    <p:extLst>
      <p:ext uri="{BB962C8B-B14F-4D97-AF65-F5344CB8AC3E}">
        <p14:creationId xmlns="" xmlns:p14="http://schemas.microsoft.com/office/powerpoint/2010/main" val="4120200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6932860" cy="584775"/>
          </a:xfrm>
          <a:prstGeom prst="rect">
            <a:avLst/>
          </a:prstGeom>
          <a:noFill/>
        </p:spPr>
        <p:txBody>
          <a:bodyPr wrap="none" rtlCol="0">
            <a:spAutoFit/>
          </a:bodyPr>
          <a:lstStyle/>
          <a:p>
            <a:r>
              <a:rPr lang="en-US" sz="3200" dirty="0" smtClean="0">
                <a:latin typeface="Arial" pitchFamily="34" charset="0"/>
                <a:cs typeface="Arial" pitchFamily="34" charset="0"/>
              </a:rPr>
              <a:t>IRT Models for Detection and Control</a:t>
            </a:r>
            <a:endParaRPr lang="en-US" sz="3200" dirty="0">
              <a:latin typeface="Arial" pitchFamily="34" charset="0"/>
              <a:cs typeface="Arial" pitchFamily="34" charset="0"/>
            </a:endParaRPr>
          </a:p>
        </p:txBody>
      </p:sp>
      <p:sp>
        <p:nvSpPr>
          <p:cNvPr id="6" name="TextBox 5"/>
          <p:cNvSpPr txBox="1"/>
          <p:nvPr/>
        </p:nvSpPr>
        <p:spPr>
          <a:xfrm>
            <a:off x="533401" y="1219200"/>
            <a:ext cx="8077200" cy="5909310"/>
          </a:xfrm>
          <a:prstGeom prst="rect">
            <a:avLst/>
          </a:prstGeom>
          <a:noFill/>
        </p:spPr>
        <p:txBody>
          <a:bodyPr wrap="square" rtlCol="0">
            <a:spAutoFit/>
          </a:bodyPr>
          <a:lstStyle/>
          <a:p>
            <a:r>
              <a:rPr lang="en-US" b="1" i="1" dirty="0" smtClean="0">
                <a:latin typeface="Arial" pitchFamily="34" charset="0"/>
                <a:cs typeface="Arial" pitchFamily="34" charset="0"/>
              </a:rPr>
              <a:t>Appealing features of IRT models:</a:t>
            </a:r>
          </a:p>
          <a:p>
            <a:pPr marL="285750" indent="-285750">
              <a:buFont typeface="Arial" pitchFamily="34" charset="0"/>
              <a:buChar char="•"/>
            </a:pPr>
            <a:r>
              <a:rPr lang="en-US" dirty="0" smtClean="0">
                <a:latin typeface="Arial" pitchFamily="34" charset="0"/>
                <a:cs typeface="Arial" pitchFamily="34" charset="0"/>
              </a:rPr>
              <a:t>On a conceptual level, the method considers a response selection as a function both of the substantive trait level and a response style tendency</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Functionally, the model can estimate both the substantive trait level(s) and response style to account for their simultaneous influence on response selection.</a:t>
            </a:r>
          </a:p>
          <a:p>
            <a:endParaRPr lang="en-US" dirty="0" smtClean="0">
              <a:latin typeface="Arial" pitchFamily="34" charset="0"/>
              <a:cs typeface="Arial" pitchFamily="34" charset="0"/>
            </a:endParaRPr>
          </a:p>
          <a:p>
            <a:r>
              <a:rPr lang="en-US" b="1" i="1" dirty="0" smtClean="0">
                <a:latin typeface="Arial" pitchFamily="34" charset="0"/>
                <a:cs typeface="Arial" pitchFamily="34" charset="0"/>
              </a:rPr>
              <a:t>Previously noted limitation:</a:t>
            </a:r>
          </a:p>
          <a:p>
            <a:pPr marL="285750" indent="-285750">
              <a:buFont typeface="Arial" pitchFamily="34" charset="0"/>
              <a:buChar char="•"/>
            </a:pPr>
            <a:r>
              <a:rPr lang="en-US" dirty="0" smtClean="0">
                <a:latin typeface="Arial" pitchFamily="34" charset="0"/>
                <a:cs typeface="Arial" pitchFamily="34" charset="0"/>
              </a:rPr>
              <a:t>The Bolt &amp; Johnson model has detected and controlled for one response style (ERS) only.</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Limitation largely due to data rather than of model, so we attempt to model using data with reverse coded items to statistically detect and control for multiple response styles.</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extLst>
      <p:ext uri="{BB962C8B-B14F-4D97-AF65-F5344CB8AC3E}">
        <p14:creationId xmlns="" xmlns:p14="http://schemas.microsoft.com/office/powerpoint/2010/main" val="3008636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2964273" cy="584775"/>
          </a:xfrm>
          <a:prstGeom prst="rect">
            <a:avLst/>
          </a:prstGeom>
          <a:noFill/>
        </p:spPr>
        <p:txBody>
          <a:bodyPr wrap="none" rtlCol="0">
            <a:spAutoFit/>
          </a:bodyPr>
          <a:lstStyle/>
          <a:p>
            <a:r>
              <a:rPr lang="en-US" sz="3200" dirty="0" smtClean="0">
                <a:latin typeface="Arial" pitchFamily="34" charset="0"/>
                <a:cs typeface="Arial" pitchFamily="34" charset="0"/>
              </a:rPr>
              <a:t>TIMSS Dataset</a:t>
            </a:r>
            <a:endParaRPr lang="en-US" sz="3200" dirty="0">
              <a:latin typeface="Arial" pitchFamily="34" charset="0"/>
              <a:cs typeface="Arial" pitchFamily="34" charset="0"/>
            </a:endParaRPr>
          </a:p>
        </p:txBody>
      </p:sp>
      <p:sp>
        <p:nvSpPr>
          <p:cNvPr id="6" name="TextBox 5"/>
          <p:cNvSpPr txBox="1"/>
          <p:nvPr/>
        </p:nvSpPr>
        <p:spPr>
          <a:xfrm>
            <a:off x="533401" y="1219200"/>
            <a:ext cx="8077200" cy="5355312"/>
          </a:xfrm>
          <a:prstGeom prst="rect">
            <a:avLst/>
          </a:prstGeom>
          <a:noFill/>
        </p:spPr>
        <p:txBody>
          <a:bodyPr wrap="square" rtlCol="0">
            <a:spAutoFit/>
          </a:bodyPr>
          <a:lstStyle/>
          <a:p>
            <a:r>
              <a:rPr lang="en-US" dirty="0" smtClean="0">
                <a:latin typeface="Arial" pitchFamily="34" charset="0"/>
                <a:cs typeface="Arial" pitchFamily="34" charset="0"/>
              </a:rPr>
              <a:t>2007 Trends in International Mathematics and Science Study</a:t>
            </a:r>
          </a:p>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Responses from 7,377 United States eighth graders</a:t>
            </a:r>
          </a:p>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8-item “Enjoyment of Science” scale and 8-item “Enjoyment of Math” scale</a:t>
            </a:r>
          </a:p>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Response categories:</a:t>
            </a:r>
          </a:p>
          <a:p>
            <a:pPr marL="1200150" lvl="2" indent="-285750">
              <a:buFont typeface="Arial" pitchFamily="34" charset="0"/>
              <a:buChar char="•"/>
            </a:pPr>
            <a:r>
              <a:rPr lang="en-US" dirty="0" smtClean="0">
                <a:latin typeface="Arial" pitchFamily="34" charset="0"/>
                <a:cs typeface="Arial" pitchFamily="34" charset="0"/>
              </a:rPr>
              <a:t>1=strongly agree</a:t>
            </a:r>
          </a:p>
          <a:p>
            <a:pPr marL="1200150" lvl="2" indent="-285750">
              <a:buFont typeface="Arial" pitchFamily="34" charset="0"/>
              <a:buChar char="•"/>
            </a:pPr>
            <a:r>
              <a:rPr lang="en-US" dirty="0" smtClean="0">
                <a:latin typeface="Arial" pitchFamily="34" charset="0"/>
                <a:cs typeface="Arial" pitchFamily="34" charset="0"/>
              </a:rPr>
              <a:t>2=agree</a:t>
            </a:r>
          </a:p>
          <a:p>
            <a:pPr marL="1200150" lvl="2" indent="-285750">
              <a:buFont typeface="Arial" pitchFamily="34" charset="0"/>
              <a:buChar char="•"/>
            </a:pPr>
            <a:r>
              <a:rPr lang="en-US" dirty="0" smtClean="0">
                <a:latin typeface="Arial" pitchFamily="34" charset="0"/>
                <a:cs typeface="Arial" pitchFamily="34" charset="0"/>
              </a:rPr>
              <a:t>3=disagree</a:t>
            </a:r>
          </a:p>
          <a:p>
            <a:pPr marL="1200150" lvl="2" indent="-285750">
              <a:buFont typeface="Arial" pitchFamily="34" charset="0"/>
              <a:buChar char="•"/>
            </a:pPr>
            <a:r>
              <a:rPr lang="en-US" dirty="0" smtClean="0">
                <a:latin typeface="Arial" pitchFamily="34" charset="0"/>
                <a:cs typeface="Arial" pitchFamily="34" charset="0"/>
              </a:rPr>
              <a:t>4=strongly disagree</a:t>
            </a:r>
          </a:p>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Attitudinal scales similar in structure to PISA, but with 3 of 8 items in each scale being reverse worded.</a:t>
            </a:r>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extLst>
      <p:ext uri="{BB962C8B-B14F-4D97-AF65-F5344CB8AC3E}">
        <p14:creationId xmlns="" xmlns:p14="http://schemas.microsoft.com/office/powerpoint/2010/main" val="1018132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5743880" cy="584775"/>
          </a:xfrm>
          <a:prstGeom prst="rect">
            <a:avLst/>
          </a:prstGeom>
          <a:noFill/>
        </p:spPr>
        <p:txBody>
          <a:bodyPr wrap="none" rtlCol="0">
            <a:spAutoFit/>
          </a:bodyPr>
          <a:lstStyle/>
          <a:p>
            <a:r>
              <a:rPr lang="en-US" sz="3200" dirty="0" smtClean="0">
                <a:latin typeface="Arial" pitchFamily="34" charset="0"/>
                <a:cs typeface="Arial" pitchFamily="34" charset="0"/>
              </a:rPr>
              <a:t>TIMSS Enjoyment Scale Items</a:t>
            </a:r>
            <a:endParaRPr lang="en-US" sz="3200" dirty="0">
              <a:latin typeface="Arial" pitchFamily="34" charset="0"/>
              <a:cs typeface="Arial" pitchFamily="34" charset="0"/>
            </a:endParaRPr>
          </a:p>
        </p:txBody>
      </p:sp>
      <p:sp>
        <p:nvSpPr>
          <p:cNvPr id="6" name="TextBox 5"/>
          <p:cNvSpPr txBox="1"/>
          <p:nvPr/>
        </p:nvSpPr>
        <p:spPr>
          <a:xfrm>
            <a:off x="533401" y="1219200"/>
            <a:ext cx="8077200" cy="6155531"/>
          </a:xfrm>
          <a:prstGeom prst="rect">
            <a:avLst/>
          </a:prstGeom>
          <a:noFill/>
        </p:spPr>
        <p:txBody>
          <a:bodyPr wrap="square" rtlCol="0">
            <a:spAutoFit/>
          </a:bodyPr>
          <a:lstStyle/>
          <a:p>
            <a:r>
              <a:rPr lang="en-US" sz="1600" b="1" dirty="0" smtClean="0">
                <a:latin typeface="Arial" pitchFamily="34" charset="0"/>
                <a:cs typeface="Arial" pitchFamily="34" charset="0"/>
              </a:rPr>
              <a:t>Enjoyment of Science</a:t>
            </a:r>
          </a:p>
          <a:p>
            <a:r>
              <a:rPr lang="en-US" sz="1600" dirty="0" smtClean="0">
                <a:latin typeface="Arial" pitchFamily="34" charset="0"/>
                <a:cs typeface="Arial" pitchFamily="34" charset="0"/>
              </a:rPr>
              <a:t>1) I usually do well in science.</a:t>
            </a:r>
          </a:p>
          <a:p>
            <a:r>
              <a:rPr lang="en-US" sz="1600" dirty="0" smtClean="0">
                <a:latin typeface="Arial" pitchFamily="34" charset="0"/>
                <a:cs typeface="Arial" pitchFamily="34" charset="0"/>
              </a:rPr>
              <a:t>2) I would like to take more science.</a:t>
            </a:r>
          </a:p>
          <a:p>
            <a:r>
              <a:rPr lang="en-US" sz="1600" dirty="0" smtClean="0">
                <a:latin typeface="Arial" pitchFamily="34" charset="0"/>
                <a:cs typeface="Arial" pitchFamily="34" charset="0"/>
              </a:rPr>
              <a:t>3) </a:t>
            </a:r>
            <a:r>
              <a:rPr lang="en-US" sz="1600" i="1" dirty="0" smtClean="0">
                <a:latin typeface="Arial" pitchFamily="34" charset="0"/>
                <a:cs typeface="Arial" pitchFamily="34" charset="0"/>
              </a:rPr>
              <a:t>Science is more difficult for me than for many of my classmates.</a:t>
            </a:r>
          </a:p>
          <a:p>
            <a:r>
              <a:rPr lang="en-US" sz="1600" dirty="0" smtClean="0">
                <a:latin typeface="Arial" pitchFamily="34" charset="0"/>
                <a:cs typeface="Arial" pitchFamily="34" charset="0"/>
              </a:rPr>
              <a:t>4) I enjoy learning science.</a:t>
            </a:r>
          </a:p>
          <a:p>
            <a:r>
              <a:rPr lang="en-US" sz="1600" dirty="0" smtClean="0">
                <a:latin typeface="Arial" pitchFamily="34" charset="0"/>
                <a:cs typeface="Arial" pitchFamily="34" charset="0"/>
              </a:rPr>
              <a:t>5) </a:t>
            </a:r>
            <a:r>
              <a:rPr lang="en-US" sz="1600" i="1" dirty="0" smtClean="0">
                <a:latin typeface="Arial" pitchFamily="34" charset="0"/>
                <a:cs typeface="Arial" pitchFamily="34" charset="0"/>
              </a:rPr>
              <a:t>Science is not one of my strengths.</a:t>
            </a:r>
          </a:p>
          <a:p>
            <a:r>
              <a:rPr lang="en-US" sz="1600" dirty="0" smtClean="0">
                <a:latin typeface="Arial" pitchFamily="34" charset="0"/>
                <a:cs typeface="Arial" pitchFamily="34" charset="0"/>
              </a:rPr>
              <a:t>6) I learn things quickly in science.</a:t>
            </a:r>
          </a:p>
          <a:p>
            <a:r>
              <a:rPr lang="en-US" sz="1600" dirty="0" smtClean="0">
                <a:latin typeface="Arial" pitchFamily="34" charset="0"/>
                <a:cs typeface="Arial" pitchFamily="34" charset="0"/>
              </a:rPr>
              <a:t>7) </a:t>
            </a:r>
            <a:r>
              <a:rPr lang="en-US" sz="1600" i="1" dirty="0" smtClean="0">
                <a:latin typeface="Arial" pitchFamily="34" charset="0"/>
                <a:cs typeface="Arial" pitchFamily="34" charset="0"/>
              </a:rPr>
              <a:t>Science is boring.</a:t>
            </a:r>
          </a:p>
          <a:p>
            <a:r>
              <a:rPr lang="en-US" sz="1600" dirty="0" smtClean="0">
                <a:latin typeface="Arial" pitchFamily="34" charset="0"/>
                <a:cs typeface="Arial" pitchFamily="34" charset="0"/>
              </a:rPr>
              <a:t>8) I like science.</a:t>
            </a:r>
          </a:p>
          <a:p>
            <a:endParaRPr lang="en-US" sz="1600" dirty="0" smtClean="0">
              <a:latin typeface="Arial" pitchFamily="34" charset="0"/>
              <a:cs typeface="Arial" pitchFamily="34" charset="0"/>
            </a:endParaRPr>
          </a:p>
          <a:p>
            <a:r>
              <a:rPr lang="en-US" sz="1600" b="1" dirty="0" smtClean="0">
                <a:latin typeface="Arial" pitchFamily="34" charset="0"/>
                <a:cs typeface="Arial" pitchFamily="34" charset="0"/>
              </a:rPr>
              <a:t>Enjoyment of Math</a:t>
            </a:r>
          </a:p>
          <a:p>
            <a:r>
              <a:rPr lang="en-US" sz="1600" dirty="0" smtClean="0">
                <a:latin typeface="Arial" pitchFamily="34" charset="0"/>
                <a:cs typeface="Arial" pitchFamily="34" charset="0"/>
              </a:rPr>
              <a:t>1) I usually do well in math.</a:t>
            </a:r>
          </a:p>
          <a:p>
            <a:r>
              <a:rPr lang="en-US" sz="1600" dirty="0" smtClean="0">
                <a:latin typeface="Arial" pitchFamily="34" charset="0"/>
                <a:cs typeface="Arial" pitchFamily="34" charset="0"/>
              </a:rPr>
              <a:t>2) I would like to take more math.</a:t>
            </a:r>
          </a:p>
          <a:p>
            <a:r>
              <a:rPr lang="en-US" sz="1600" dirty="0" smtClean="0">
                <a:latin typeface="Arial" pitchFamily="34" charset="0"/>
                <a:cs typeface="Arial" pitchFamily="34" charset="0"/>
              </a:rPr>
              <a:t>3) </a:t>
            </a:r>
            <a:r>
              <a:rPr lang="en-US" sz="1600" i="1" dirty="0" smtClean="0">
                <a:latin typeface="Arial" pitchFamily="34" charset="0"/>
                <a:cs typeface="Arial" pitchFamily="34" charset="0"/>
              </a:rPr>
              <a:t>Math is more difficult for me than for many of my classmates.</a:t>
            </a:r>
          </a:p>
          <a:p>
            <a:r>
              <a:rPr lang="en-US" sz="1600" dirty="0" smtClean="0">
                <a:latin typeface="Arial" pitchFamily="34" charset="0"/>
                <a:cs typeface="Arial" pitchFamily="34" charset="0"/>
              </a:rPr>
              <a:t>4) I enjoy learning math.</a:t>
            </a:r>
          </a:p>
          <a:p>
            <a:r>
              <a:rPr lang="en-US" sz="1600" dirty="0" smtClean="0">
                <a:latin typeface="Arial" pitchFamily="34" charset="0"/>
                <a:cs typeface="Arial" pitchFamily="34" charset="0"/>
              </a:rPr>
              <a:t>5) </a:t>
            </a:r>
            <a:r>
              <a:rPr lang="en-US" sz="1600" i="1" dirty="0" smtClean="0">
                <a:latin typeface="Arial" pitchFamily="34" charset="0"/>
                <a:cs typeface="Arial" pitchFamily="34" charset="0"/>
              </a:rPr>
              <a:t>Math is not one of my strengths.</a:t>
            </a:r>
          </a:p>
          <a:p>
            <a:r>
              <a:rPr lang="en-US" sz="1600" dirty="0" smtClean="0">
                <a:latin typeface="Arial" pitchFamily="34" charset="0"/>
                <a:cs typeface="Arial" pitchFamily="34" charset="0"/>
              </a:rPr>
              <a:t>6) I learn things quickly in math.</a:t>
            </a:r>
          </a:p>
          <a:p>
            <a:r>
              <a:rPr lang="en-US" sz="1600" dirty="0" smtClean="0">
                <a:latin typeface="Arial" pitchFamily="34" charset="0"/>
                <a:cs typeface="Arial" pitchFamily="34" charset="0"/>
              </a:rPr>
              <a:t>7) </a:t>
            </a:r>
            <a:r>
              <a:rPr lang="en-US" sz="1600" i="1" dirty="0" smtClean="0">
                <a:latin typeface="Arial" pitchFamily="34" charset="0"/>
                <a:cs typeface="Arial" pitchFamily="34" charset="0"/>
              </a:rPr>
              <a:t>Math is boring.</a:t>
            </a:r>
          </a:p>
          <a:p>
            <a:r>
              <a:rPr lang="en-US" sz="1600" dirty="0" smtClean="0">
                <a:latin typeface="Arial" pitchFamily="34" charset="0"/>
                <a:cs typeface="Arial" pitchFamily="34" charset="0"/>
              </a:rPr>
              <a:t>8) I like math.</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extLst>
      <p:ext uri="{BB962C8B-B14F-4D97-AF65-F5344CB8AC3E}">
        <p14:creationId xmlns="" xmlns:p14="http://schemas.microsoft.com/office/powerpoint/2010/main" val="4208798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8529194" cy="584775"/>
          </a:xfrm>
          <a:prstGeom prst="rect">
            <a:avLst/>
          </a:prstGeom>
          <a:noFill/>
        </p:spPr>
        <p:txBody>
          <a:bodyPr wrap="none" rtlCol="0">
            <a:spAutoFit/>
          </a:bodyPr>
          <a:lstStyle/>
          <a:p>
            <a:r>
              <a:rPr lang="en-US" sz="3200" dirty="0" smtClean="0">
                <a:latin typeface="Arial" pitchFamily="34" charset="0"/>
                <a:cs typeface="Arial" pitchFamily="34" charset="0"/>
              </a:rPr>
              <a:t>IRT Model with Multiple Response Style Traits</a:t>
            </a:r>
            <a:endParaRPr lang="en-US" sz="3200" dirty="0">
              <a:latin typeface="Arial" pitchFamily="34" charset="0"/>
              <a:cs typeface="Arial" pitchFamily="34" charset="0"/>
            </a:endParaRPr>
          </a:p>
        </p:txBody>
      </p:sp>
      <p:sp>
        <p:nvSpPr>
          <p:cNvPr id="6" name="TextBox 5"/>
          <p:cNvSpPr txBox="1"/>
          <p:nvPr/>
        </p:nvSpPr>
        <p:spPr>
          <a:xfrm>
            <a:off x="533401" y="1219200"/>
            <a:ext cx="8077200" cy="4524315"/>
          </a:xfrm>
          <a:prstGeom prst="rect">
            <a:avLst/>
          </a:prstGeom>
          <a:noFill/>
        </p:spPr>
        <p:txBody>
          <a:bodyPr wrap="square" rtlCol="0">
            <a:spAutoFit/>
          </a:bodyPr>
          <a:lstStyle/>
          <a:p>
            <a:r>
              <a:rPr lang="en-US" dirty="0" smtClean="0">
                <a:latin typeface="Arial" pitchFamily="34" charset="0"/>
                <a:cs typeface="Arial" pitchFamily="34" charset="0"/>
              </a:rPr>
              <a:t>We extend the model to include three distinct latent traits:</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l-GR" dirty="0" smtClean="0"/>
              <a:t>θ</a:t>
            </a:r>
            <a:r>
              <a:rPr lang="en-US" baseline="-25000" dirty="0" smtClean="0">
                <a:latin typeface="Arial" pitchFamily="34" charset="0"/>
                <a:cs typeface="Arial" pitchFamily="34" charset="0"/>
              </a:rPr>
              <a:t>1</a:t>
            </a:r>
            <a:r>
              <a:rPr lang="en-US" dirty="0" smtClean="0">
                <a:latin typeface="Arial" pitchFamily="34" charset="0"/>
                <a:cs typeface="Arial" pitchFamily="34" charset="0"/>
              </a:rPr>
              <a:t> is substantive “enjoy” trait with interval-spaced </a:t>
            </a:r>
            <a:r>
              <a:rPr lang="en-US" i="1" dirty="0" smtClean="0">
                <a:latin typeface="Arial" pitchFamily="34" charset="0"/>
                <a:cs typeface="Arial" pitchFamily="34" charset="0"/>
              </a:rPr>
              <a:t>a</a:t>
            </a:r>
            <a:r>
              <a:rPr lang="en-US" i="1" baseline="-25000" dirty="0" smtClean="0">
                <a:latin typeface="Arial" pitchFamily="34" charset="0"/>
                <a:cs typeface="Arial" pitchFamily="34" charset="0"/>
              </a:rPr>
              <a:t>jk1</a:t>
            </a:r>
            <a:r>
              <a:rPr lang="en-US" dirty="0" smtClean="0">
                <a:latin typeface="Arial" pitchFamily="34" charset="0"/>
                <a:cs typeface="Arial" pitchFamily="34" charset="0"/>
              </a:rPr>
              <a:t> parameters</a:t>
            </a:r>
          </a:p>
          <a:p>
            <a:endParaRPr lang="en-US" dirty="0" smtClean="0">
              <a:latin typeface="Arial" pitchFamily="34" charset="0"/>
              <a:cs typeface="Arial" pitchFamily="34" charset="0"/>
            </a:endParaRPr>
          </a:p>
          <a:p>
            <a:r>
              <a:rPr lang="el-GR" dirty="0" smtClean="0"/>
              <a:t>θ</a:t>
            </a:r>
            <a:r>
              <a:rPr lang="en-US" baseline="-25000" dirty="0" smtClean="0">
                <a:latin typeface="Arial" pitchFamily="34" charset="0"/>
                <a:cs typeface="Arial" pitchFamily="34" charset="0"/>
              </a:rPr>
              <a:t>ERS</a:t>
            </a:r>
            <a:r>
              <a:rPr lang="en-US" dirty="0" smtClean="0">
                <a:latin typeface="Arial" pitchFamily="34" charset="0"/>
                <a:cs typeface="Arial" pitchFamily="34" charset="0"/>
              </a:rPr>
              <a:t> is an ERS trait with </a:t>
            </a:r>
            <a:r>
              <a:rPr lang="en-US" i="1" dirty="0" err="1" smtClean="0">
                <a:latin typeface="Arial" pitchFamily="34" charset="0"/>
                <a:cs typeface="Arial" pitchFamily="34" charset="0"/>
              </a:rPr>
              <a:t>a</a:t>
            </a:r>
            <a:r>
              <a:rPr lang="en-US" i="1" baseline="-25000" dirty="0" err="1" smtClean="0">
                <a:latin typeface="Arial" pitchFamily="34" charset="0"/>
                <a:cs typeface="Arial" pitchFamily="34" charset="0"/>
              </a:rPr>
              <a:t>jkERS</a:t>
            </a:r>
            <a:r>
              <a:rPr lang="en-US" dirty="0" smtClean="0">
                <a:latin typeface="Arial" pitchFamily="34" charset="0"/>
                <a:cs typeface="Arial" pitchFamily="34" charset="0"/>
              </a:rPr>
              <a:t> parameters having equal positive values at endpoints and equal negative values for intermediate values</a:t>
            </a:r>
            <a:endParaRPr lang="en-US" dirty="0">
              <a:latin typeface="Arial" pitchFamily="34" charset="0"/>
              <a:cs typeface="Arial" pitchFamily="34" charset="0"/>
            </a:endParaRPr>
          </a:p>
          <a:p>
            <a:endParaRPr lang="en-US" dirty="0" smtClean="0">
              <a:latin typeface="Arial" pitchFamily="34" charset="0"/>
              <a:cs typeface="Arial" pitchFamily="34" charset="0"/>
            </a:endParaRPr>
          </a:p>
          <a:p>
            <a:r>
              <a:rPr lang="el-GR" dirty="0" smtClean="0"/>
              <a:t>θ</a:t>
            </a:r>
            <a:r>
              <a:rPr lang="en-US" baseline="-25000" dirty="0" smtClean="0">
                <a:latin typeface="Arial" pitchFamily="34" charset="0"/>
                <a:cs typeface="Arial" pitchFamily="34" charset="0"/>
              </a:rPr>
              <a:t>DRS</a:t>
            </a:r>
            <a:r>
              <a:rPr lang="en-US" dirty="0" smtClean="0">
                <a:latin typeface="Arial" pitchFamily="34" charset="0"/>
                <a:cs typeface="Arial" pitchFamily="34" charset="0"/>
              </a:rPr>
              <a:t> is a DRS trait with </a:t>
            </a:r>
            <a:r>
              <a:rPr lang="en-US" i="1" dirty="0" err="1" smtClean="0">
                <a:latin typeface="Arial" pitchFamily="34" charset="0"/>
                <a:cs typeface="Arial" pitchFamily="34" charset="0"/>
              </a:rPr>
              <a:t>a</a:t>
            </a:r>
            <a:r>
              <a:rPr lang="en-US" i="1" baseline="-25000" dirty="0" err="1" smtClean="0">
                <a:latin typeface="Arial" pitchFamily="34" charset="0"/>
                <a:cs typeface="Arial" pitchFamily="34" charset="0"/>
              </a:rPr>
              <a:t>jkDRS</a:t>
            </a:r>
            <a:r>
              <a:rPr lang="en-US" dirty="0" smtClean="0">
                <a:latin typeface="Arial" pitchFamily="34" charset="0"/>
                <a:cs typeface="Arial" pitchFamily="34" charset="0"/>
              </a:rPr>
              <a:t> parameters with equal negative values for agreement responses and equal positive values for disagreement responses</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04800" y="1868767"/>
            <a:ext cx="8560103" cy="722033"/>
          </a:xfrm>
          <a:prstGeom prst="rect">
            <a:avLst/>
          </a:prstGeom>
        </p:spPr>
      </p:pic>
    </p:spTree>
    <p:extLst>
      <p:ext uri="{BB962C8B-B14F-4D97-AF65-F5344CB8AC3E}">
        <p14:creationId xmlns="" xmlns:p14="http://schemas.microsoft.com/office/powerpoint/2010/main" val="306743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uc.wisc.edu/brand/templates-and-downloads/downloads/print/UWlogo_fl_4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39000" y="5943600"/>
            <a:ext cx="1563150" cy="533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Box 2"/>
          <p:cNvSpPr txBox="1"/>
          <p:nvPr/>
        </p:nvSpPr>
        <p:spPr>
          <a:xfrm>
            <a:off x="381000" y="405825"/>
            <a:ext cx="1755609" cy="584775"/>
          </a:xfrm>
          <a:prstGeom prst="rect">
            <a:avLst/>
          </a:prstGeom>
          <a:noFill/>
        </p:spPr>
        <p:txBody>
          <a:bodyPr wrap="none" rtlCol="0">
            <a:spAutoFit/>
          </a:bodyPr>
          <a:lstStyle/>
          <a:p>
            <a:r>
              <a:rPr lang="en-US" sz="3200" dirty="0" smtClean="0">
                <a:latin typeface="Arial" pitchFamily="34" charset="0"/>
                <a:cs typeface="Arial" pitchFamily="34" charset="0"/>
              </a:rPr>
              <a:t>Methods</a:t>
            </a:r>
            <a:endParaRPr lang="en-US" sz="3200" dirty="0">
              <a:latin typeface="Arial" pitchFamily="34" charset="0"/>
              <a:cs typeface="Arial" pitchFamily="34" charset="0"/>
            </a:endParaRPr>
          </a:p>
        </p:txBody>
      </p:sp>
      <p:sp>
        <p:nvSpPr>
          <p:cNvPr id="6" name="TextBox 5"/>
          <p:cNvSpPr txBox="1"/>
          <p:nvPr/>
        </p:nvSpPr>
        <p:spPr>
          <a:xfrm>
            <a:off x="533401" y="1219200"/>
            <a:ext cx="8077200" cy="4801314"/>
          </a:xfrm>
          <a:prstGeom prst="rect">
            <a:avLst/>
          </a:prstGeom>
          <a:noFill/>
        </p:spPr>
        <p:txBody>
          <a:bodyPr wrap="square" rtlCol="0">
            <a:spAutoFit/>
          </a:bodyPr>
          <a:lstStyle/>
          <a:p>
            <a:pPr marL="342900" indent="-342900">
              <a:buAutoNum type="arabicPeriod"/>
            </a:pPr>
            <a:r>
              <a:rPr lang="en-US" dirty="0" smtClean="0">
                <a:latin typeface="Arial" pitchFamily="34" charset="0"/>
                <a:cs typeface="Arial" pitchFamily="34" charset="0"/>
              </a:rPr>
              <a:t>Confirm the presence of ERS and DRS traits using model comparison statistics.</a:t>
            </a:r>
          </a:p>
          <a:p>
            <a:pPr marL="342900" indent="-342900">
              <a:buAutoNum type="arabicPeriod"/>
            </a:pPr>
            <a:endParaRPr lang="en-US" dirty="0">
              <a:latin typeface="Arial" pitchFamily="34" charset="0"/>
              <a:cs typeface="Arial" pitchFamily="34" charset="0"/>
            </a:endParaRPr>
          </a:p>
          <a:p>
            <a:pPr marL="342900" indent="-342900">
              <a:buAutoNum type="arabicPeriod"/>
            </a:pPr>
            <a:r>
              <a:rPr lang="en-US" dirty="0" smtClean="0">
                <a:latin typeface="Arial" pitchFamily="34" charset="0"/>
                <a:cs typeface="Arial" pitchFamily="34" charset="0"/>
              </a:rPr>
              <a:t>Estimate category intercepts and student substantive traits for “Enjoyment of Science” and “Enjoyment of Math” scales</a:t>
            </a:r>
          </a:p>
          <a:p>
            <a:pPr marL="342900" indent="-342900">
              <a:buAutoNum type="arabicPeriod"/>
            </a:pPr>
            <a:endParaRPr lang="en-US" dirty="0">
              <a:latin typeface="Arial" pitchFamily="34" charset="0"/>
              <a:cs typeface="Arial" pitchFamily="34" charset="0"/>
            </a:endParaRPr>
          </a:p>
          <a:p>
            <a:pPr marL="342900" indent="-342900">
              <a:buAutoNum type="arabicPeriod"/>
            </a:pPr>
            <a:r>
              <a:rPr lang="en-US" dirty="0" smtClean="0">
                <a:latin typeface="Arial" pitchFamily="34" charset="0"/>
                <a:cs typeface="Arial" pitchFamily="34" charset="0"/>
              </a:rPr>
              <a:t>Examine relative bias introduced by ERS and DRS</a:t>
            </a:r>
          </a:p>
          <a:p>
            <a:pPr marL="342900" indent="-342900">
              <a:buAutoNum type="arabicPeriod"/>
            </a:pPr>
            <a:endParaRPr lang="en-US" dirty="0">
              <a:latin typeface="Arial" pitchFamily="34" charset="0"/>
              <a:cs typeface="Arial" pitchFamily="34" charset="0"/>
            </a:endParaRPr>
          </a:p>
          <a:p>
            <a:pPr marL="342900" indent="-342900">
              <a:buAutoNum type="arabicPeriod"/>
            </a:pPr>
            <a:r>
              <a:rPr lang="en-US" dirty="0" smtClean="0">
                <a:latin typeface="Arial" pitchFamily="34" charset="0"/>
                <a:cs typeface="Arial" pitchFamily="34" charset="0"/>
              </a:rPr>
              <a:t>Evaluated stability of response styles across both scales</a:t>
            </a:r>
          </a:p>
          <a:p>
            <a:pPr marL="342900" indent="-342900">
              <a:buAutoNum type="arabicPeriod"/>
            </a:pPr>
            <a:endParaRPr lang="en-US" dirty="0">
              <a:latin typeface="Arial" pitchFamily="34" charset="0"/>
              <a:cs typeface="Arial" pitchFamily="34" charset="0"/>
            </a:endParaRPr>
          </a:p>
          <a:p>
            <a:pPr marL="342900" indent="-342900">
              <a:buAutoNum type="arabicPeriod"/>
            </a:pPr>
            <a:r>
              <a:rPr lang="en-US" dirty="0" smtClean="0">
                <a:latin typeface="Arial" pitchFamily="34" charset="0"/>
                <a:cs typeface="Arial" pitchFamily="34" charset="0"/>
              </a:rPr>
              <a:t>Compute correlations between student trait estimates and other variables (e.g. achievement)</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extLst>
      <p:ext uri="{BB962C8B-B14F-4D97-AF65-F5344CB8AC3E}">
        <p14:creationId xmlns="" xmlns:p14="http://schemas.microsoft.com/office/powerpoint/2010/main" val="1825639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1062</Words>
  <Application>Microsoft Office PowerPoint</Application>
  <PresentationFormat>On-screen Show (4:3)</PresentationFormat>
  <Paragraphs>174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dc:creator>
  <cp:lastModifiedBy>dmbolt</cp:lastModifiedBy>
  <cp:revision>33</cp:revision>
  <cp:lastPrinted>2013-09-16T01:56:48Z</cp:lastPrinted>
  <dcterms:created xsi:type="dcterms:W3CDTF">2013-09-05T19:32:34Z</dcterms:created>
  <dcterms:modified xsi:type="dcterms:W3CDTF">2013-10-09T14:37:18Z</dcterms:modified>
</cp:coreProperties>
</file>