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3"/>
  </p:handoutMasterIdLst>
  <p:sldIdLst>
    <p:sldId id="256" r:id="rId2"/>
    <p:sldId id="260" r:id="rId3"/>
    <p:sldId id="276" r:id="rId4"/>
    <p:sldId id="267" r:id="rId5"/>
    <p:sldId id="261" r:id="rId6"/>
    <p:sldId id="279" r:id="rId7"/>
    <p:sldId id="278" r:id="rId8"/>
    <p:sldId id="258" r:id="rId9"/>
    <p:sldId id="259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65" r:id="rId22"/>
  </p:sldIdLst>
  <p:sldSz cx="9144000" cy="6858000" type="screen4x3"/>
  <p:notesSz cx="9296400" cy="6858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C20027"/>
    <a:srgbClr val="F0EDC1"/>
    <a:srgbClr val="F0E7CB"/>
    <a:srgbClr val="F0B752"/>
    <a:srgbClr val="F3A83A"/>
    <a:srgbClr val="DFDCBD"/>
    <a:srgbClr val="D1C8A7"/>
    <a:srgbClr val="D8CFA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6" autoAdjust="0"/>
    <p:restoredTop sz="94717" autoAdjust="0"/>
  </p:normalViewPr>
  <p:slideViewPr>
    <p:cSldViewPr snapToGrid="0">
      <p:cViewPr varScale="1">
        <p:scale>
          <a:sx n="83" d="100"/>
          <a:sy n="83" d="100"/>
        </p:scale>
        <p:origin x="-7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80" charset="0"/>
                <a:ea typeface="ＭＳ Ｐゴシック" pitchFamily="-80" charset="-128"/>
                <a:cs typeface="ＭＳ Ｐゴシック" pitchFamily="-8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6347" y="0"/>
            <a:ext cx="402844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3239E2-E09D-4B4B-AAE5-E7F959C63D87}" type="datetime1">
              <a:rPr lang="en-US"/>
              <a:pPr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02844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80" charset="0"/>
                <a:ea typeface="ＭＳ Ｐゴシック" pitchFamily="-80" charset="-128"/>
                <a:cs typeface="ＭＳ Ｐゴシック" pitchFamily="-8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6347" y="6513513"/>
            <a:ext cx="402844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FB13C9-48F2-4FDE-B1C2-0341382373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942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 flip="none" rotWithShape="1">
          <a:gsLst>
            <a:gs pos="0">
              <a:schemeClr val="bg1"/>
            </a:gs>
            <a:gs pos="100000">
              <a:schemeClr val="bg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286500"/>
            <a:ext cx="9144000" cy="5969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pic>
        <p:nvPicPr>
          <p:cNvPr id="3" name="Picture 9" descr="uwlogo_web_lrg_ctr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57363" y="1501775"/>
            <a:ext cx="5629275" cy="376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0"/>
            <a:ext cx="7772400" cy="1470025"/>
          </a:xfrm>
          <a:prstGeom prst="rect">
            <a:avLst/>
          </a:prstGeom>
        </p:spPr>
        <p:txBody>
          <a:bodyPr anchor="t"/>
          <a:lstStyle>
            <a:lvl1pPr>
              <a:defRPr sz="4800" b="0" i="0">
                <a:solidFill>
                  <a:srgbClr val="C20027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083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8356"/>
            <a:ext cx="9144000" cy="666546"/>
          </a:xfrm>
          <a:prstGeom prst="rect">
            <a:avLst/>
          </a:prstGeom>
        </p:spPr>
        <p:txBody>
          <a:bodyPr/>
          <a:lstStyle>
            <a:lvl1pPr>
              <a:defRPr sz="3800">
                <a:solidFill>
                  <a:srgbClr val="C20027"/>
                </a:solidFill>
                <a:effectLst>
                  <a:outerShdw blurRad="50800" dist="38100" dir="27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00100" y="2006600"/>
            <a:ext cx="7607300" cy="411480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5283"/>
            <a:ext cx="9144000" cy="666546"/>
          </a:xfrm>
          <a:prstGeom prst="rect">
            <a:avLst/>
          </a:prstGeom>
        </p:spPr>
        <p:txBody>
          <a:bodyPr anchor="t"/>
          <a:lstStyle>
            <a:lvl1pPr>
              <a:defRPr sz="3800" b="0" i="0">
                <a:solidFill>
                  <a:srgbClr val="C20027"/>
                </a:solidFill>
                <a:effectLst>
                  <a:outerShdw blurRad="50800" dist="38100" dir="27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2007157"/>
            <a:ext cx="76454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800000"/>
              </a:buClr>
              <a:buFont typeface="Wingdings" charset="2"/>
              <a:buChar char="§"/>
              <a:defRPr sz="2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40080">
              <a:buClr>
                <a:srgbClr val="800000"/>
              </a:buClr>
              <a:buFont typeface="Wingdings" charset="2"/>
              <a:buChar char="§"/>
              <a:defRPr sz="23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68680">
              <a:buClr>
                <a:srgbClr val="800000"/>
              </a:buClr>
              <a:defRPr sz="21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097280">
              <a:buClr>
                <a:schemeClr val="tx1">
                  <a:lumMod val="65000"/>
                  <a:lumOff val="35000"/>
                </a:schemeClr>
              </a:buClr>
              <a:buSzPct val="110000"/>
              <a:buFont typeface="Arial"/>
              <a:buChar char="•"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234440" indent="-182880">
              <a:buClr>
                <a:schemeClr val="bg1">
                  <a:lumMod val="50000"/>
                </a:schemeClr>
              </a:buClr>
              <a:buSzPct val="100000"/>
              <a:buFont typeface="Arial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48087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600" b="0" i="0" cap="none">
                <a:solidFill>
                  <a:srgbClr val="C20027"/>
                </a:solidFill>
                <a:effectLst>
                  <a:outerShdw blurRad="50800" dist="38100" dir="27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47900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 cap="all" spc="250">
                <a:solidFill>
                  <a:srgbClr val="800000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85283"/>
            <a:ext cx="9144000" cy="666546"/>
          </a:xfrm>
          <a:prstGeom prst="rect">
            <a:avLst/>
          </a:prstGeom>
        </p:spPr>
        <p:txBody>
          <a:bodyPr/>
          <a:lstStyle>
            <a:lvl1pPr>
              <a:defRPr sz="3800">
                <a:solidFill>
                  <a:srgbClr val="C20027"/>
                </a:solidFill>
                <a:effectLst>
                  <a:outerShdw blurRad="50800" dist="38100" dir="27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2039937"/>
            <a:ext cx="3670300" cy="4525963"/>
          </a:xfrm>
          <a:prstGeom prst="rect">
            <a:avLst/>
          </a:prstGeom>
        </p:spPr>
        <p:txBody>
          <a:bodyPr/>
          <a:lstStyle>
            <a:lvl1pPr marL="274320" indent="-274320">
              <a:buClr>
                <a:srgbClr val="800000"/>
              </a:buClr>
              <a:buFont typeface="Wingdings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8640" indent="-274320">
              <a:buClr>
                <a:srgbClr val="800000"/>
              </a:buClr>
              <a:buFont typeface="Wingdings" charset="2"/>
              <a:buChar char="§"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731520">
              <a:buClr>
                <a:srgbClr val="80000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914400">
              <a:buClr>
                <a:schemeClr val="tx1">
                  <a:lumMod val="65000"/>
                  <a:lumOff val="35000"/>
                </a:schemeClr>
              </a:buClr>
              <a:buFont typeface="Arial"/>
              <a:buChar char="•"/>
              <a:defRPr sz="17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051560" indent="-182880">
              <a:buClr>
                <a:schemeClr val="bg1">
                  <a:lumMod val="50000"/>
                </a:schemeClr>
              </a:buClr>
              <a:buSzPct val="100000"/>
              <a:buFont typeface="Arial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039937"/>
            <a:ext cx="3822700" cy="4525963"/>
          </a:xfrm>
          <a:prstGeom prst="rect">
            <a:avLst/>
          </a:prstGeom>
        </p:spPr>
        <p:txBody>
          <a:bodyPr/>
          <a:lstStyle>
            <a:lvl1pPr marL="274320" indent="-274320">
              <a:buClr>
                <a:srgbClr val="800000"/>
              </a:buClr>
              <a:buFont typeface="Wingdings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8640" indent="-274320">
              <a:buClr>
                <a:srgbClr val="800000"/>
              </a:buClr>
              <a:buFont typeface="Wingdings" charset="2"/>
              <a:buChar char="§"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731520">
              <a:buClr>
                <a:srgbClr val="80000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914400">
              <a:buClr>
                <a:schemeClr val="tx1">
                  <a:lumMod val="65000"/>
                  <a:lumOff val="35000"/>
                </a:schemeClr>
              </a:buClr>
              <a:buFont typeface="Arial"/>
              <a:buChar char="•"/>
              <a:defRPr sz="17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051560" indent="-182880">
              <a:buClr>
                <a:schemeClr val="bg1">
                  <a:lumMod val="50000"/>
                </a:schemeClr>
              </a:buClr>
              <a:buSzPct val="100000"/>
              <a:buFont typeface="Arial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 rot="16200000" flipH="1">
            <a:off x="1271588" y="3906837"/>
            <a:ext cx="5041900" cy="22225"/>
          </a:xfrm>
          <a:prstGeom prst="line">
            <a:avLst/>
          </a:prstGeom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70000"/>
            <a:ext cx="3008313" cy="635000"/>
          </a:xfrm>
          <a:prstGeom prst="rect">
            <a:avLst/>
          </a:prstGeom>
        </p:spPr>
        <p:txBody>
          <a:bodyPr anchor="t"/>
          <a:lstStyle>
            <a:lvl1pPr algn="l">
              <a:defRPr sz="1600" b="1" i="0" u="none" baseline="0">
                <a:solidFill>
                  <a:srgbClr val="C20027"/>
                </a:solidFill>
                <a:uFill>
                  <a:solidFill>
                    <a:schemeClr val="tx1">
                      <a:lumMod val="65000"/>
                      <a:lumOff val="35000"/>
                    </a:schemeClr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1219200"/>
            <a:ext cx="5111750" cy="5853113"/>
          </a:xfrm>
          <a:prstGeom prst="rect">
            <a:avLst/>
          </a:prstGeom>
        </p:spPr>
        <p:txBody>
          <a:bodyPr/>
          <a:lstStyle>
            <a:lvl1pPr>
              <a:buClr>
                <a:srgbClr val="800000"/>
              </a:buClr>
              <a:buFont typeface="Wingdings" charset="2"/>
              <a:buChar char="§"/>
              <a:defRPr sz="2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40080">
              <a:buClr>
                <a:srgbClr val="800000"/>
              </a:buClr>
              <a:buFont typeface="Wingdings" charset="2"/>
              <a:buChar char="§"/>
              <a:defRPr sz="23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68680">
              <a:buClr>
                <a:srgbClr val="800000"/>
              </a:buClr>
              <a:defRPr sz="21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097280">
              <a:buClr>
                <a:schemeClr val="tx1">
                  <a:lumMod val="65000"/>
                  <a:lumOff val="35000"/>
                </a:schemeClr>
              </a:buClr>
              <a:buFont typeface="Arial"/>
              <a:buChar char="•"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280160" indent="-201168">
              <a:buClr>
                <a:schemeClr val="bg1">
                  <a:lumMod val="50000"/>
                </a:schemeClr>
              </a:buClr>
              <a:buSzPct val="100000"/>
              <a:buFont typeface="Arial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905000"/>
            <a:ext cx="3008313" cy="4559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7688" y="499983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rgbClr val="C2002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17688" y="1358900"/>
            <a:ext cx="5486400" cy="3517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30388" y="556656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39800" y="1143000"/>
            <a:ext cx="7620000" cy="48006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292850"/>
            <a:ext cx="9144000" cy="565150"/>
          </a:xfrm>
          <a:prstGeom prst="rect">
            <a:avLst/>
          </a:prstGeom>
          <a:gradFill flip="none" rotWithShape="1">
            <a:gsLst>
              <a:gs pos="43000">
                <a:schemeClr val="bg1"/>
              </a:gs>
              <a:gs pos="100000">
                <a:schemeClr val="bg2"/>
              </a:gs>
            </a:gsLst>
            <a:lin ang="33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0" y="1588"/>
            <a:ext cx="9155113" cy="674687"/>
          </a:xfrm>
          <a:prstGeom prst="rect">
            <a:avLst/>
          </a:prstGeom>
          <a:gradFill>
            <a:gsLst>
              <a:gs pos="0">
                <a:srgbClr val="800000"/>
              </a:gs>
              <a:gs pos="87000">
                <a:srgbClr val="D8002E"/>
              </a:gs>
            </a:gsLst>
            <a:lin ang="3960000" scaled="0"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dist="483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74688"/>
            <a:ext cx="9155113" cy="1587"/>
          </a:xfrm>
          <a:prstGeom prst="line">
            <a:avLst/>
          </a:prstGeom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029" name="Picture 5" descr="uwlogo_web_sm_fl.eps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670800" y="6300788"/>
            <a:ext cx="1371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801" r:id="rId7"/>
    <p:sldLayoutId id="2147483798" r:id="rId8"/>
    <p:sldLayoutId id="2147483799" r:id="rId9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80" charset="-128"/>
          <a:cs typeface="ＭＳ Ｐゴシック" pitchFamily="-80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80" charset="-128"/>
          <a:cs typeface="ＭＳ Ｐゴシック" pitchFamily="-80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80" charset="-128"/>
          <a:cs typeface="ＭＳ Ｐゴシック" pitchFamily="-80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80" charset="-128"/>
          <a:cs typeface="ＭＳ Ｐゴシック" pitchFamily="-80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80" charset="-128"/>
          <a:cs typeface="ＭＳ Ｐゴシック" pitchFamily="-8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0" charset="0"/>
          <a:ea typeface="ＭＳ Ｐゴシック" pitchFamily="-80" charset="-128"/>
          <a:cs typeface="ＭＳ Ｐゴシック" pitchFamily="-8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0" charset="0"/>
          <a:ea typeface="ＭＳ Ｐゴシック" pitchFamily="-80" charset="-128"/>
          <a:cs typeface="ＭＳ Ｐゴシック" pitchFamily="-8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0" charset="0"/>
          <a:ea typeface="ＭＳ Ｐゴシック" pitchFamily="-80" charset="-128"/>
          <a:cs typeface="ＭＳ Ｐゴシック" pitchFamily="-8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0" charset="0"/>
          <a:ea typeface="ＭＳ Ｐゴシック" pitchFamily="-80" charset="-128"/>
          <a:cs typeface="ＭＳ Ｐゴシック" pitchFamily="-80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80" charset="-128"/>
          <a:cs typeface="ＭＳ Ｐゴシック" pitchFamily="-80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80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80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80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8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0"/>
            <a:ext cx="8286750" cy="1470025"/>
          </a:xfrm>
        </p:spPr>
        <p:txBody>
          <a:bodyPr/>
          <a:lstStyle/>
          <a:p>
            <a:r>
              <a:rPr lang="en-US" sz="3200" dirty="0" smtClean="0"/>
              <a:t>IRT Model Misspecification and Metric Consequences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1926" y="3546764"/>
            <a:ext cx="5860473" cy="1114136"/>
          </a:xfrm>
        </p:spPr>
        <p:txBody>
          <a:bodyPr/>
          <a:lstStyle/>
          <a:p>
            <a:r>
              <a:rPr lang="en-US" sz="2400" dirty="0" err="1" smtClean="0"/>
              <a:t>Sora</a:t>
            </a:r>
            <a:r>
              <a:rPr lang="en-US" sz="2400" dirty="0" smtClean="0"/>
              <a:t> Lee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Sien</a:t>
            </a:r>
            <a:r>
              <a:rPr lang="en-US" sz="2400" dirty="0" smtClean="0"/>
              <a:t> Deng</a:t>
            </a:r>
          </a:p>
          <a:p>
            <a:r>
              <a:rPr lang="en-US" sz="2400" dirty="0" smtClean="0"/>
              <a:t>Daniel Bolt</a:t>
            </a:r>
          </a:p>
          <a:p>
            <a:endParaRPr lang="en-US" sz="2400" dirty="0" smtClean="0"/>
          </a:p>
          <a:p>
            <a:r>
              <a:rPr lang="en-US" sz="2400" dirty="0" smtClean="0"/>
              <a:t>Dept of Educational Psychology</a:t>
            </a:r>
          </a:p>
          <a:p>
            <a:r>
              <a:rPr lang="en-US" sz="2400" dirty="0" smtClean="0"/>
              <a:t>University of Wisconsin, Madison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998377"/>
            <a:ext cx="7645400" cy="5103843"/>
          </a:xfrm>
        </p:spPr>
        <p:txBody>
          <a:bodyPr/>
          <a:lstStyle/>
          <a:p>
            <a:pPr lvl="0"/>
            <a:endParaRPr lang="en-US" dirty="0" smtClean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Analysis of WKCE Data: Deviance Information Criteria (DIC) Comparing LPE to  Traditional IRT Models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524000" y="30480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2pl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2lpe 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3pl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3lpe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 Grade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36944.000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36934.200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36869.800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36846.100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 Grade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37475.600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37467.600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37448.400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37418.100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 Grade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44413.800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44395.400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44393.500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44338.900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 Grade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40821.100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40827.800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40739.600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40405.100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 Grade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44174.400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44145.300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44095.500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44030.200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 Grade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47883.700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47558.600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47742.900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47224.000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41353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861" y="1039812"/>
            <a:ext cx="8406881" cy="1000125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Example 2</a:t>
            </a:r>
            <a:r>
              <a:rPr lang="en-US" sz="2400" dirty="0">
                <a:latin typeface="Calibri" panose="020F0502020204030204" pitchFamily="34" charset="0"/>
              </a:rPr>
              <a:t>P</a:t>
            </a:r>
            <a:r>
              <a:rPr lang="en-US" sz="2400" dirty="0" smtClean="0">
                <a:latin typeface="Calibri" panose="020F0502020204030204" pitchFamily="34" charset="0"/>
              </a:rPr>
              <a:t>L-LPE Item </a:t>
            </a:r>
            <a:r>
              <a:rPr lang="en-US" sz="2400" dirty="0">
                <a:latin typeface="Calibri" panose="020F0502020204030204" pitchFamily="34" charset="0"/>
              </a:rPr>
              <a:t>P</a:t>
            </a:r>
            <a:r>
              <a:rPr lang="en-US" sz="2400" dirty="0" smtClean="0">
                <a:latin typeface="Calibri" panose="020F0502020204030204" pitchFamily="34" charset="0"/>
              </a:rPr>
              <a:t>arameter </a:t>
            </a:r>
            <a:r>
              <a:rPr lang="en-US" sz="2400" dirty="0">
                <a:latin typeface="Calibri" panose="020F0502020204030204" pitchFamily="34" charset="0"/>
              </a:rPr>
              <a:t>E</a:t>
            </a:r>
            <a:r>
              <a:rPr lang="en-US" sz="2400" dirty="0" smtClean="0">
                <a:latin typeface="Calibri" panose="020F0502020204030204" pitchFamily="34" charset="0"/>
              </a:rPr>
              <a:t>stimates and Standard </a:t>
            </a:r>
            <a:r>
              <a:rPr lang="en-US" sz="2400" dirty="0">
                <a:latin typeface="Calibri" panose="020F0502020204030204" pitchFamily="34" charset="0"/>
              </a:rPr>
              <a:t>E</a:t>
            </a:r>
            <a:r>
              <a:rPr lang="en-US" sz="2400" dirty="0" smtClean="0">
                <a:latin typeface="Calibri" panose="020F0502020204030204" pitchFamily="34" charset="0"/>
              </a:rPr>
              <a:t>rrors (WKCE 8</a:t>
            </a:r>
            <a:r>
              <a:rPr lang="en-US" sz="2400" baseline="30000" dirty="0" smtClean="0">
                <a:latin typeface="Calibri" panose="020F0502020204030204" pitchFamily="34" charset="0"/>
              </a:rPr>
              <a:t>th</a:t>
            </a:r>
            <a:r>
              <a:rPr lang="en-US" sz="2400" dirty="0" smtClean="0">
                <a:latin typeface="Calibri" panose="020F0502020204030204" pitchFamily="34" charset="0"/>
              </a:rPr>
              <a:t> Grade)</a:t>
            </a:r>
          </a:p>
          <a:p>
            <a:pPr marL="0" indent="0" algn="ctr">
              <a:buNone/>
            </a:pP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</a:rPr>
              <a:t>  </a:t>
            </a:r>
            <a:endParaRPr lang="en-US" sz="2400" dirty="0"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1252536" y="2247900"/>
          <a:ext cx="6765927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561"/>
                <a:gridCol w="966561"/>
                <a:gridCol w="966561"/>
                <a:gridCol w="966561"/>
                <a:gridCol w="966561"/>
                <a:gridCol w="966561"/>
                <a:gridCol w="966561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S.E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S.E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ξ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S.E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0.057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1.492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1.983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0.081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0.393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3.271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0.106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0.273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0.610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2.562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0.059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0.684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0.242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0.271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0.119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0.420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4.006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0.072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0.697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1.753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0.075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0.523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0.195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0.357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5.257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436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4784" y="1580878"/>
            <a:ext cx="5065891" cy="5193146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25151" y="1039812"/>
            <a:ext cx="8014996" cy="100012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charset="2"/>
              <a:buChar char="§"/>
              <a:defRPr sz="2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80" charset="-128"/>
                <a:cs typeface="ＭＳ Ｐゴシック" pitchFamily="-80" charset="-128"/>
              </a:defRPr>
            </a:lvl1pPr>
            <a:lvl2pPr marL="64008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charset="2"/>
              <a:buChar char="§"/>
              <a:defRPr sz="2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80" charset="-128"/>
                <a:cs typeface="+mn-cs"/>
              </a:defRPr>
            </a:lvl2pPr>
            <a:lvl3pPr marL="86868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" charset="0"/>
              <a:buChar char="•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80" charset="-128"/>
                <a:cs typeface="+mn-cs"/>
              </a:defRPr>
            </a:lvl3pPr>
            <a:lvl4pPr marL="109728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SzPct val="110000"/>
              <a:buFont typeface="Arial"/>
              <a:buChar char="•"/>
              <a:defRPr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80" charset="-128"/>
                <a:cs typeface="+mn-cs"/>
              </a:defRPr>
            </a:lvl4pPr>
            <a:lvl5pPr marL="1234440" indent="-18288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100000"/>
              <a:buFont typeface="Arial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8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latin typeface="Calibri" panose="020F0502020204030204" pitchFamily="34" charset="0"/>
              </a:rPr>
              <a:t>Item Characteristic </a:t>
            </a:r>
            <a:r>
              <a:rPr lang="en-US" sz="2400" dirty="0" smtClean="0">
                <a:latin typeface="Calibri" panose="020F0502020204030204" pitchFamily="34" charset="0"/>
              </a:rPr>
              <a:t>Curves </a:t>
            </a:r>
            <a:r>
              <a:rPr lang="en-US" sz="2400" dirty="0">
                <a:latin typeface="Calibri" panose="020F0502020204030204" pitchFamily="34" charset="0"/>
              </a:rPr>
              <a:t>of 2PL and 2PL-LPE (WKCE 7</a:t>
            </a:r>
            <a:r>
              <a:rPr lang="en-US" sz="2400" baseline="30000" dirty="0">
                <a:latin typeface="Calibri" panose="020F0502020204030204" pitchFamily="34" charset="0"/>
              </a:rPr>
              <a:t>th</a:t>
            </a:r>
            <a:r>
              <a:rPr lang="en-US" sz="2400" dirty="0">
                <a:latin typeface="Calibri" panose="020F0502020204030204" pitchFamily="34" charset="0"/>
              </a:rPr>
              <a:t> Grade)</a:t>
            </a:r>
            <a:endParaRPr lang="en-US" sz="2400" dirty="0"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6870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97625" y="1530219"/>
            <a:ext cx="5030725" cy="5262467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25151" y="1039812"/>
            <a:ext cx="8014996" cy="100012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charset="2"/>
              <a:buChar char="§"/>
              <a:defRPr sz="2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80" charset="-128"/>
                <a:cs typeface="ＭＳ Ｐゴシック" pitchFamily="-80" charset="-128"/>
              </a:defRPr>
            </a:lvl1pPr>
            <a:lvl2pPr marL="64008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charset="2"/>
              <a:buChar char="§"/>
              <a:defRPr sz="2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80" charset="-128"/>
                <a:cs typeface="+mn-cs"/>
              </a:defRPr>
            </a:lvl2pPr>
            <a:lvl3pPr marL="86868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" charset="0"/>
              <a:buChar char="•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80" charset="-128"/>
                <a:cs typeface="+mn-cs"/>
              </a:defRPr>
            </a:lvl3pPr>
            <a:lvl4pPr marL="109728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SzPct val="110000"/>
              <a:buFont typeface="Arial"/>
              <a:buChar char="•"/>
              <a:defRPr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80" charset="-128"/>
                <a:cs typeface="+mn-cs"/>
              </a:defRPr>
            </a:lvl4pPr>
            <a:lvl5pPr marL="1234440" indent="-18288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100000"/>
              <a:buFont typeface="Arial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8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latin typeface="Calibri" panose="020F0502020204030204" pitchFamily="34" charset="0"/>
              </a:rPr>
              <a:t>Item Characteristic </a:t>
            </a:r>
            <a:r>
              <a:rPr lang="en-US" sz="2400" dirty="0" smtClean="0">
                <a:latin typeface="Calibri" panose="020F0502020204030204" pitchFamily="34" charset="0"/>
              </a:rPr>
              <a:t>Curves </a:t>
            </a:r>
            <a:r>
              <a:rPr lang="en-US" sz="2400" dirty="0">
                <a:latin typeface="Calibri" panose="020F0502020204030204" pitchFamily="34" charset="0"/>
              </a:rPr>
              <a:t>of </a:t>
            </a:r>
            <a:r>
              <a:rPr lang="en-US" sz="2400" dirty="0" smtClean="0">
                <a:latin typeface="Calibri" panose="020F0502020204030204" pitchFamily="34" charset="0"/>
              </a:rPr>
              <a:t>3PL </a:t>
            </a:r>
            <a:r>
              <a:rPr lang="en-US" sz="2400" dirty="0">
                <a:latin typeface="Calibri" panose="020F0502020204030204" pitchFamily="34" charset="0"/>
              </a:rPr>
              <a:t>and </a:t>
            </a:r>
            <a:r>
              <a:rPr lang="en-US" sz="2400" dirty="0" smtClean="0">
                <a:latin typeface="Calibri" panose="020F0502020204030204" pitchFamily="34" charset="0"/>
              </a:rPr>
              <a:t>3PL-LPE </a:t>
            </a:r>
            <a:r>
              <a:rPr lang="en-US" sz="2400" dirty="0">
                <a:latin typeface="Calibri" panose="020F0502020204030204" pitchFamily="34" charset="0"/>
              </a:rPr>
              <a:t>(WKCE 7</a:t>
            </a:r>
            <a:r>
              <a:rPr lang="en-US" sz="2400" baseline="30000" dirty="0">
                <a:latin typeface="Calibri" panose="020F0502020204030204" pitchFamily="34" charset="0"/>
              </a:rPr>
              <a:t>th</a:t>
            </a:r>
            <a:r>
              <a:rPr lang="en-US" sz="2400" dirty="0">
                <a:latin typeface="Calibri" panose="020F0502020204030204" pitchFamily="34" charset="0"/>
              </a:rPr>
              <a:t> Grade)</a:t>
            </a:r>
            <a:endParaRPr lang="en-US" sz="2400" dirty="0"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0319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2106386" y="2039937"/>
          <a:ext cx="4826259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753"/>
                <a:gridCol w="1608753"/>
                <a:gridCol w="1608753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Chi-square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P-value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25.307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0.001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6.596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0.580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7.146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0.520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5.494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0.703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12.501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0.130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4.069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0.850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15.003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0.059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11.359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0.182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10.658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0.221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7.591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0.474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625151" y="1039812"/>
            <a:ext cx="8014996" cy="100012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charset="2"/>
              <a:buChar char="§"/>
              <a:defRPr sz="2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80" charset="-128"/>
                <a:cs typeface="ＭＳ Ｐゴシック" pitchFamily="-80" charset="-128"/>
              </a:defRPr>
            </a:lvl1pPr>
            <a:lvl2pPr marL="64008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charset="2"/>
              <a:buChar char="§"/>
              <a:defRPr sz="2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80" charset="-128"/>
                <a:cs typeface="+mn-cs"/>
              </a:defRPr>
            </a:lvl2pPr>
            <a:lvl3pPr marL="86868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" charset="0"/>
              <a:buChar char="•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80" charset="-128"/>
                <a:cs typeface="+mn-cs"/>
              </a:defRPr>
            </a:lvl3pPr>
            <a:lvl4pPr marL="109728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>
                  <a:lumMod val="65000"/>
                  <a:lumOff val="35000"/>
                </a:schemeClr>
              </a:buClr>
              <a:buSzPct val="110000"/>
              <a:buFont typeface="Arial"/>
              <a:buChar char="•"/>
              <a:defRPr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80" charset="-128"/>
                <a:cs typeface="+mn-cs"/>
              </a:defRPr>
            </a:lvl4pPr>
            <a:lvl5pPr marL="1234440" indent="-18288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100000"/>
              <a:buFont typeface="Arial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8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Goodness-of-Fit Testing for 2PL model </a:t>
            </a:r>
          </a:p>
          <a:p>
            <a:pPr marL="0" indent="0" algn="ctr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(WKCE 6</a:t>
            </a:r>
            <a:r>
              <a:rPr lang="en-US" sz="2400" baseline="30000" dirty="0" smtClean="0">
                <a:latin typeface="Calibri" panose="020F0502020204030204" pitchFamily="34" charset="0"/>
              </a:rPr>
              <a:t>th</a:t>
            </a:r>
            <a:r>
              <a:rPr lang="en-US" sz="2400" dirty="0" smtClean="0">
                <a:latin typeface="Calibri" panose="020F0502020204030204" pitchFamily="34" charset="0"/>
              </a:rPr>
              <a:t> Grade Example Items)</a:t>
            </a:r>
            <a:endParaRPr lang="en-US" sz="2400" dirty="0"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0408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1477963" y="1182688"/>
            <a:ext cx="5380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C00000"/>
                </a:solidFill>
                <a:latin typeface="Calibri" panose="020F0502020204030204" pitchFamily="34" charset="0"/>
              </a:rPr>
              <a:t>Simulation Studies </a:t>
            </a:r>
            <a:endParaRPr lang="en-US"/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1006475" y="2079625"/>
            <a:ext cx="67087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/>
              <a:t> </a:t>
            </a:r>
            <a:r>
              <a:rPr lang="en-US">
                <a:latin typeface="Cambria" panose="02040503050406030204" pitchFamily="18" charset="0"/>
              </a:rPr>
              <a:t>Study 1: Study of 2PL and 3PL misspecification (with LPE generated data) across groups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>
                <a:latin typeface="Cambria" panose="02040503050406030204" pitchFamily="18" charset="0"/>
              </a:rPr>
              <a:t> Study 2: Hypothetical 2PL- and 3PL-based vertical scaling with LPE generated data</a:t>
            </a:r>
          </a:p>
        </p:txBody>
      </p:sp>
    </p:spTree>
    <p:extLst>
      <p:ext uri="{BB962C8B-B14F-4D97-AF65-F5344CB8AC3E}">
        <p14:creationId xmlns:p14="http://schemas.microsoft.com/office/powerpoint/2010/main" xmlns="" val="2761432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1754188" y="822325"/>
            <a:ext cx="5381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C00000"/>
                </a:solidFill>
                <a:latin typeface="Calibri" panose="020F0502020204030204" pitchFamily="34" charset="0"/>
              </a:rPr>
              <a:t>Study 1 </a:t>
            </a:r>
            <a:endParaRPr lang="en-US"/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660400" y="1301750"/>
            <a:ext cx="7453313" cy="535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b="1" i="1">
                <a:latin typeface="Calibri" panose="020F0502020204030204" pitchFamily="34" charset="0"/>
              </a:rPr>
              <a:t>Purpose: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200">
                <a:latin typeface="Calibri" panose="020F0502020204030204" pitchFamily="34" charset="0"/>
              </a:rPr>
              <a:t> The simulation study examines the extent to which the ‘shrinkage phenomenon' may be due to the LPE-induced misspecification by ignoring the item complexity on the IRT metric.</a:t>
            </a:r>
          </a:p>
          <a:p>
            <a:pPr eaLnBrk="1" hangingPunct="1"/>
            <a:endParaRPr lang="en-US" sz="2000">
              <a:latin typeface="Calibri" panose="020F0502020204030204" pitchFamily="34" charset="0"/>
            </a:endParaRPr>
          </a:p>
          <a:p>
            <a:pPr eaLnBrk="1" hangingPunct="1"/>
            <a:r>
              <a:rPr lang="en-US" b="1" i="1">
                <a:latin typeface="Calibri" panose="020F0502020204030204" pitchFamily="34" charset="0"/>
              </a:rPr>
              <a:t>Method: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200">
                <a:latin typeface="Calibri" panose="020F0502020204030204" pitchFamily="34" charset="0"/>
              </a:rPr>
              <a:t> Item responses are generated from both the 2PL- and 3PL-LPE models, but are fit by the corresponding 2PL and 3PL IRT models.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200">
                <a:latin typeface="Calibri" panose="020F0502020204030204" pitchFamily="34" charset="0"/>
              </a:rPr>
              <a:t> All parameters in the models are estimated using Bayesian estimation methods in WinBUGS14.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200">
                <a:latin typeface="Calibri" panose="020F0502020204030204" pitchFamily="34" charset="0"/>
              </a:rPr>
              <a:t> The magnitude of the </a:t>
            </a:r>
            <a:r>
              <a:rPr lang="el-GR" sz="2200">
                <a:latin typeface="Calibri" panose="020F0502020204030204" pitchFamily="34" charset="0"/>
              </a:rPr>
              <a:t>ϴ</a:t>
            </a:r>
            <a:r>
              <a:rPr lang="en-US" sz="2200">
                <a:latin typeface="Calibri" panose="020F0502020204030204" pitchFamily="34" charset="0"/>
              </a:rPr>
              <a:t> estimate increase against true </a:t>
            </a:r>
            <a:r>
              <a:rPr lang="el-GR" sz="2200">
                <a:latin typeface="Calibri" panose="020F0502020204030204" pitchFamily="34" charset="0"/>
              </a:rPr>
              <a:t>ϴ </a:t>
            </a:r>
            <a:r>
              <a:rPr lang="en-US" sz="2200">
                <a:latin typeface="Calibri" panose="020F0502020204030204" pitchFamily="34" charset="0"/>
              </a:rPr>
              <a:t>change were quantified to evaluate scale shrinkage.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91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1809750" y="781050"/>
            <a:ext cx="5380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C00000"/>
                </a:solidFill>
                <a:latin typeface="Calibri" panose="020F0502020204030204" pitchFamily="34" charset="0"/>
              </a:rPr>
              <a:t>Results, Study 1 </a:t>
            </a:r>
            <a:endParaRPr lang="en-US"/>
          </a:p>
        </p:txBody>
      </p:sp>
      <p:sp>
        <p:nvSpPr>
          <p:cNvPr id="18435" name="Rectangle 9"/>
          <p:cNvSpPr>
            <a:spLocks noChangeArrowheads="1"/>
          </p:cNvSpPr>
          <p:nvPr/>
        </p:nvSpPr>
        <p:spPr bwMode="auto">
          <a:xfrm>
            <a:off x="611188" y="68738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endParaRPr lang="en-US" sz="180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2350" y="5103813"/>
            <a:ext cx="6164263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522288" y="1181100"/>
            <a:ext cx="3670300" cy="45259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>
              <a:buFont typeface="Wingdings" panose="05000000000000000000" pitchFamily="2" charset="2"/>
              <a:buChar char="§"/>
            </a:pPr>
            <a:r>
              <a:rPr lang="en-US" b="1" smtClean="0">
                <a:solidFill>
                  <a:srgbClr val="404040"/>
                </a:solidFill>
                <a:ea typeface="ＭＳ Ｐゴシック" panose="020B0600070205080204" pitchFamily="34" charset="-128"/>
              </a:rPr>
              <a:t>2PL</a:t>
            </a:r>
          </a:p>
          <a:p>
            <a:pPr marL="273050" indent="-273050">
              <a:buFont typeface="Wingdings" panose="05000000000000000000" pitchFamily="2" charset="2"/>
              <a:buNone/>
            </a:pPr>
            <a:endParaRPr lang="en-US" smtClean="0">
              <a:solidFill>
                <a:srgbClr val="40404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4811713" y="1195388"/>
            <a:ext cx="3822700" cy="4525962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3PL</a:t>
            </a:r>
            <a:endParaRPr lang="en-US" b="1" dirty="0"/>
          </a:p>
        </p:txBody>
      </p:sp>
      <p:pic>
        <p:nvPicPr>
          <p:cNvPr id="18439" name="Picture 16" descr="2PLandLP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0213" y="1577975"/>
            <a:ext cx="3725862" cy="338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17" descr="3PLandLP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65675" y="1568450"/>
            <a:ext cx="3670300" cy="344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0262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3724275" y="968375"/>
            <a:ext cx="1495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C00000"/>
                </a:solidFill>
                <a:latin typeface="Calibri" panose="020F0502020204030204" pitchFamily="34" charset="0"/>
              </a:rPr>
              <a:t>Study 2 </a:t>
            </a:r>
            <a:endParaRPr lang="en-US"/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609600" y="1649413"/>
            <a:ext cx="7339013" cy="386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 Simulated IRT vertical equating study, Grades 3-8</a:t>
            </a:r>
          </a:p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 We assume 46 unique items at each grade level, and an additional 10 items common across successive grades for linking</a:t>
            </a:r>
          </a:p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 Data are simulated as unidimensional across all grade levels</a:t>
            </a:r>
          </a:p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 We assume a mean theta change of 0.5 and 1.0 across all successive grades; at Grade 3, θ ~ Normal (0,1)</a:t>
            </a:r>
          </a:p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 All items are simulated from LPE, linking items simulated like those of the lower grade level</a:t>
            </a:r>
          </a:p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 Successive grades are linked using Stocking &amp; Lord’s method (as implemented using the R routine Plink, Weeks, 2007)</a:t>
            </a:r>
          </a:p>
        </p:txBody>
      </p:sp>
    </p:spTree>
    <p:extLst>
      <p:ext uri="{BB962C8B-B14F-4D97-AF65-F5344CB8AC3E}">
        <p14:creationId xmlns:p14="http://schemas.microsoft.com/office/powerpoint/2010/main" xmlns="" val="371413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700" y="2563813"/>
            <a:ext cx="8507413" cy="247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1797050" y="920750"/>
            <a:ext cx="5380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C00000"/>
                </a:solidFill>
                <a:latin typeface="Calibri" panose="020F0502020204030204" pitchFamily="34" charset="0"/>
              </a:rPr>
              <a:t>Results, Study 2 </a:t>
            </a:r>
            <a:endParaRPr lang="en-US"/>
          </a:p>
        </p:txBody>
      </p:sp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263525" y="1690688"/>
            <a:ext cx="8645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sz="2000" i="1"/>
              <a:t>Table: Mean Estimated Stocking &amp; Lord (1980) Linking Parameters across 20 Replications, Simulation Study 2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xmlns="" val="1479415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7818" y="1182255"/>
            <a:ext cx="53801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Overview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0070" y="2091690"/>
            <a:ext cx="76123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The application  of IRT methods to construct vertical scales commonly suggests a decline in the mean and variance of growth as grade level increases (Tong &amp;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Kolen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2006)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This result seems related to the problem of “scale shrinkage” discussed in the 80’s and 90’s (Yen, 1985;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Camilli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Yamamoto &amp; Wang, 1993)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Understanding this issue is of practical importance with the increasing use of growth metrics for evaluating teachers/schools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Ballou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2009)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869950"/>
            <a:ext cx="9144000" cy="66675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ＭＳ Ｐゴシック" panose="020B0600070205080204" pitchFamily="34" charset="-128"/>
              </a:rPr>
              <a:t>Results, Study 2 </a:t>
            </a:r>
            <a:r>
              <a:rPr lang="en-US" sz="2400" smtClean="0">
                <a:solidFill>
                  <a:srgbClr val="000000"/>
                </a:solidFill>
                <a:effectLst/>
                <a:ea typeface="ＭＳ Ｐゴシック" panose="020B0600070205080204" pitchFamily="34" charset="-128"/>
              </a:rPr>
              <a:t/>
            </a:r>
            <a:br>
              <a:rPr lang="en-US" sz="2400" smtClean="0">
                <a:solidFill>
                  <a:srgbClr val="000000"/>
                </a:solidFill>
                <a:effectLst/>
                <a:ea typeface="ＭＳ Ｐゴシック" panose="020B0600070205080204" pitchFamily="34" charset="-128"/>
              </a:rPr>
            </a:b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panose="020B0600070205080204" pitchFamily="34" charset="-12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92138" y="1482725"/>
            <a:ext cx="7831137" cy="471488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2000" i="1" dirty="0" smtClean="0">
                <a:solidFill>
                  <a:schemeClr val="tx1"/>
                </a:solidFill>
                <a:ea typeface="ＭＳ Ｐゴシック" charset="-128"/>
                <a:cs typeface="+mn-cs"/>
              </a:rPr>
              <a:t>Figure: True and Estimated Growth By Grade, Simulation Study 2</a:t>
            </a: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313" y="2054225"/>
            <a:ext cx="8013700" cy="412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28564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85950" y="1188720"/>
            <a:ext cx="46291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Conclusions and Future Directions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31570" y="2057400"/>
            <a:ext cx="69037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Diminished growth across grade levels may be a model misspecification problem unrelated to test multidimensionality 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Use of </a:t>
            </a:r>
            <a:r>
              <a:rPr lang="en-US" sz="2000" dirty="0" err="1" smtClean="0"/>
              <a:t>Samejima’s</a:t>
            </a:r>
            <a:r>
              <a:rPr lang="en-US" sz="2000" dirty="0" smtClean="0"/>
              <a:t> LPE to account for changes in item complexity across grade levels may provide a more realistic account of growth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Challenge: Estimation of LPE is difficult due to confounding accounts of difficulty provided by the LPE </a:t>
            </a:r>
            <a:r>
              <a:rPr lang="en-US" sz="2000" dirty="0"/>
              <a:t> </a:t>
            </a:r>
            <a:r>
              <a:rPr lang="en-US" sz="2000" dirty="0" smtClean="0"/>
              <a:t>item difficulty and acceleration parameters.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1051560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Purpose of this Study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03020" y="1965960"/>
            <a:ext cx="6389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To examine logistic positive exponent (LPE) models as a possible source of model misspecification in vertical scaling using real data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To evaluate the metric implications of LPE-related misspecification by simulation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7818" y="1182255"/>
            <a:ext cx="53801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Data Structure (WKCE 2011)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28700" y="2103120"/>
            <a:ext cx="67551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Item responses for students across two consecutive years (only including students that advanced one grade across years)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46 multiple-choice items each year, all scored 0/1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Sample sizes  &gt; 57,000 for each grade level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Grade levels 3-8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4379" y="2657856"/>
          <a:ext cx="7326631" cy="3055620"/>
        </p:xfrm>
        <a:graphic>
          <a:graphicData uri="http://schemas.openxmlformats.org/drawingml/2006/table">
            <a:tbl>
              <a:tblPr/>
              <a:tblGrid>
                <a:gridCol w="947198"/>
                <a:gridCol w="859211"/>
                <a:gridCol w="943373"/>
                <a:gridCol w="896701"/>
                <a:gridCol w="943373"/>
                <a:gridCol w="896701"/>
                <a:gridCol w="943373"/>
                <a:gridCol w="896701"/>
              </a:tblGrid>
              <a:tr h="3307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2010 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Scale Scores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2011 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Scale Scores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Change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14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2011 </a:t>
                      </a:r>
                      <a:r>
                        <a:rPr lang="en-US" sz="1400" dirty="0">
                          <a:latin typeface="Calibri"/>
                          <a:ea typeface="Times New Roman"/>
                          <a:cs typeface="Times New Roman"/>
                        </a:rPr>
                        <a:t>Grade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Sample 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Size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Mean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SD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Mean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SD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Mean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SD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7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57652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437.9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46.4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470.8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43.6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32.9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30.9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7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58193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473.3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44.2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499.1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48.0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25.8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29.6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7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57373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498.0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49.3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523.5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48.9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25.5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28.7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7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57842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516.7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44.7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538.1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43.6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21.3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23.8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7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57958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540.1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43.7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548.5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50.3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8.4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26.4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907645"/>
            <a:ext cx="9144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20027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Wisconsin Knowledge and Concepts Examination (WCKE) Math </a:t>
            </a:r>
            <a:r>
              <a:rPr lang="en-US" sz="2000" dirty="0" smtClean="0">
                <a:solidFill>
                  <a:srgbClr val="C20027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C20027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cores 2010-2011, Grades 4-8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C20027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5810" y="2011680"/>
            <a:ext cx="7395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The probability of successful execution of each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subprocess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for an item 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is modeled according to a 2PL model: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20290" y="2914650"/>
            <a:ext cx="4201820" cy="982980"/>
          </a:xfrm>
          <a:prstGeom prst="rect">
            <a:avLst/>
          </a:prstGeom>
          <a:noFill/>
        </p:spPr>
      </p:pic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788670" y="3891257"/>
            <a:ext cx="835533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while the overall probability of a correct response to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 item is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66062" y="4937760"/>
            <a:ext cx="3463288" cy="560070"/>
          </a:xfrm>
          <a:prstGeom prst="rect">
            <a:avLst/>
          </a:prstGeom>
          <a:noFill/>
        </p:spPr>
      </p:pic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868680" y="5513484"/>
            <a:ext cx="80238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and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ξ &gt; 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is an acceleration parameter representing the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complexity of the item.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0090" y="1188720"/>
            <a:ext cx="8254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Samejima’s</a:t>
            </a:r>
            <a:r>
              <a:rPr lang="en-US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2PL Logistic Positive Exponent (2PL-LPE) Model </a:t>
            </a:r>
            <a:endParaRPr lang="en-US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85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8670" y="1994044"/>
            <a:ext cx="7395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The probability of successful execution of each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subprocess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for an item 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is modeled according to a 2PL model: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20290" y="2914650"/>
            <a:ext cx="4201820" cy="982980"/>
          </a:xfrm>
          <a:prstGeom prst="rect">
            <a:avLst/>
          </a:prstGeom>
          <a:noFill/>
        </p:spPr>
      </p:pic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788670" y="3891257"/>
            <a:ext cx="835533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while the overall probability of a correct response to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 item incorporates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 pseudo-guessing parameter: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868680" y="5513484"/>
            <a:ext cx="80238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and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ξ &gt; 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is an acceleration parameter representing the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complexity of the item.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0090" y="1188720"/>
            <a:ext cx="8254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Samejima’s</a:t>
            </a:r>
            <a:r>
              <a:rPr lang="en-US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3PL Logistic Positive Exponent (3PL-LPE) Model </a:t>
            </a:r>
            <a:endParaRPr lang="en-US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1808413" y="4688860"/>
                <a:ext cx="5527173" cy="612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𝛹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8413" y="4688860"/>
                <a:ext cx="5527173" cy="61279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489902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gure2.e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7818" y="1348509"/>
            <a:ext cx="5957455" cy="54500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6218" y="1089891"/>
            <a:ext cx="6216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20027"/>
                </a:solidFill>
                <a:latin typeface="Calibri" pitchFamily="34" charset="0"/>
                <a:cs typeface="Calibri" pitchFamily="34" charset="0"/>
              </a:rPr>
              <a:t>Effect of Acceleration Parameter on ICC</a:t>
            </a:r>
          </a:p>
          <a:p>
            <a:pPr algn="ctr"/>
            <a:r>
              <a:rPr lang="en-US" dirty="0" smtClean="0">
                <a:solidFill>
                  <a:srgbClr val="C20027"/>
                </a:solidFill>
                <a:latin typeface="Calibri" pitchFamily="34" charset="0"/>
                <a:cs typeface="Calibri" pitchFamily="34" charset="0"/>
              </a:rPr>
              <a:t>         (a=1.0, b=0)</a:t>
            </a:r>
            <a:endParaRPr lang="en-US" dirty="0">
              <a:solidFill>
                <a:srgbClr val="C20027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17221" y="1025842"/>
            <a:ext cx="833247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Item characteristic curves for an LPE item (a=.76, b=-3.62,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ξ=8) when approximated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by 2PL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608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51609" y="1691640"/>
            <a:ext cx="6217921" cy="5166360"/>
          </a:xfrm>
          <a:prstGeom prst="rect">
            <a:avLst/>
          </a:prstGeom>
          <a:noFill/>
        </p:spPr>
      </p:pic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6087" name="Object 7"/>
          <p:cNvGraphicFramePr>
            <a:graphicFrameLocks noChangeAspect="1"/>
          </p:cNvGraphicFramePr>
          <p:nvPr/>
        </p:nvGraphicFramePr>
        <p:xfrm>
          <a:off x="4359274" y="2617470"/>
          <a:ext cx="1328821" cy="315595"/>
        </p:xfrm>
        <a:graphic>
          <a:graphicData uri="http://schemas.openxmlformats.org/presentationml/2006/ole">
            <p:oleObj spid="_x0000_s46101" name="Equation" r:id="rId4" imgW="1016000" imgH="241300" progId="Equation.3">
              <p:embed/>
            </p:oleObj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V="1">
            <a:off x="4114800" y="2857500"/>
            <a:ext cx="251460" cy="2057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6088" name="Object 8"/>
          <p:cNvGraphicFramePr>
            <a:graphicFrameLocks noChangeAspect="1"/>
          </p:cNvGraphicFramePr>
          <p:nvPr/>
        </p:nvGraphicFramePr>
        <p:xfrm>
          <a:off x="2664460" y="3721418"/>
          <a:ext cx="1522239" cy="324802"/>
        </p:xfrm>
        <a:graphic>
          <a:graphicData uri="http://schemas.openxmlformats.org/presentationml/2006/ole">
            <p:oleObj spid="_x0000_s46102" name="Equation" r:id="rId5" imgW="1116018" imgH="238621" progId="Equation.3">
              <p:embed/>
            </p:oleObj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flipH="1">
            <a:off x="2948940" y="3383280"/>
            <a:ext cx="342900" cy="400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UW-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UW-logo</Template>
  <TotalTime>920</TotalTime>
  <Words>995</Words>
  <Application>Microsoft Office PowerPoint</Application>
  <PresentationFormat>On-screen Show (4:3)</PresentationFormat>
  <Paragraphs>286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UW-logo</vt:lpstr>
      <vt:lpstr>Equation</vt:lpstr>
      <vt:lpstr>IRT Model Misspecification and Metric Consequences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Results, Study 2  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SGP to the STAR Assessments</dc:title>
  <dc:creator>dmbolt</dc:creator>
  <cp:lastModifiedBy>dmbolt</cp:lastModifiedBy>
  <cp:revision>72</cp:revision>
  <cp:lastPrinted>2010-09-02T16:26:05Z</cp:lastPrinted>
  <dcterms:created xsi:type="dcterms:W3CDTF">2012-05-21T15:26:52Z</dcterms:created>
  <dcterms:modified xsi:type="dcterms:W3CDTF">2013-10-09T14:36:24Z</dcterms:modified>
</cp:coreProperties>
</file>