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1" r:id="rId6"/>
    <p:sldId id="266" r:id="rId7"/>
    <p:sldId id="260" r:id="rId8"/>
    <p:sldId id="259" r:id="rId9"/>
    <p:sldId id="265" r:id="rId10"/>
    <p:sldId id="264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684" autoAdjust="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D862-58ED-414E-95E2-C51098E095D6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875E-B9E5-42ED-88F8-367DCBF6E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981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D862-58ED-414E-95E2-C51098E095D6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875E-B9E5-42ED-88F8-367DCBF6E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2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D862-58ED-414E-95E2-C51098E095D6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875E-B9E5-42ED-88F8-367DCBF6E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75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D862-58ED-414E-95E2-C51098E095D6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875E-B9E5-42ED-88F8-367DCBF6E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31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D862-58ED-414E-95E2-C51098E095D6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875E-B9E5-42ED-88F8-367DCBF6E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187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D862-58ED-414E-95E2-C51098E095D6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875E-B9E5-42ED-88F8-367DCBF6E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6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D862-58ED-414E-95E2-C51098E095D6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875E-B9E5-42ED-88F8-367DCBF6E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543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D862-58ED-414E-95E2-C51098E095D6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875E-B9E5-42ED-88F8-367DCBF6E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372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D862-58ED-414E-95E2-C51098E095D6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875E-B9E5-42ED-88F8-367DCBF6E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297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D862-58ED-414E-95E2-C51098E095D6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875E-B9E5-42ED-88F8-367DCBF6E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295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D862-58ED-414E-95E2-C51098E095D6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B875E-B9E5-42ED-88F8-367DCBF6E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275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7D862-58ED-414E-95E2-C51098E095D6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B875E-B9E5-42ED-88F8-367DCBF6E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1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/>
          <a:lstStyle/>
          <a:p>
            <a:r>
              <a:rPr lang="en-US" dirty="0"/>
              <a:t>Optimal Delivery of Items in a Computer Assisted Pilot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2895600"/>
          </a:xfrm>
        </p:spPr>
        <p:txBody>
          <a:bodyPr>
            <a:normAutofit/>
          </a:bodyPr>
          <a:lstStyle/>
          <a:p>
            <a:r>
              <a:rPr lang="en-US" dirty="0" smtClean="0"/>
              <a:t>Francis </a:t>
            </a:r>
            <a:r>
              <a:rPr lang="en-US" dirty="0" smtClean="0"/>
              <a:t>Smart</a:t>
            </a:r>
          </a:p>
          <a:p>
            <a:r>
              <a:rPr lang="en-US" dirty="0" smtClean="0"/>
              <a:t>Mark </a:t>
            </a:r>
            <a:r>
              <a:rPr lang="en-US" dirty="0" err="1" smtClean="0"/>
              <a:t>Reckase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Michigan State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57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Simulation Results</a:t>
            </a:r>
            <a:br>
              <a:rPr lang="en-US" dirty="0" smtClean="0"/>
            </a:br>
            <a:r>
              <a:rPr lang="en-US" dirty="0" smtClean="0"/>
              <a:t>5 replications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CAT gain in efficiency over that of random item assignment: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400 subjects: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15% gain on average information</a:t>
            </a:r>
          </a:p>
          <a:p>
            <a:pPr marL="0" indent="0">
              <a:buNone/>
            </a:pPr>
            <a:r>
              <a:rPr lang="en-US" dirty="0" smtClean="0"/>
              <a:t>  23% </a:t>
            </a:r>
            <a:r>
              <a:rPr lang="en-US" dirty="0"/>
              <a:t>gain for the minimum item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9%  gain for maximum item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800 </a:t>
            </a:r>
            <a:r>
              <a:rPr lang="en-US" dirty="0"/>
              <a:t>subjects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17</a:t>
            </a:r>
            <a:r>
              <a:rPr lang="en-US" dirty="0"/>
              <a:t>% gain on </a:t>
            </a:r>
            <a:r>
              <a:rPr lang="en-US" dirty="0" smtClean="0"/>
              <a:t>average </a:t>
            </a:r>
            <a:r>
              <a:rPr lang="en-US" dirty="0"/>
              <a:t>information</a:t>
            </a:r>
          </a:p>
          <a:p>
            <a:pPr marL="0" indent="0">
              <a:buNone/>
            </a:pPr>
            <a:r>
              <a:rPr lang="en-US" dirty="0" smtClean="0"/>
              <a:t>  26% gain for the minimum item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12% gain for maximum item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4725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en-US" dirty="0" smtClean="0"/>
              <a:t>Experiment with information weighting: Statistics</a:t>
            </a:r>
            <a:r>
              <a:rPr lang="en-US" dirty="0"/>
              <a:t> </a:t>
            </a:r>
            <a:r>
              <a:rPr lang="en-US" dirty="0" smtClean="0"/>
              <a:t>and Expected item information</a:t>
            </a:r>
            <a:endParaRPr lang="en-US" dirty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More complex (more than two stages) item and subject calibration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smtClean="0"/>
              <a:t>Alternative population specifications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smtClean="0"/>
              <a:t>Maximizing expected information across multiple parameters.</a:t>
            </a:r>
          </a:p>
        </p:txBody>
      </p:sp>
    </p:spTree>
    <p:extLst>
      <p:ext uri="{BB962C8B-B14F-4D97-AF65-F5344CB8AC3E}">
        <p14:creationId xmlns:p14="http://schemas.microsoft.com/office/powerpoint/2010/main" val="1170365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New </a:t>
            </a:r>
            <a:r>
              <a:rPr lang="en-US" dirty="0" smtClean="0"/>
              <a:t>item pools are constantly being developed</a:t>
            </a:r>
          </a:p>
          <a:p>
            <a:r>
              <a:rPr lang="en-US" dirty="0" smtClean="0"/>
              <a:t>Item pools must be calibrated with pilot studies</a:t>
            </a:r>
          </a:p>
          <a:p>
            <a:r>
              <a:rPr lang="en-US" dirty="0" smtClean="0"/>
              <a:t>Pilot studies can be expensive</a:t>
            </a:r>
          </a:p>
          <a:p>
            <a:r>
              <a:rPr lang="en-US" dirty="0" smtClean="0"/>
              <a:t>Is there a way of reducing the size of the pilot study necessary to calibrate an item pool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www.EconometricsBySimulation.com</a:t>
            </a:r>
          </a:p>
          <a:p>
            <a:pPr marL="514350" indent="-514350">
              <a:buAutoNum type="arabicPeriod"/>
            </a:pPr>
            <a:r>
              <a:rPr lang="en-US" dirty="0"/>
              <a:t>“Visual Reasoning” Test</a:t>
            </a:r>
          </a:p>
          <a:p>
            <a:pPr marL="514350" indent="-514350">
              <a:buAutoNum type="arabicPeriod"/>
            </a:pPr>
            <a:r>
              <a:rPr lang="en-US" dirty="0"/>
              <a:t>Zombie Apocalypse Survival </a:t>
            </a:r>
            <a:r>
              <a:rPr lang="en-US" dirty="0" smtClean="0"/>
              <a:t>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16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Item Parameter Information</a:t>
            </a:r>
            <a:br>
              <a:rPr lang="en-US" dirty="0" smtClean="0"/>
            </a:br>
            <a:r>
              <a:rPr lang="en-US" sz="3100" dirty="0" smtClean="0"/>
              <a:t>for a single parameter </a:t>
            </a:r>
            <a:r>
              <a:rPr lang="en-US" sz="3100" dirty="0" err="1" smtClean="0"/>
              <a:t>Rasch</a:t>
            </a:r>
            <a:r>
              <a:rPr lang="en-US" sz="3100" dirty="0" smtClean="0"/>
              <a:t> model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Information on the b parameter is equal to: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𝜃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𝜃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𝑏𝑏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𝐷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</a:rPr>
                        <m:t>(1−</m:t>
                      </m:r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From Stocking (1990), “Specifying optimum examinees for item </a:t>
                </a:r>
                <a:r>
                  <a:rPr lang="en-US" dirty="0" err="1" smtClean="0"/>
                  <a:t>paramter</a:t>
                </a:r>
                <a:r>
                  <a:rPr lang="en-US" dirty="0" smtClean="0"/>
                  <a:t> estimation in item response theory”, </a:t>
                </a:r>
                <a:r>
                  <a:rPr lang="en-US" dirty="0" err="1" smtClean="0"/>
                  <a:t>Psychometrica</a:t>
                </a:r>
                <a:r>
                  <a:rPr lang="en-US" dirty="0" smtClean="0"/>
                  <a:t>, </a:t>
                </a:r>
                <a:r>
                  <a:rPr lang="en-US" dirty="0" err="1" smtClean="0"/>
                  <a:t>Vol</a:t>
                </a:r>
                <a:r>
                  <a:rPr lang="en-US" dirty="0" smtClean="0"/>
                  <a:t> 55 No 3.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704" t="-3504" b="-22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734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We can see the information functions for three different items.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5400"/>
            <a:ext cx="9008347" cy="5029200"/>
          </a:xfrm>
        </p:spPr>
      </p:pic>
    </p:spTree>
    <p:extLst>
      <p:ext uri="{BB962C8B-B14F-4D97-AF65-F5344CB8AC3E}">
        <p14:creationId xmlns:p14="http://schemas.microsoft.com/office/powerpoint/2010/main" val="33165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Pilot Objectives </a:t>
            </a:r>
            <a:br>
              <a:rPr lang="en-US" dirty="0" smtClean="0"/>
            </a:br>
            <a:r>
              <a:rPr lang="en-US" sz="3100" dirty="0" smtClean="0"/>
              <a:t>for a single parameter </a:t>
            </a:r>
            <a:r>
              <a:rPr lang="en-US" sz="3100" dirty="0" err="1" smtClean="0"/>
              <a:t>Rasch</a:t>
            </a:r>
            <a:r>
              <a:rPr lang="en-US" sz="3100" dirty="0" smtClean="0"/>
              <a:t> model</a:t>
            </a:r>
            <a:endParaRPr lang="en-US" sz="31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N items, K participants,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/>
                  <a:t> information contributed to item </a:t>
                </a:r>
                <a:r>
                  <a:rPr lang="en-US" i="1" dirty="0" smtClean="0"/>
                  <a:t>n</a:t>
                </a:r>
                <a:r>
                  <a:rPr lang="en-US" dirty="0" smtClean="0"/>
                  <a:t> from participant </a:t>
                </a:r>
                <a:r>
                  <a:rPr lang="en-US" i="1" dirty="0" smtClean="0"/>
                  <a:t>k</a:t>
                </a:r>
                <a:r>
                  <a:rPr lang="en-US" dirty="0"/>
                  <a:t>.</a:t>
                </a:r>
                <a:endParaRPr lang="en-US" dirty="0" smtClean="0"/>
              </a:p>
              <a:p>
                <a:r>
                  <a:rPr lang="en-US" dirty="0" smtClean="0"/>
                  <a:t>Maximize </a:t>
                </a:r>
                <a:r>
                  <a:rPr lang="en-US" dirty="0" smtClean="0"/>
                  <a:t>average </a:t>
                </a:r>
                <a:r>
                  <a:rPr lang="en-US" dirty="0" smtClean="0"/>
                  <a:t>item parameter information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𝑁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𝐾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r>
                  <a:rPr lang="en-US" dirty="0" smtClean="0"/>
                  <a:t>Maximize rescaled item information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𝛼</m:t>
                    </m:r>
                    <m:r>
                      <a:rPr lang="en-US" b="0" i="1" smtClean="0">
                        <a:latin typeface="Cambria Math"/>
                      </a:rPr>
                      <m:t>&lt;1)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𝑁</m:t>
                          </m:r>
                        </m:sup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𝑘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𝐾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𝐼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𝑛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,</m:t>
                                          </m:r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e>
                                  </m:nary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𝛼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333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357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Item Information Weights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To balance item exposure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Item information gain weight: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Number of times item </a:t>
                </a:r>
                <a:r>
                  <a:rPr lang="en-US" i="1" dirty="0" err="1" smtClean="0"/>
                  <a:t>i</a:t>
                </a:r>
                <a:r>
                  <a:rPr lang="en-US" i="1" dirty="0" smtClean="0"/>
                  <a:t> has been administered.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</m:e>
                    </m:acc>
                  </m:oMath>
                </a14:m>
                <a:r>
                  <a:rPr lang="en-US" dirty="0" smtClean="0"/>
                  <a:t> Number of times each item is administered if item pool is piloted evenly.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𝑤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max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acc>
                                    <m:accPr>
                                      <m:chr m:val="̅"/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𝑃</m:t>
                                      </m:r>
                                    </m:e>
                                  </m:acc>
                                  <m:r>
                                    <a:rPr lang="en-US" b="0" i="1" dirty="0" smtClean="0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num>
                                <m:den>
                                  <m:acc>
                                    <m:accPr>
                                      <m:chr m:val="̅"/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𝑃</m:t>
                                      </m:r>
                                    </m:e>
                                  </m:acc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,0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333" t="-2022" r="-1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3694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239000" cy="8683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Computer Assisted Pilot Design Strategy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59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N items, K participants, T test length, L common items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smtClean="0"/>
              <a:t>Fixed common items </a:t>
            </a:r>
            <a:r>
              <a:rPr lang="en-US" dirty="0" smtClean="0"/>
              <a:t>and random items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a. Each common item is exposed: K times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b. Each other item is exposed: ((T-L)*K)/(N-L)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c.  Minimum number of forms: (N-L)/(T-L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767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However more complex strategies are possible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2. Computer selected items: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 a. First give </a:t>
            </a:r>
            <a:r>
              <a:rPr lang="en-US" sz="2800" dirty="0" smtClean="0"/>
              <a:t>L items </a:t>
            </a:r>
            <a:r>
              <a:rPr lang="en-US" sz="2800" dirty="0" smtClean="0"/>
              <a:t>to a subgroup of </a:t>
            </a:r>
            <a:r>
              <a:rPr lang="en-US" sz="2800" dirty="0" smtClean="0"/>
              <a:t>k participants </a:t>
            </a:r>
            <a:r>
              <a:rPr lang="en-US" sz="2800" dirty="0" smtClean="0"/>
              <a:t>(k&lt;K, L=T). </a:t>
            </a:r>
          </a:p>
          <a:p>
            <a:pPr marL="0" indent="0">
              <a:buNone/>
            </a:pPr>
            <a:r>
              <a:rPr lang="en-US" sz="2800" dirty="0" smtClean="0"/>
              <a:t> b. Estimate item parameters for L common items. </a:t>
            </a:r>
          </a:p>
          <a:p>
            <a:pPr marL="0" indent="0">
              <a:buNone/>
            </a:pPr>
            <a:r>
              <a:rPr lang="en-US" sz="2800" dirty="0" smtClean="0"/>
              <a:t> c.  Administer test to remaining participants (K-k)</a:t>
            </a:r>
          </a:p>
          <a:p>
            <a:pPr marL="0" indent="0">
              <a:buNone/>
            </a:pPr>
            <a:r>
              <a:rPr lang="en-US" sz="2800" dirty="0" smtClean="0"/>
              <a:t> d. First t items are selected from common items using standard CAT procedures. (R </a:t>
            </a:r>
            <a:r>
              <a:rPr lang="en-US" sz="2800" dirty="0" err="1" smtClean="0"/>
              <a:t>catR</a:t>
            </a:r>
            <a:r>
              <a:rPr lang="en-US" sz="2800" dirty="0" smtClean="0"/>
              <a:t> library)</a:t>
            </a:r>
          </a:p>
          <a:p>
            <a:pPr marL="0" indent="0">
              <a:buNone/>
            </a:pPr>
            <a:r>
              <a:rPr lang="en-US" sz="2800" dirty="0" smtClean="0"/>
              <a:t> e. Next (T-t) items are selected maximizing expected item parameter information given initial estimates of participant ability.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8925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Population Ability ~ Normal(0,1)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nitems</a:t>
            </a:r>
            <a:r>
              <a:rPr lang="en-US" dirty="0" smtClean="0"/>
              <a:t> </a:t>
            </a:r>
            <a:r>
              <a:rPr lang="en-US" dirty="0" smtClean="0"/>
              <a:t>&lt;- </a:t>
            </a:r>
            <a:r>
              <a:rPr lang="en-US" dirty="0" smtClean="0"/>
              <a:t>100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npop</a:t>
            </a:r>
            <a:r>
              <a:rPr lang="en-US" dirty="0" smtClean="0"/>
              <a:t> &lt;- </a:t>
            </a:r>
            <a:r>
              <a:rPr lang="en-US" dirty="0" smtClean="0"/>
              <a:t>400, 800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testlength</a:t>
            </a:r>
            <a:r>
              <a:rPr lang="en-US" dirty="0" smtClean="0"/>
              <a:t> &lt;- </a:t>
            </a:r>
            <a:r>
              <a:rPr lang="en-US" dirty="0" smtClean="0"/>
              <a:t>30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common.N</a:t>
            </a:r>
            <a:r>
              <a:rPr lang="en-US" dirty="0" smtClean="0"/>
              <a:t> &lt;- 10</a:t>
            </a:r>
          </a:p>
          <a:p>
            <a:pPr marL="0" indent="0">
              <a:buNone/>
            </a:pPr>
            <a:r>
              <a:rPr lang="en-US" dirty="0" err="1" smtClean="0"/>
              <a:t>min.ident</a:t>
            </a:r>
            <a:r>
              <a:rPr lang="en-US" dirty="0" smtClean="0"/>
              <a:t> &lt;- 50</a:t>
            </a:r>
          </a:p>
          <a:p>
            <a:pPr marL="0" indent="0">
              <a:buNone/>
            </a:pPr>
            <a:r>
              <a:rPr lang="en-US" dirty="0" smtClean="0"/>
              <a:t># Minimum number of times before identification is assumed for an item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divisor &lt;- </a:t>
            </a:r>
            <a:r>
              <a:rPr lang="en-US" dirty="0" smtClean="0"/>
              <a:t>100</a:t>
            </a:r>
          </a:p>
          <a:p>
            <a:pPr marL="0" indent="0">
              <a:buNone/>
            </a:pPr>
            <a:r>
              <a:rPr lang="en-US" dirty="0" smtClean="0"/>
              <a:t># How many subjects before items are recalibrated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88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2285</TotalTime>
  <Words>603</Words>
  <Application>Microsoft Office PowerPoint</Application>
  <PresentationFormat>On-screen Show (4:3)</PresentationFormat>
  <Paragraphs>84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Optimal Delivery of Items in a Computer Assisted Pilot</vt:lpstr>
      <vt:lpstr>Motivation</vt:lpstr>
      <vt:lpstr>Item Parameter Information for a single parameter Rasch model</vt:lpstr>
      <vt:lpstr>We can see the information functions for three different items.</vt:lpstr>
      <vt:lpstr>Pilot Objectives  for a single parameter Rasch model</vt:lpstr>
      <vt:lpstr>Expected Item Information Weights</vt:lpstr>
      <vt:lpstr>Computer Assisted Pilot Design Strategy</vt:lpstr>
      <vt:lpstr>However more complex strategies are possible</vt:lpstr>
      <vt:lpstr>Simulation Setup</vt:lpstr>
      <vt:lpstr>Simulation Results 5 replications</vt:lpstr>
      <vt:lpstr>Where to Next?</vt:lpstr>
    </vt:vector>
  </TitlesOfParts>
  <Company>MSU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 Delivery of Items in a Computer Assisted Pilot</dc:title>
  <dc:creator>Francis Smart</dc:creator>
  <cp:lastModifiedBy>Francis Smart</cp:lastModifiedBy>
  <cp:revision>29</cp:revision>
  <dcterms:created xsi:type="dcterms:W3CDTF">2013-09-26T20:59:54Z</dcterms:created>
  <dcterms:modified xsi:type="dcterms:W3CDTF">2013-10-11T14:44:10Z</dcterms:modified>
</cp:coreProperties>
</file>