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9" r:id="rId5"/>
    <p:sldId id="280" r:id="rId6"/>
    <p:sldId id="282" r:id="rId7"/>
    <p:sldId id="281" r:id="rId8"/>
    <p:sldId id="284" r:id="rId9"/>
    <p:sldId id="283" r:id="rId10"/>
    <p:sldId id="285" r:id="rId11"/>
    <p:sldId id="286" r:id="rId12"/>
    <p:sldId id="291" r:id="rId13"/>
    <p:sldId id="287" r:id="rId14"/>
    <p:sldId id="288" r:id="rId15"/>
    <p:sldId id="289" r:id="rId16"/>
    <p:sldId id="290" r:id="rId17"/>
    <p:sldId id="273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7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49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48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6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8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6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0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5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9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433F3-1489-41D1-9B44-B10D9F398FB4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79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mead@iit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533651"/>
          </a:xfrm>
        </p:spPr>
        <p:txBody>
          <a:bodyPr>
            <a:normAutofit/>
          </a:bodyPr>
          <a:lstStyle/>
          <a:p>
            <a:r>
              <a:rPr lang="en-US" dirty="0"/>
              <a:t>Automatic Generation of Verbal Analogy Items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Alan </a:t>
            </a:r>
            <a:r>
              <a:rPr lang="en-US" dirty="0" smtClean="0"/>
              <a:t>D. Mead</a:t>
            </a:r>
          </a:p>
          <a:p>
            <a:r>
              <a:rPr lang="en-US" dirty="0" smtClean="0"/>
              <a:t>Illinois Institute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H1: Two forms of </a:t>
            </a:r>
            <a:r>
              <a:rPr lang="en-US" smtClean="0"/>
              <a:t>AIG analogies </a:t>
            </a:r>
            <a:r>
              <a:rPr lang="en-US" dirty="0" smtClean="0"/>
              <a:t>(word responses and pair responses) will have comparable reliability &amp; validity</a:t>
            </a:r>
          </a:p>
          <a:p>
            <a:r>
              <a:rPr lang="en-US" dirty="0" smtClean="0"/>
              <a:t>H2: AIG scales will have reliability comparable to manually-written scale</a:t>
            </a:r>
          </a:p>
          <a:p>
            <a:r>
              <a:rPr lang="en-US" dirty="0" smtClean="0"/>
              <a:t>H3: </a:t>
            </a:r>
            <a:r>
              <a:rPr lang="en-US" dirty="0"/>
              <a:t>AIG </a:t>
            </a:r>
            <a:r>
              <a:rPr lang="en-US" dirty="0" smtClean="0"/>
              <a:t>scales </a:t>
            </a:r>
            <a:r>
              <a:rPr lang="en-US" dirty="0"/>
              <a:t>will have </a:t>
            </a:r>
            <a:r>
              <a:rPr lang="en-US" dirty="0" smtClean="0"/>
              <a:t>construct and criterion validity comparable </a:t>
            </a:r>
            <a:r>
              <a:rPr lang="en-US" dirty="0"/>
              <a:t>to manually-written </a:t>
            </a:r>
            <a:r>
              <a:rPr lang="en-US" dirty="0" smtClean="0"/>
              <a:t>scale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of N=251 gathered online and from psychology classes</a:t>
            </a:r>
          </a:p>
          <a:p>
            <a:r>
              <a:rPr lang="en-US" dirty="0" smtClean="0"/>
              <a:t>Measures: </a:t>
            </a:r>
          </a:p>
          <a:p>
            <a:pPr lvl="1"/>
            <a:r>
              <a:rPr lang="en-US" dirty="0" smtClean="0"/>
              <a:t>n=20 AIG &amp; human-written verbal analogy scales </a:t>
            </a:r>
          </a:p>
          <a:p>
            <a:pPr lvl="1"/>
            <a:r>
              <a:rPr lang="en-US" dirty="0" smtClean="0"/>
              <a:t>N=40 vocabulary</a:t>
            </a:r>
          </a:p>
          <a:p>
            <a:pPr lvl="1"/>
            <a:r>
              <a:rPr lang="en-US" dirty="0" smtClean="0"/>
              <a:t>Self-reported performance at work &amp;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Manually examined items for feasibility</a:t>
            </a:r>
          </a:p>
          <a:p>
            <a:r>
              <a:rPr lang="en-US" dirty="0" smtClean="0"/>
              <a:t>40/64 (63%) items were feasible</a:t>
            </a:r>
          </a:p>
          <a:p>
            <a:r>
              <a:rPr lang="en-US" dirty="0" smtClean="0"/>
              <a:t>Reasons for infeasibility</a:t>
            </a:r>
          </a:p>
          <a:p>
            <a:pPr lvl="1"/>
            <a:r>
              <a:rPr lang="en-US" dirty="0" smtClean="0"/>
              <a:t>Over-use of a bridge or a pair (some bridges have few pairs)</a:t>
            </a:r>
          </a:p>
          <a:p>
            <a:pPr lvl="1"/>
            <a:r>
              <a:rPr lang="en-US" dirty="0" smtClean="0"/>
              <a:t>Ambiguous pairs (</a:t>
            </a:r>
            <a:r>
              <a:rPr lang="en-US" dirty="0" err="1" smtClean="0"/>
              <a:t>drum:drum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Foil inadvertently a correct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1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H1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702258"/>
              </p:ext>
            </p:extLst>
          </p:nvPr>
        </p:nvGraphicFramePr>
        <p:xfrm>
          <a:off x="457201" y="1371600"/>
          <a:ext cx="8229600" cy="272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3352800"/>
                <a:gridCol w="762000"/>
                <a:gridCol w="685800"/>
                <a:gridCol w="533400"/>
                <a:gridCol w="685800"/>
                <a:gridCol w="609600"/>
                <a:gridCol w="6096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endParaRPr lang="en-US" sz="1400" dirty="0">
                        <a:effectLst/>
                      </a:endParaRP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Variable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Mean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SD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</a:p>
                  </a:txBody>
                  <a:tcPr marL="38100" marR="38100" marT="36576" marB="36576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Vocabulary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0.75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40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(0.86)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0.66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0.66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0.69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Human-written items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0.65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0.46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(0.57)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0.97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1.04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AIG items with pairs responses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0.73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0.52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0.63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(0.73)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0.94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AIG items with word responses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0.81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0.54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0.67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0.68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(0.72)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Self-Rated Performance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3.72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0.61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-0.04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-0.01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0.05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0.10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Academic Performance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0.02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0.72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0.22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0.20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0.14</a:t>
                      </a:r>
                    </a:p>
                  </a:txBody>
                  <a:tcPr marL="38100" marR="38100" marT="38100" marB="36576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4267200"/>
            <a:ext cx="8382000" cy="18466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H1: Two forms of </a:t>
            </a:r>
            <a:r>
              <a:rPr lang="en-US" sz="3200" dirty="0" smtClean="0"/>
              <a:t>AIG analogies </a:t>
            </a:r>
            <a:r>
              <a:rPr lang="en-US" sz="3200" dirty="0"/>
              <a:t>(word responses and pair responses) will have comparable reliability &amp; </a:t>
            </a:r>
            <a:r>
              <a:rPr lang="en-US" sz="3200" dirty="0" smtClean="0"/>
              <a:t>validity  </a:t>
            </a:r>
            <a:r>
              <a:rPr lang="en-US" sz="3200" dirty="0" smtClean="0">
                <a:solidFill>
                  <a:srgbClr val="FF0000"/>
                </a:solidFill>
              </a:rPr>
              <a:t>CONFIRMED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8077200" y="2667000"/>
            <a:ext cx="609600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572374" y="1905000"/>
            <a:ext cx="1114425" cy="304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572374" y="3810000"/>
            <a:ext cx="1114425" cy="304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H2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775036"/>
              </p:ext>
            </p:extLst>
          </p:nvPr>
        </p:nvGraphicFramePr>
        <p:xfrm>
          <a:off x="457201" y="1371600"/>
          <a:ext cx="8229600" cy="272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3352800"/>
                <a:gridCol w="762000"/>
                <a:gridCol w="685800"/>
                <a:gridCol w="533400"/>
                <a:gridCol w="685800"/>
                <a:gridCol w="609600"/>
                <a:gridCol w="6096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endParaRPr lang="en-US" sz="1400" dirty="0">
                        <a:effectLst/>
                      </a:endParaRP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Variable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Mean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SD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</a:p>
                  </a:txBody>
                  <a:tcPr marL="38100" marR="38100" marT="36576" marB="36576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Vocabulary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0.75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40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(0.86)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0.66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0.66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0.69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Human-written items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0.65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0.46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(0.57)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0.97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1.04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AIG items with pairs responses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0.73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0.52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0.63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(0.73)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0.94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AIG items with word responses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0.81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0.54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0.67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0.68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(0.72)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Self-Rated Performance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3.72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0.61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-0.04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-0.01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0.05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0.10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Academic Performance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0.02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0.72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0.22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0.20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0.14</a:t>
                      </a:r>
                    </a:p>
                  </a:txBody>
                  <a:tcPr marL="38100" marR="38100" marT="38100" marB="36576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4267200"/>
            <a:ext cx="8382000" cy="18466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H2: </a:t>
            </a:r>
            <a:r>
              <a:rPr lang="en-US" sz="3200" dirty="0"/>
              <a:t>AIG scales will have reliability comparable to manually-written scale </a:t>
            </a:r>
            <a:r>
              <a:rPr lang="en-US" sz="3200" dirty="0" smtClean="0">
                <a:solidFill>
                  <a:srgbClr val="FF0000"/>
                </a:solidFill>
              </a:rPr>
              <a:t>NOT CONFIRMED because the AIG scales had </a:t>
            </a:r>
            <a:r>
              <a:rPr lang="en-US" sz="3200" u="sng" dirty="0" smtClean="0">
                <a:solidFill>
                  <a:srgbClr val="FF0000"/>
                </a:solidFill>
              </a:rPr>
              <a:t>better</a:t>
            </a:r>
            <a:r>
              <a:rPr lang="en-US" sz="3200" dirty="0" smtClean="0">
                <a:solidFill>
                  <a:srgbClr val="FF0000"/>
                </a:solidFill>
              </a:rPr>
              <a:t> reliability 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953249" y="2286000"/>
            <a:ext cx="609600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572374" y="1905000"/>
            <a:ext cx="1114425" cy="304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572374" y="3810000"/>
            <a:ext cx="1114425" cy="304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519986" y="2667000"/>
            <a:ext cx="609600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120060" y="3048000"/>
            <a:ext cx="609600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2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H3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729464"/>
              </p:ext>
            </p:extLst>
          </p:nvPr>
        </p:nvGraphicFramePr>
        <p:xfrm>
          <a:off x="457201" y="1371600"/>
          <a:ext cx="8229600" cy="272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3352800"/>
                <a:gridCol w="762000"/>
                <a:gridCol w="685800"/>
                <a:gridCol w="533400"/>
                <a:gridCol w="685800"/>
                <a:gridCol w="609600"/>
                <a:gridCol w="6096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endParaRPr lang="en-US" sz="1400" dirty="0">
                        <a:effectLst/>
                      </a:endParaRP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Variable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Mean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SD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</a:p>
                  </a:txBody>
                  <a:tcPr marL="38100" marR="38100" marT="36576" marB="36576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Vocabulary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0.75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40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(0.86)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0.66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0.66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0.69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Human-written items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0.65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0.46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(0.57)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0.97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1.04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AIG items with pairs responses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0.73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0.16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0.52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0.63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(0.73)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0.94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AIG items with word responses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0.81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0.54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0.67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0.68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(0.72)</a:t>
                      </a:r>
                    </a:p>
                  </a:txBody>
                  <a:tcPr marL="38100" marR="38100" marT="38100" marB="3810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Self-Rated Performance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3.72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0.61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-0.04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-0.01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0.05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0.10</a:t>
                      </a:r>
                    </a:p>
                  </a:txBody>
                  <a:tcPr marL="38100" marR="38100" marT="38100" marB="3810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Academic Performance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0.02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0.72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0.22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>
                          <a:effectLst/>
                        </a:rPr>
                        <a:t>0.20</a:t>
                      </a: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sz="1400" dirty="0">
                          <a:effectLst/>
                        </a:rPr>
                        <a:t>0.14</a:t>
                      </a:r>
                    </a:p>
                  </a:txBody>
                  <a:tcPr marL="38100" marR="38100" marT="38100" marB="36576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4267200"/>
            <a:ext cx="8382000" cy="18466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H3: </a:t>
            </a:r>
            <a:r>
              <a:rPr lang="en-US" sz="3200" dirty="0"/>
              <a:t>AIG scales will have construct and criterion validity comparable to manually-written scale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CONFIRMED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010400" y="1905000"/>
            <a:ext cx="1676399" cy="304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010400" y="3429000"/>
            <a:ext cx="1676399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/>
          <p:cNvSpPr/>
          <p:nvPr/>
        </p:nvSpPr>
        <p:spPr>
          <a:xfrm flipH="1" flipV="1">
            <a:off x="7381874" y="2362200"/>
            <a:ext cx="1295400" cy="866775"/>
          </a:xfrm>
          <a:prstGeom prst="rt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4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Item Difficulty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7592142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0">
                        <a:spcAft>
                          <a:spcPts val="576"/>
                        </a:spcAft>
                      </a:pPr>
                      <a:r>
                        <a:rPr lang="en-US" dirty="0">
                          <a:effectLst/>
                        </a:rPr>
                        <a:t>Predictor</a:t>
                      </a:r>
                    </a:p>
                  </a:txBody>
                  <a:tcPr marL="38100" marR="38100" marT="36576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dirty="0">
                          <a:effectLst/>
                        </a:rPr>
                        <a:t>Correlation</a:t>
                      </a:r>
                    </a:p>
                  </a:txBody>
                  <a:tcPr marL="38100" marR="38100" marT="36576" marB="36576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76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/>
                        </a:rPr>
                        <a:t>Automatically generated (1) or manually written (0)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>
                          <a:effectLst/>
                        </a:rPr>
                        <a:t>0.28*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US" dirty="0" smtClean="0">
                          <a:effectLst/>
                        </a:rPr>
                        <a:t>Familiarity of </a:t>
                      </a:r>
                      <a:r>
                        <a:rPr lang="en-US" u="sng" dirty="0" smtClean="0">
                          <a:effectLst/>
                        </a:rPr>
                        <a:t>least</a:t>
                      </a:r>
                      <a:r>
                        <a:rPr lang="en-US" dirty="0" smtClean="0">
                          <a:effectLst/>
                        </a:rPr>
                        <a:t> familiar word in item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>
                          <a:effectLst/>
                        </a:rPr>
                        <a:t>0.33*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US" dirty="0" smtClean="0">
                          <a:effectLst/>
                        </a:rPr>
                        <a:t>Familiarity of </a:t>
                      </a:r>
                      <a:r>
                        <a:rPr lang="en-US" u="sng" dirty="0" smtClean="0">
                          <a:effectLst/>
                        </a:rPr>
                        <a:t>second least</a:t>
                      </a:r>
                      <a:r>
                        <a:rPr lang="en-US" dirty="0" smtClean="0">
                          <a:effectLst/>
                        </a:rPr>
                        <a:t> familiar word in item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>
                          <a:effectLst/>
                        </a:rPr>
                        <a:t>0.39**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US" dirty="0" smtClean="0">
                          <a:effectLst/>
                        </a:rPr>
                        <a:t>Mean familiarity of all words in item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>
                          <a:effectLst/>
                        </a:rPr>
                        <a:t>0.37**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76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effectLst/>
                        </a:rPr>
                        <a:t>Lowest</a:t>
                      </a:r>
                      <a:r>
                        <a:rPr lang="en-US" dirty="0" smtClean="0">
                          <a:effectLst/>
                        </a:rPr>
                        <a:t> log(count(word))</a:t>
                      </a: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>
                          <a:effectLst/>
                        </a:rPr>
                        <a:t>0.14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rtl="0">
                        <a:spcAft>
                          <a:spcPts val="576"/>
                        </a:spcAft>
                      </a:pPr>
                      <a:r>
                        <a:rPr lang="en-US" u="sng" dirty="0" smtClean="0">
                          <a:effectLst/>
                        </a:rPr>
                        <a:t>Second lowest</a:t>
                      </a:r>
                      <a:r>
                        <a:rPr lang="en-US" dirty="0" smtClean="0">
                          <a:effectLst/>
                        </a:rPr>
                        <a:t> log(count(word))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>
                          <a:effectLst/>
                        </a:rPr>
                        <a:t>-0.06</a:t>
                      </a:r>
                    </a:p>
                  </a:txBody>
                  <a:tcPr marL="38100" marR="38100" marT="38100" marB="38100" anchor="b"/>
                </a:tc>
              </a:tr>
              <a:tr h="370840">
                <a:tc>
                  <a:txBody>
                    <a:bodyPr/>
                    <a:lstStyle/>
                    <a:p>
                      <a:pPr rtl="0">
                        <a:spcAft>
                          <a:spcPts val="576"/>
                        </a:spcAft>
                      </a:pPr>
                      <a:r>
                        <a:rPr lang="en-US" dirty="0" smtClean="0">
                          <a:effectLst/>
                        </a:rPr>
                        <a:t>Mean log(count(word))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6576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576"/>
                        </a:spcAft>
                      </a:pPr>
                      <a:r>
                        <a:rPr lang="en-US" dirty="0">
                          <a:effectLst/>
                        </a:rPr>
                        <a:t>0.17</a:t>
                      </a:r>
                    </a:p>
                  </a:txBody>
                  <a:tcPr marL="38100" marR="38100" marT="38100" marB="36576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22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handling of senses (DRUM is for DRUMMING)</a:t>
            </a:r>
          </a:p>
          <a:p>
            <a:r>
              <a:rPr lang="en-US" dirty="0" smtClean="0"/>
              <a:t>Better difficulty calculations based on larger sample of items</a:t>
            </a:r>
          </a:p>
          <a:p>
            <a:r>
              <a:rPr lang="en-US" dirty="0" smtClean="0"/>
              <a:t>Automated feasibility checking</a:t>
            </a:r>
          </a:p>
          <a:p>
            <a:r>
              <a:rPr lang="en-US" dirty="0" smtClean="0"/>
              <a:t>Enhanced </a:t>
            </a:r>
            <a:r>
              <a:rPr lang="en-US" dirty="0"/>
              <a:t>database </a:t>
            </a:r>
            <a:r>
              <a:rPr lang="en-US" dirty="0" smtClean="0"/>
              <a:t>of relationships</a:t>
            </a:r>
          </a:p>
          <a:p>
            <a:r>
              <a:rPr lang="en-US" dirty="0" smtClean="0"/>
              <a:t>Choosing foils to have more semantic similarity to other words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746375"/>
          </a:xfrm>
        </p:spPr>
        <p:txBody>
          <a:bodyPr>
            <a:normAutofit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mead@iit.edu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4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AIG in employment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Rise of </a:t>
            </a:r>
            <a:r>
              <a:rPr lang="en-US" dirty="0" err="1" smtClean="0"/>
              <a:t>unproctored</a:t>
            </a:r>
            <a:r>
              <a:rPr lang="en-US" dirty="0" smtClean="0"/>
              <a:t> Internet testing (UIT)</a:t>
            </a:r>
          </a:p>
          <a:p>
            <a:r>
              <a:rPr lang="en-US" dirty="0" smtClean="0"/>
              <a:t>UIT may cause many security problems</a:t>
            </a:r>
          </a:p>
          <a:p>
            <a:pPr lvl="1"/>
            <a:r>
              <a:rPr lang="en-US" dirty="0" smtClean="0"/>
              <a:t>One is item theft and coaching</a:t>
            </a:r>
          </a:p>
          <a:p>
            <a:r>
              <a:rPr lang="en-US" dirty="0" smtClean="0"/>
              <a:t>Solution: Generate entire test from scratch for each examinee</a:t>
            </a:r>
          </a:p>
          <a:p>
            <a:pPr lvl="1"/>
            <a:r>
              <a:rPr lang="en-US" dirty="0" smtClean="0"/>
              <a:t>Item theft less of a problem</a:t>
            </a:r>
          </a:p>
          <a:p>
            <a:pPr lvl="1"/>
            <a:r>
              <a:rPr lang="en-US" dirty="0" smtClean="0"/>
              <a:t>Coaching less effective</a:t>
            </a:r>
          </a:p>
          <a:p>
            <a:pPr lvl="1"/>
            <a:r>
              <a:rPr lang="en-US" dirty="0" smtClean="0"/>
              <a:t>Items could be “watermarked”</a:t>
            </a:r>
          </a:p>
          <a:p>
            <a:r>
              <a:rPr lang="en-US" dirty="0" smtClean="0"/>
              <a:t>Also reduces cost and speeds deployment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2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AIG in employment </a:t>
            </a:r>
            <a:r>
              <a:rPr lang="en-US" dirty="0" smtClean="0"/>
              <a:t>testing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Need a variety of test content</a:t>
            </a:r>
          </a:p>
          <a:p>
            <a:pPr lvl="1"/>
            <a:r>
              <a:rPr lang="en-US" dirty="0"/>
              <a:t>Verbal analogies</a:t>
            </a:r>
          </a:p>
          <a:p>
            <a:pPr lvl="1"/>
            <a:r>
              <a:rPr lang="en-US" dirty="0" smtClean="0"/>
              <a:t>Vocabulary</a:t>
            </a:r>
          </a:p>
          <a:p>
            <a:pPr lvl="1"/>
            <a:r>
              <a:rPr lang="en-US" dirty="0" smtClean="0"/>
              <a:t>Math</a:t>
            </a:r>
            <a:endParaRPr lang="en-US" dirty="0" smtClean="0"/>
          </a:p>
          <a:p>
            <a:pPr lvl="1"/>
            <a:r>
              <a:rPr lang="en-US" dirty="0" smtClean="0"/>
              <a:t>Perceptual speed and accuracy</a:t>
            </a:r>
          </a:p>
          <a:p>
            <a:pPr lvl="1"/>
            <a:r>
              <a:rPr lang="en-US" dirty="0" smtClean="0"/>
              <a:t>Spatial ability</a:t>
            </a:r>
          </a:p>
          <a:p>
            <a:pPr lvl="1"/>
            <a:r>
              <a:rPr lang="en-US" dirty="0" smtClean="0"/>
              <a:t>Personality</a:t>
            </a:r>
          </a:p>
          <a:p>
            <a:pPr lvl="1"/>
            <a:r>
              <a:rPr lang="en-US" dirty="0" smtClean="0"/>
              <a:t>Situational </a:t>
            </a:r>
            <a:r>
              <a:rPr lang="en-US" dirty="0" smtClean="0"/>
              <a:t>Judgment</a:t>
            </a:r>
          </a:p>
          <a:p>
            <a:pPr lvl="1"/>
            <a:r>
              <a:rPr lang="en-US" dirty="0" smtClean="0"/>
              <a:t>Etc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3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Verbal Analogies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2362200" cy="29718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Shovel:Dig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Bag:Buy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B</a:t>
            </a:r>
            <a:r>
              <a:rPr lang="en-US" dirty="0" err="1" smtClean="0"/>
              <a:t>aby:Cry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b="1" dirty="0" err="1" smtClean="0"/>
              <a:t>Fork:Eat</a:t>
            </a:r>
            <a:endParaRPr lang="en-US" b="1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Car:Stop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38600" y="1295400"/>
            <a:ext cx="2990850" cy="298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err="1" smtClean="0"/>
              <a:t>Shovel:Dig</a:t>
            </a:r>
            <a:r>
              <a:rPr lang="en-US" dirty="0" smtClean="0"/>
              <a:t>::Fork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smtClean="0"/>
              <a:t>Buy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smtClean="0"/>
              <a:t>Cry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b="1" dirty="0" smtClean="0"/>
              <a:t>Eat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034409"/>
            <a:ext cx="8343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Identify a “bridge”; you DIG with a SHOVEL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Find a matching answer; you EAT with a FORK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0525" y="4191000"/>
            <a:ext cx="669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Pair responses		Word Responses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23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Verbal Analogies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Identified database of relationships (e.g., “RIDER operates a BIKE”)</a:t>
            </a:r>
          </a:p>
          <a:p>
            <a:r>
              <a:rPr lang="en-US" dirty="0" smtClean="0"/>
              <a:t>Identified additional bridge relationships (“BOVINE means COW-like” &amp; “ABSENT is the opposite of PRESENT”)</a:t>
            </a:r>
          </a:p>
          <a:p>
            <a:r>
              <a:rPr lang="en-US" dirty="0" smtClean="0"/>
              <a:t>Gathered data on word frequency and (part of this study) word familiarity</a:t>
            </a:r>
          </a:p>
        </p:txBody>
      </p:sp>
    </p:spTree>
    <p:extLst>
      <p:ext uri="{BB962C8B-B14F-4D97-AF65-F5344CB8AC3E}">
        <p14:creationId xmlns:p14="http://schemas.microsoft.com/office/powerpoint/2010/main" val="104411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Verbal Analogies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Randomly select a bridge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Randomly select TWO pairs for this bridge (one for the stem, one for the key)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Randomly select 2-3 additional pairs from other bridges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Randomly assign key pair; fill in remaining pairs</a:t>
            </a:r>
          </a:p>
        </p:txBody>
      </p:sp>
    </p:spTree>
    <p:extLst>
      <p:ext uri="{BB962C8B-B14F-4D97-AF65-F5344CB8AC3E}">
        <p14:creationId xmlns:p14="http://schemas.microsoft.com/office/powerpoint/2010/main" val="16445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dirty="0" err="1"/>
              <a:t>paternal:father</a:t>
            </a:r>
            <a:r>
              <a:rPr lang="en-US" b="1" dirty="0"/>
              <a:t>:: ?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dirty="0" err="1"/>
              <a:t>juvenile:child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microphone:sound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chalk:writer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d. </a:t>
            </a:r>
            <a:r>
              <a:rPr lang="en-US" dirty="0" err="1"/>
              <a:t>unfold:fold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676400"/>
            <a:ext cx="3962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3. </a:t>
            </a:r>
            <a:r>
              <a:rPr lang="en-US" sz="3200" b="1" dirty="0" err="1"/>
              <a:t>rocket:astronaut</a:t>
            </a:r>
            <a:r>
              <a:rPr lang="en-US" sz="3200" b="1" dirty="0"/>
              <a:t>:: ?</a:t>
            </a:r>
          </a:p>
          <a:p>
            <a:r>
              <a:rPr lang="en-US" sz="3200" dirty="0" smtClean="0"/>
              <a:t>a</a:t>
            </a:r>
            <a:r>
              <a:rPr lang="en-US" sz="3200" dirty="0"/>
              <a:t>. </a:t>
            </a:r>
            <a:r>
              <a:rPr lang="en-US" sz="3200" dirty="0" err="1"/>
              <a:t>lamp:light</a:t>
            </a:r>
            <a:endParaRPr lang="en-US" sz="3200" dirty="0"/>
          </a:p>
          <a:p>
            <a:r>
              <a:rPr lang="en-US" sz="3200" dirty="0"/>
              <a:t>b. </a:t>
            </a:r>
            <a:r>
              <a:rPr lang="en-US" sz="3200" dirty="0" err="1" smtClean="0"/>
              <a:t>stick:skating</a:t>
            </a:r>
            <a:r>
              <a:rPr lang="en-US" sz="3200" dirty="0" smtClean="0"/>
              <a:t> rink</a:t>
            </a:r>
            <a:endParaRPr lang="en-US" sz="3200" dirty="0"/>
          </a:p>
          <a:p>
            <a:r>
              <a:rPr lang="en-US" sz="3200" dirty="0"/>
              <a:t>c. </a:t>
            </a:r>
            <a:r>
              <a:rPr lang="en-US" sz="3200" dirty="0" err="1"/>
              <a:t>jet:pilot</a:t>
            </a:r>
            <a:endParaRPr lang="en-US" sz="3200" dirty="0"/>
          </a:p>
          <a:p>
            <a:r>
              <a:rPr lang="en-US" sz="3200" dirty="0"/>
              <a:t>d. </a:t>
            </a:r>
            <a:r>
              <a:rPr lang="en-US" sz="3200" dirty="0" err="1"/>
              <a:t>demand:supply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9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dirty="0" err="1"/>
              <a:t>paternal:father</a:t>
            </a:r>
            <a:r>
              <a:rPr lang="en-US" b="1" dirty="0"/>
              <a:t>:: </a:t>
            </a:r>
            <a:r>
              <a:rPr lang="en-US" b="1" dirty="0" smtClean="0"/>
              <a:t>juvenile:?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dirty="0" smtClean="0"/>
              <a:t>child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smtClean="0"/>
              <a:t>sound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dirty="0" smtClean="0"/>
              <a:t>writer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. fold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3200400"/>
            <a:ext cx="44196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3. </a:t>
            </a:r>
            <a:r>
              <a:rPr lang="en-US" sz="3200" b="1" dirty="0" err="1"/>
              <a:t>rocket:astronaut</a:t>
            </a:r>
            <a:r>
              <a:rPr lang="en-US" sz="3200" b="1" dirty="0" smtClean="0"/>
              <a:t>::jet:?</a:t>
            </a:r>
            <a:endParaRPr lang="en-US" sz="3200" b="1" dirty="0"/>
          </a:p>
          <a:p>
            <a:r>
              <a:rPr lang="en-US" sz="3200" dirty="0" smtClean="0"/>
              <a:t>a</a:t>
            </a:r>
            <a:r>
              <a:rPr lang="en-US" sz="3200" dirty="0"/>
              <a:t>. </a:t>
            </a:r>
            <a:r>
              <a:rPr lang="en-US" sz="3200" dirty="0" smtClean="0"/>
              <a:t>light</a:t>
            </a:r>
            <a:endParaRPr lang="en-US" sz="3200" dirty="0"/>
          </a:p>
          <a:p>
            <a:r>
              <a:rPr lang="en-US" sz="3200" dirty="0"/>
              <a:t>b. </a:t>
            </a:r>
            <a:r>
              <a:rPr lang="en-US" sz="3200" dirty="0" smtClean="0"/>
              <a:t>skating rink</a:t>
            </a:r>
            <a:endParaRPr lang="en-US" sz="3200" dirty="0"/>
          </a:p>
          <a:p>
            <a:r>
              <a:rPr lang="en-US" sz="3200" dirty="0"/>
              <a:t>c. </a:t>
            </a:r>
            <a:r>
              <a:rPr lang="en-US" sz="3200" dirty="0" smtClean="0"/>
              <a:t>pilot</a:t>
            </a:r>
            <a:endParaRPr lang="en-US" sz="3200" dirty="0"/>
          </a:p>
          <a:p>
            <a:r>
              <a:rPr lang="en-US" sz="3200" dirty="0"/>
              <a:t>d. </a:t>
            </a:r>
            <a:r>
              <a:rPr lang="en-US" sz="3200" dirty="0" smtClean="0"/>
              <a:t>supply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7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paternal:father</a:t>
            </a:r>
            <a:r>
              <a:rPr lang="en-US" dirty="0"/>
              <a:t>:: 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[Bridge: </a:t>
            </a:r>
            <a:r>
              <a:rPr lang="en-US" dirty="0" smtClean="0"/>
              <a:t>FATHER </a:t>
            </a:r>
            <a:r>
              <a:rPr lang="en-US" dirty="0"/>
              <a:t>is </a:t>
            </a:r>
            <a:r>
              <a:rPr lang="en-US" dirty="0" smtClean="0"/>
              <a:t>described </a:t>
            </a:r>
            <a:r>
              <a:rPr lang="en-US" dirty="0"/>
              <a:t>by </a:t>
            </a:r>
            <a:r>
              <a:rPr lang="en-US" dirty="0" smtClean="0"/>
              <a:t>PATERNAL]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juvenile:child</a:t>
            </a:r>
            <a:r>
              <a:rPr lang="en-US" dirty="0"/>
              <a:t> ***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microphone:sound</a:t>
            </a:r>
            <a:r>
              <a:rPr lang="en-US" dirty="0"/>
              <a:t> (unrelated: sound is a (typical) theme of microphone)</a:t>
            </a:r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chalk:writer</a:t>
            </a:r>
            <a:r>
              <a:rPr lang="en-US" dirty="0"/>
              <a:t> (unrelated: writer is a (typical) agent of chalk)</a:t>
            </a:r>
          </a:p>
          <a:p>
            <a:pPr marL="0" indent="0">
              <a:buNone/>
            </a:pPr>
            <a:r>
              <a:rPr lang="en-US" dirty="0"/>
              <a:t>d. </a:t>
            </a:r>
            <a:r>
              <a:rPr lang="en-US" dirty="0" err="1"/>
              <a:t>unfold:fold</a:t>
            </a:r>
            <a:r>
              <a:rPr lang="en-US" dirty="0"/>
              <a:t> (unrelated: unfold and fold are opposites/opposed)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rocket:astronaut</a:t>
            </a:r>
            <a:r>
              <a:rPr lang="en-US" dirty="0"/>
              <a:t>:: ?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Bridge: </a:t>
            </a:r>
            <a:r>
              <a:rPr lang="en-US" dirty="0" smtClean="0"/>
              <a:t>ASTRONAUT </a:t>
            </a:r>
            <a:r>
              <a:rPr lang="en-US" dirty="0"/>
              <a:t>operates </a:t>
            </a:r>
            <a:r>
              <a:rPr lang="en-US" dirty="0" smtClean="0"/>
              <a:t>ROCKET]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dirty="0" err="1"/>
              <a:t>lamp:light</a:t>
            </a:r>
            <a:r>
              <a:rPr lang="en-US" dirty="0"/>
              <a:t> (unrelated: lamp is a (typical) result of light)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stick:skating_rink</a:t>
            </a:r>
            <a:r>
              <a:rPr lang="en-US" dirty="0"/>
              <a:t> (unrelated: </a:t>
            </a:r>
            <a:r>
              <a:rPr lang="en-US" dirty="0" err="1"/>
              <a:t>skating_rink</a:t>
            </a:r>
            <a:r>
              <a:rPr lang="en-US" dirty="0"/>
              <a:t> is a (typical) location of stick)</a:t>
            </a:r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jet:pilot</a:t>
            </a:r>
            <a:r>
              <a:rPr lang="en-US" dirty="0"/>
              <a:t> ***</a:t>
            </a:r>
          </a:p>
          <a:p>
            <a:pPr marL="0" indent="0">
              <a:buNone/>
            </a:pPr>
            <a:r>
              <a:rPr lang="en-US" dirty="0"/>
              <a:t>d. </a:t>
            </a:r>
            <a:r>
              <a:rPr lang="en-US" dirty="0" err="1"/>
              <a:t>demand:supply</a:t>
            </a:r>
            <a:r>
              <a:rPr lang="en-US" dirty="0"/>
              <a:t> (unrelated: supply and demand are opposites/opposed)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49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954</Words>
  <Application>Microsoft Office PowerPoint</Application>
  <PresentationFormat>On-screen Show (4:3)</PresentationFormat>
  <Paragraphs>318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Automatic Generation of Verbal Analogy Items</vt:lpstr>
      <vt:lpstr>AIG in employment testing</vt:lpstr>
      <vt:lpstr>AIG in employment testing (cont.)</vt:lpstr>
      <vt:lpstr>Verbal Analogies</vt:lpstr>
      <vt:lpstr>Generating Verbal Analogies</vt:lpstr>
      <vt:lpstr>Generating Verbal Analogies (cont.)</vt:lpstr>
      <vt:lpstr>Sample Items</vt:lpstr>
      <vt:lpstr>Alternative format</vt:lpstr>
      <vt:lpstr>Keys</vt:lpstr>
      <vt:lpstr>Present Study</vt:lpstr>
      <vt:lpstr>Method</vt:lpstr>
      <vt:lpstr>Feasibility</vt:lpstr>
      <vt:lpstr>Results for H1 </vt:lpstr>
      <vt:lpstr>Results for H2 </vt:lpstr>
      <vt:lpstr>Results for H3 </vt:lpstr>
      <vt:lpstr>Predicting Item Difficulty</vt:lpstr>
      <vt:lpstr>Future Directions</vt:lpstr>
      <vt:lpstr>Thank you!  mead@iit.edu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a Naïve Bayesian Classifier for Item Domains</dc:title>
  <dc:creator>Alan</dc:creator>
  <cp:lastModifiedBy>TAI</cp:lastModifiedBy>
  <cp:revision>49</cp:revision>
  <dcterms:created xsi:type="dcterms:W3CDTF">2013-04-28T14:25:16Z</dcterms:created>
  <dcterms:modified xsi:type="dcterms:W3CDTF">2013-10-11T06:06:34Z</dcterms:modified>
</cp:coreProperties>
</file>