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1" r:id="rId4"/>
    <p:sldId id="279" r:id="rId5"/>
    <p:sldId id="289" r:id="rId6"/>
    <p:sldId id="290" r:id="rId7"/>
    <p:sldId id="280" r:id="rId8"/>
    <p:sldId id="277" r:id="rId9"/>
    <p:sldId id="278" r:id="rId10"/>
    <p:sldId id="281" r:id="rId11"/>
    <p:sldId id="295" r:id="rId12"/>
    <p:sldId id="296" r:id="rId13"/>
    <p:sldId id="297" r:id="rId14"/>
    <p:sldId id="282" r:id="rId15"/>
    <p:sldId id="283" r:id="rId16"/>
    <p:sldId id="285" r:id="rId17"/>
    <p:sldId id="286" r:id="rId18"/>
    <p:sldId id="284" r:id="rId19"/>
    <p:sldId id="287" r:id="rId20"/>
    <p:sldId id="294" r:id="rId21"/>
    <p:sldId id="288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9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470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494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482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86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189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62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56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05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959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89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433F3-1489-41D1-9B44-B10D9F398FB4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22FD0-8385-4A75-B01F-CE75671AB5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79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mead@iit.edu" TargetMode="External"/><Relationship Id="rId2" Type="http://schemas.openxmlformats.org/officeDocument/2006/relationships/hyperlink" Target="mailto:laas@iit.edu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2533651"/>
          </a:xfrm>
        </p:spPr>
        <p:txBody>
          <a:bodyPr>
            <a:normAutofit/>
          </a:bodyPr>
          <a:lstStyle/>
          <a:p>
            <a:r>
              <a:rPr lang="en-US" dirty="0"/>
              <a:t>Automated Scoring of Open-ended Ethics Questions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Kelly Laas</a:t>
            </a:r>
          </a:p>
          <a:p>
            <a:r>
              <a:rPr lang="en-US" dirty="0" smtClean="0"/>
              <a:t>Alan D. Mead</a:t>
            </a:r>
          </a:p>
          <a:p>
            <a:r>
              <a:rPr lang="en-US" dirty="0" smtClean="0"/>
              <a:t>Illinois Institute of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Open-ended responses are great, but scoring them by hand is time-consuming</a:t>
            </a:r>
          </a:p>
          <a:p>
            <a:r>
              <a:rPr lang="en-US" dirty="0" smtClean="0"/>
              <a:t>This research seeks to provide an automated scoring mechanism</a:t>
            </a:r>
          </a:p>
          <a:p>
            <a:pPr lvl="1"/>
            <a:r>
              <a:rPr lang="en-US" dirty="0" smtClean="0"/>
              <a:t>Ideally, to replace human grading entirely</a:t>
            </a:r>
          </a:p>
          <a:p>
            <a:pPr lvl="1"/>
            <a:r>
              <a:rPr lang="en-US" dirty="0" smtClean="0"/>
              <a:t>But it would also be helpful to provide a second, independent score to complement human grading or as a first analysis in a computerized assessment process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4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Automated Essay Scoring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PEG = Regression using surface characteristics as predictors</a:t>
            </a:r>
          </a:p>
          <a:p>
            <a:r>
              <a:rPr lang="en-US" dirty="0" smtClean="0"/>
              <a:t>Text categorization (Naive Bayes and k-nearest neighbor)</a:t>
            </a:r>
          </a:p>
          <a:p>
            <a:r>
              <a:rPr lang="en-US" dirty="0" smtClean="0"/>
              <a:t>Semantic similarity</a:t>
            </a:r>
          </a:p>
          <a:p>
            <a:r>
              <a:rPr lang="en-US" dirty="0" smtClean="0"/>
              <a:t>Natural Language Processing</a:t>
            </a:r>
          </a:p>
          <a:p>
            <a:r>
              <a:rPr lang="en-US" dirty="0" smtClean="0"/>
              <a:t>Or a combination of these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56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“Essay” scoring systems are oriented to extracting “quality of writing” metrics</a:t>
            </a:r>
          </a:p>
          <a:p>
            <a:r>
              <a:rPr lang="en-US" dirty="0" smtClean="0"/>
              <a:t>We’re interested in similarity to exemplars</a:t>
            </a:r>
          </a:p>
          <a:p>
            <a:pPr lvl="1"/>
            <a:r>
              <a:rPr lang="en-US" dirty="0" smtClean="0"/>
              <a:t>Content is key, not its expression</a:t>
            </a:r>
          </a:p>
          <a:p>
            <a:pPr lvl="1"/>
            <a:r>
              <a:rPr lang="en-US" dirty="0" smtClean="0"/>
              <a:t>Therefore, we want a supervised method </a:t>
            </a:r>
          </a:p>
          <a:p>
            <a:r>
              <a:rPr lang="en-US" dirty="0" smtClean="0"/>
              <a:t>That leaves naïve Bayesian classifier and LSA-based similarity</a:t>
            </a:r>
          </a:p>
          <a:p>
            <a:pPr lvl="1"/>
            <a:r>
              <a:rPr lang="en-US" dirty="0" smtClean="0"/>
              <a:t>LSA is relatively hard and requires a lot of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95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Bayesian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953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Goal: Compute P(</a:t>
            </a:r>
            <a:r>
              <a:rPr lang="en-US" dirty="0" err="1" smtClean="0"/>
              <a:t>domain|item</a:t>
            </a:r>
            <a:r>
              <a:rPr lang="en-US" dirty="0" smtClean="0"/>
              <a:t>) for each domain and classify as domain of maximum probability</a:t>
            </a:r>
          </a:p>
          <a:p>
            <a:r>
              <a:rPr lang="en-US" dirty="0" smtClean="0"/>
              <a:t>Predicted domain = </a:t>
            </a:r>
            <a:r>
              <a:rPr lang="en-US" dirty="0" err="1" smtClean="0"/>
              <a:t>argmax</a:t>
            </a:r>
            <a:r>
              <a:rPr lang="en-US" dirty="0" smtClean="0"/>
              <a:t> P(</a:t>
            </a:r>
            <a:r>
              <a:rPr lang="en-US" dirty="0" err="1" smtClean="0"/>
              <a:t>domain|item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r>
              <a:rPr lang="en-US" dirty="0"/>
              <a:t>= </a:t>
            </a:r>
            <a:r>
              <a:rPr lang="en-US" dirty="0" err="1" smtClean="0"/>
              <a:t>argmax</a:t>
            </a:r>
            <a:r>
              <a:rPr lang="en-US" dirty="0" smtClean="0"/>
              <a:t> P(</a:t>
            </a:r>
            <a:r>
              <a:rPr lang="en-US" dirty="0" err="1" smtClean="0"/>
              <a:t>item|domain</a:t>
            </a:r>
            <a:r>
              <a:rPr lang="en-US" dirty="0" smtClean="0"/>
              <a:t>)P(domain)/P(item)</a:t>
            </a:r>
          </a:p>
          <a:p>
            <a:pPr marL="457200" lvl="1" indent="0">
              <a:buNone/>
            </a:pPr>
            <a:r>
              <a:rPr lang="en-US" dirty="0" smtClean="0"/>
              <a:t>= </a:t>
            </a:r>
            <a:r>
              <a:rPr lang="en-US" dirty="0" err="1" smtClean="0"/>
              <a:t>argmax</a:t>
            </a:r>
            <a:r>
              <a:rPr lang="en-US" dirty="0" smtClean="0"/>
              <a:t> P(</a:t>
            </a:r>
            <a:r>
              <a:rPr lang="en-US" dirty="0" err="1" smtClean="0"/>
              <a:t>item|domain</a:t>
            </a:r>
            <a:r>
              <a:rPr lang="en-US" dirty="0" smtClean="0"/>
              <a:t>)P(domain)</a:t>
            </a:r>
          </a:p>
          <a:p>
            <a:pPr marL="457200" lvl="1" indent="0">
              <a:buNone/>
            </a:pPr>
            <a:r>
              <a:rPr lang="en-US" dirty="0" smtClean="0"/>
              <a:t>= </a:t>
            </a:r>
            <a:r>
              <a:rPr lang="en-US" dirty="0" err="1" smtClean="0"/>
              <a:t>argmax</a:t>
            </a:r>
            <a:r>
              <a:rPr lang="en-US" dirty="0" smtClean="0"/>
              <a:t> P(w</a:t>
            </a:r>
            <a:r>
              <a:rPr lang="en-US" baseline="-25000" dirty="0" smtClean="0"/>
              <a:t>1</a:t>
            </a:r>
            <a:r>
              <a:rPr lang="en-US" dirty="0" smtClean="0"/>
              <a:t>,w</a:t>
            </a:r>
            <a:r>
              <a:rPr lang="en-US" baseline="-25000" dirty="0" smtClean="0"/>
              <a:t>2</a:t>
            </a:r>
            <a:r>
              <a:rPr lang="en-US" dirty="0" smtClean="0"/>
              <a:t>,…,</a:t>
            </a:r>
            <a:r>
              <a:rPr lang="en-US" dirty="0" err="1" smtClean="0"/>
              <a:t>w</a:t>
            </a:r>
            <a:r>
              <a:rPr lang="en-US" baseline="-25000" dirty="0" err="1" smtClean="0"/>
              <a:t>n</a:t>
            </a:r>
            <a:r>
              <a:rPr lang="en-US" dirty="0" err="1" smtClean="0"/>
              <a:t>|domain</a:t>
            </a:r>
            <a:r>
              <a:rPr lang="en-US" dirty="0" smtClean="0"/>
              <a:t>)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≈ </a:t>
            </a:r>
            <a:r>
              <a:rPr lang="en-US" dirty="0" err="1"/>
              <a:t>argmax</a:t>
            </a:r>
            <a:r>
              <a:rPr lang="en-US" dirty="0"/>
              <a:t> </a:t>
            </a:r>
            <a:r>
              <a:rPr lang="en-US" dirty="0" smtClean="0"/>
              <a:t>P(w</a:t>
            </a:r>
            <a:r>
              <a:rPr lang="en-US" baseline="-25000" dirty="0" smtClean="0"/>
              <a:t>1</a:t>
            </a:r>
            <a:r>
              <a:rPr lang="en-US" dirty="0" smtClean="0"/>
              <a:t>|d.)P(w</a:t>
            </a:r>
            <a:r>
              <a:rPr lang="en-US" baseline="-25000" dirty="0" smtClean="0"/>
              <a:t>2</a:t>
            </a:r>
            <a:r>
              <a:rPr lang="en-US" dirty="0" smtClean="0"/>
              <a:t>|d</a:t>
            </a:r>
            <a:r>
              <a:rPr lang="en-US" dirty="0"/>
              <a:t>.) </a:t>
            </a:r>
            <a:r>
              <a:rPr lang="en-US" dirty="0" smtClean="0"/>
              <a:t>…</a:t>
            </a:r>
            <a:r>
              <a:rPr lang="en-US" dirty="0"/>
              <a:t> </a:t>
            </a:r>
            <a:r>
              <a:rPr lang="en-US" dirty="0" smtClean="0"/>
              <a:t>P(</a:t>
            </a:r>
            <a:r>
              <a:rPr lang="en-US" dirty="0" err="1" smtClean="0"/>
              <a:t>w</a:t>
            </a:r>
            <a:r>
              <a:rPr lang="en-US" baseline="-25000" dirty="0" err="1" smtClean="0"/>
              <a:t>n</a:t>
            </a:r>
            <a:r>
              <a:rPr lang="en-US" dirty="0" err="1" smtClean="0"/>
              <a:t>|d</a:t>
            </a:r>
            <a:r>
              <a:rPr lang="en-US" dirty="0" smtClean="0"/>
              <a:t>.)</a:t>
            </a:r>
          </a:p>
          <a:p>
            <a:r>
              <a:rPr lang="en-US" dirty="0" smtClean="0"/>
              <a:t> “Naïve” refers to the assumption of independence of the </a:t>
            </a:r>
            <a:r>
              <a:rPr lang="en-US" dirty="0"/>
              <a:t>predictors; </a:t>
            </a:r>
            <a:endParaRPr lang="en-US" dirty="0" smtClean="0"/>
          </a:p>
          <a:p>
            <a:pPr lvl="1"/>
            <a:r>
              <a:rPr lang="en-US" dirty="0" smtClean="0"/>
              <a:t>P(w</a:t>
            </a:r>
            <a:r>
              <a:rPr lang="en-US" baseline="-25000" dirty="0" smtClean="0"/>
              <a:t>1</a:t>
            </a:r>
            <a:r>
              <a:rPr lang="en-US" dirty="0" smtClean="0"/>
              <a:t>,w</a:t>
            </a:r>
            <a:r>
              <a:rPr lang="en-US" baseline="-25000" dirty="0" smtClean="0"/>
              <a:t>2</a:t>
            </a:r>
            <a:r>
              <a:rPr lang="en-US" dirty="0" smtClean="0"/>
              <a:t>|domain)=</a:t>
            </a:r>
            <a:r>
              <a:rPr lang="en-US" dirty="0"/>
              <a:t> P(w</a:t>
            </a:r>
            <a:r>
              <a:rPr lang="en-US" baseline="-25000" dirty="0"/>
              <a:t>1</a:t>
            </a:r>
            <a:r>
              <a:rPr lang="en-US" dirty="0"/>
              <a:t>|d.)P(w</a:t>
            </a:r>
            <a:r>
              <a:rPr lang="en-US" baseline="-25000" dirty="0"/>
              <a:t>2</a:t>
            </a:r>
            <a:r>
              <a:rPr lang="en-US" dirty="0"/>
              <a:t>|d</a:t>
            </a:r>
            <a:r>
              <a:rPr lang="en-US" dirty="0" smtClean="0"/>
              <a:t>.)</a:t>
            </a:r>
          </a:p>
          <a:p>
            <a:pPr lvl="1"/>
            <a:r>
              <a:rPr lang="en-US" dirty="0"/>
              <a:t>Calculating </a:t>
            </a:r>
            <a:r>
              <a:rPr lang="en-US" dirty="0" smtClean="0"/>
              <a:t>P(w</a:t>
            </a:r>
            <a:r>
              <a:rPr lang="en-US" baseline="-25000" dirty="0" smtClean="0"/>
              <a:t>1</a:t>
            </a:r>
            <a:r>
              <a:rPr lang="en-US" dirty="0" smtClean="0"/>
              <a:t>|domain) is easy, count how many items have this word and how many items in total for this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67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45 students completed Marco Gelco scenario</a:t>
            </a:r>
          </a:p>
          <a:p>
            <a:pPr lvl="1"/>
            <a:r>
              <a:rPr lang="en-US" dirty="0" smtClean="0"/>
              <a:t>2 cases deleted due to missing data</a:t>
            </a:r>
          </a:p>
          <a:p>
            <a:pPr lvl="1"/>
            <a:r>
              <a:rPr lang="en-US" dirty="0" smtClean="0"/>
              <a:t>3 exemplar answers</a:t>
            </a:r>
          </a:p>
          <a:p>
            <a:r>
              <a:rPr lang="en-US" dirty="0" smtClean="0"/>
              <a:t>Responses to four our open-ended questions (we’ll focus on Q1)</a:t>
            </a:r>
          </a:p>
          <a:p>
            <a:r>
              <a:rPr lang="en-US" dirty="0" smtClean="0"/>
              <a:t>Leave-one-out-</a:t>
            </a:r>
            <a:r>
              <a:rPr lang="en-US" dirty="0" err="1" smtClean="0"/>
              <a:t>crossvalidation</a:t>
            </a:r>
            <a:r>
              <a:rPr lang="en-US" dirty="0" smtClean="0"/>
              <a:t> (LOOCV)</a:t>
            </a:r>
          </a:p>
          <a:p>
            <a:pPr lvl="1"/>
            <a:r>
              <a:rPr lang="en-US" dirty="0" smtClean="0"/>
              <a:t>Hold out response 1, train NB classifier, classify 1</a:t>
            </a:r>
          </a:p>
          <a:p>
            <a:pPr lvl="1"/>
            <a:r>
              <a:rPr lang="en-US" dirty="0"/>
              <a:t>Hold out response </a:t>
            </a:r>
            <a:r>
              <a:rPr lang="en-US" dirty="0" smtClean="0"/>
              <a:t>2, </a:t>
            </a:r>
            <a:r>
              <a:rPr lang="en-US" dirty="0"/>
              <a:t>train NB classifier, classify </a:t>
            </a:r>
            <a:r>
              <a:rPr lang="en-US" dirty="0" smtClean="0"/>
              <a:t>2</a:t>
            </a:r>
            <a:endParaRPr lang="en-US" dirty="0"/>
          </a:p>
          <a:p>
            <a:pPr lvl="1"/>
            <a:r>
              <a:rPr lang="en-US" dirty="0" smtClean="0"/>
              <a:t>Etc…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64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of Scores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446516"/>
              </p:ext>
            </p:extLst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alibri"/>
                        </a:rPr>
                        <a:t>Score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Calibri"/>
                        </a:rPr>
                        <a:t>Q1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Calibri"/>
                        </a:rPr>
                        <a:t>Q2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Calibri"/>
                        </a:rPr>
                        <a:t>Q3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Calibri"/>
                        </a:rPr>
                        <a:t>Q4</a:t>
                      </a:r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1.82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21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NB to score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Pre-process text</a:t>
            </a:r>
          </a:p>
          <a:p>
            <a:pPr marL="914400" lvl="1" indent="-514350"/>
            <a:r>
              <a:rPr lang="en-US" dirty="0" smtClean="0"/>
              <a:t>Normalize text, eliminate symbols, etc.</a:t>
            </a:r>
          </a:p>
          <a:p>
            <a:pPr marL="914400" lvl="1" indent="-514350"/>
            <a:r>
              <a:rPr lang="en-US" dirty="0" smtClean="0"/>
              <a:t>Stem words (using Porter algorithm)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Train NB classifier on each “score class”</a:t>
            </a:r>
          </a:p>
          <a:p>
            <a:pPr lvl="1"/>
            <a:r>
              <a:rPr lang="en-US" dirty="0" smtClean="0"/>
              <a:t>Train classifier for all score=3 responses, then all score=2 responses, etc.</a:t>
            </a:r>
          </a:p>
          <a:p>
            <a:pPr lvl="1"/>
            <a:r>
              <a:rPr lang="en-US" dirty="0" smtClean="0"/>
              <a:t>Training involves counting conditional presense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Classify response in class with maximum probability given words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14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Porter Stemming and Lemmatization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Words change form as they are used</a:t>
            </a:r>
          </a:p>
          <a:p>
            <a:pPr lvl="1"/>
            <a:r>
              <a:rPr lang="en-US" dirty="0" smtClean="0"/>
              <a:t>Plan, plans, planned, planful, etc.</a:t>
            </a:r>
          </a:p>
          <a:p>
            <a:pPr lvl="1"/>
            <a:r>
              <a:rPr lang="en-US" dirty="0" smtClean="0"/>
              <a:t>This could cause classifier to be trained incorrectly</a:t>
            </a:r>
          </a:p>
          <a:p>
            <a:r>
              <a:rPr lang="en-US" dirty="0" smtClean="0"/>
              <a:t>A “lemma” is “the </a:t>
            </a:r>
            <a:r>
              <a:rPr lang="en-US" u="sng" dirty="0" smtClean="0">
                <a:solidFill>
                  <a:schemeClr val="accent1"/>
                </a:solidFill>
              </a:rPr>
              <a:t>canonical</a:t>
            </a:r>
            <a:r>
              <a:rPr lang="en-US" dirty="0"/>
              <a:t> form of an inflected </a:t>
            </a:r>
            <a:r>
              <a:rPr lang="en-US" dirty="0" smtClean="0"/>
              <a:t>word”</a:t>
            </a:r>
          </a:p>
          <a:p>
            <a:r>
              <a:rPr lang="en-US" dirty="0" smtClean="0"/>
              <a:t>But lemmatization is difficult</a:t>
            </a:r>
          </a:p>
          <a:p>
            <a:pPr lvl="1"/>
            <a:r>
              <a:rPr lang="en-US" dirty="0" smtClean="0"/>
              <a:t>Porter stemming is an easier heuristic method</a:t>
            </a:r>
          </a:p>
          <a:p>
            <a:pPr lvl="1"/>
            <a:r>
              <a:rPr lang="en-US" dirty="0" smtClean="0"/>
              <a:t>Series of rules for removing word suffixes</a:t>
            </a:r>
          </a:p>
          <a:p>
            <a:pPr lvl="1"/>
            <a:r>
              <a:rPr lang="en-US" dirty="0" smtClean="0"/>
              <a:t>As a heuristic, some mistakes happen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8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Confusion Matrix for Q1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the ethical issues facing Marco in this case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40% strictly correct; 87% if we count the 21 responses actually </a:t>
            </a:r>
            <a:r>
              <a:rPr lang="en-US" dirty="0" smtClean="0"/>
              <a:t>2 </a:t>
            </a:r>
            <a:r>
              <a:rPr lang="en-US" dirty="0" smtClean="0"/>
              <a:t>but graded as a 3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041056"/>
              </p:ext>
            </p:extLst>
          </p:nvPr>
        </p:nvGraphicFramePr>
        <p:xfrm>
          <a:off x="1143000" y="2667000"/>
          <a:ext cx="6096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Arial"/>
                        </a:rPr>
                        <a:t/>
                      </a:r>
                      <a:br>
                        <a:rPr lang="en-US" dirty="0">
                          <a:effectLst/>
                          <a:latin typeface="Arial"/>
                        </a:rPr>
                      </a:br>
                      <a:endParaRPr lang="en-US" dirty="0"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Arial"/>
                        </a:rPr>
                        <a:t/>
                      </a:r>
                      <a:br>
                        <a:rPr lang="en-US" dirty="0">
                          <a:effectLst/>
                          <a:latin typeface="Arial"/>
                        </a:rPr>
                      </a:br>
                      <a:endParaRPr lang="en-US" dirty="0"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Arial"/>
                        </a:rPr>
                        <a:t>Predicted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Arial"/>
                        </a:rPr>
                        <a:t/>
                      </a:r>
                      <a:br>
                        <a:rPr lang="en-US" dirty="0">
                          <a:effectLst/>
                          <a:latin typeface="Arial"/>
                        </a:rPr>
                      </a:br>
                      <a:endParaRPr lang="en-US" dirty="0"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Actual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  <a:latin typeface="Arial"/>
                        </a:rPr>
                        <a:t>2</a:t>
                      </a:r>
                      <a:endParaRPr lang="en-US" dirty="0"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  <a:latin typeface="Arial"/>
                        </a:rPr>
                        <a:t>2</a:t>
                      </a:r>
                      <a:endParaRPr lang="en-US" dirty="0"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  <a:latin typeface="Arial"/>
                        </a:rPr>
                        <a:t>14</a:t>
                      </a:r>
                      <a:endParaRPr lang="en-US" dirty="0"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829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happened to score=0?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We’re working on that</a:t>
            </a:r>
          </a:p>
          <a:p>
            <a:r>
              <a:rPr lang="en-US" dirty="0" smtClean="0"/>
              <a:t>A score of zero represents either a non-response or a completely unaware answer</a:t>
            </a:r>
          </a:p>
          <a:p>
            <a:pPr lvl="1"/>
            <a:r>
              <a:rPr lang="en-US" dirty="0" smtClean="0"/>
              <a:t>It is hard (impossible) to gather a representative sample of non-responses or completely wrong responses to train a classifier on score class 0</a:t>
            </a:r>
          </a:p>
          <a:p>
            <a:pPr lvl="1"/>
            <a:r>
              <a:rPr lang="en-US" dirty="0" smtClean="0"/>
              <a:t>Instead, we need to develop heuristics to tell us when classification cannot be performed</a:t>
            </a:r>
          </a:p>
        </p:txBody>
      </p:sp>
    </p:spTree>
    <p:extLst>
      <p:ext uri="{BB962C8B-B14F-4D97-AF65-F5344CB8AC3E}">
        <p14:creationId xmlns:p14="http://schemas.microsoft.com/office/powerpoint/2010/main" val="243322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Importance of ethics and ethics assessment</a:t>
            </a:r>
          </a:p>
          <a:p>
            <a:r>
              <a:rPr lang="en-US" dirty="0" smtClean="0"/>
              <a:t>Use of scenario-based assessment and open-ended responses</a:t>
            </a:r>
          </a:p>
          <a:p>
            <a:r>
              <a:rPr lang="en-US" dirty="0" smtClean="0"/>
              <a:t>Research Goal</a:t>
            </a:r>
          </a:p>
          <a:p>
            <a:r>
              <a:rPr lang="en-US" dirty="0" smtClean="0"/>
              <a:t>Method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Future Directions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724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Unknown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sz="4600" dirty="0" smtClean="0"/>
              <a:t>131 words were unknown: </a:t>
            </a:r>
            <a:r>
              <a:rPr lang="en-US" dirty="0" smtClean="0"/>
              <a:t>able</a:t>
            </a:r>
            <a:r>
              <a:rPr lang="en-US" dirty="0"/>
              <a:t>; accident; actually; after; against; allegiance; allowed; any; assist; assuming; because; been; benefit; both; build; carefully; chose; comes; commercial; committing; communications; competition; conscious; consider; contract; courses; create; derived; despite; details; </a:t>
            </a:r>
            <a:r>
              <a:rPr lang="en-US" dirty="0" err="1"/>
              <a:t>didnt</a:t>
            </a:r>
            <a:r>
              <a:rPr lang="en-US" dirty="0"/>
              <a:t>; directly; does; </a:t>
            </a:r>
            <a:r>
              <a:rPr lang="en-US" dirty="0" err="1"/>
              <a:t>doesnt</a:t>
            </a:r>
            <a:r>
              <a:rPr lang="en-US" dirty="0"/>
              <a:t>; doing; due; effectively; execution; experience; explained; facing; former; friend; gained; gathered; given; good; graduation; granted; how; implications; </a:t>
            </a:r>
            <a:r>
              <a:rPr lang="en-US" dirty="0" err="1"/>
              <a:t>inc</a:t>
            </a:r>
            <a:r>
              <a:rPr lang="en-US" dirty="0"/>
              <a:t>; inevitably; infringing; initial; inside; inspired; instead; intended; lack; leave; legal; likely; limit; main; make; many; most; must; needs; nonuse; observed; obtained; offered; old; opportunities; piece; plans; position; potentially; prevent; previous; privilege; probably; problem; procedure; production; profits; proposition; proprietary; protected; purposes; pursuit; question; read; recalling; regarding; relationships; research; resources; rights; save; say; secret; sell; </a:t>
            </a:r>
            <a:r>
              <a:rPr lang="en-US" dirty="0" err="1"/>
              <a:t>shouldnt</a:t>
            </a:r>
            <a:r>
              <a:rPr lang="en-US" dirty="0"/>
              <a:t>; similar; skills; solution; some; someone; somewhere; stay; such; supposed; team; tell; theft; their; there; think; ultimately; understanding; value; waiver; wants; was; which; while; who; </a:t>
            </a:r>
            <a:r>
              <a:rPr lang="en-US" dirty="0" smtClean="0"/>
              <a:t>would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65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coverage of unknown words (and </a:t>
            </a:r>
            <a:r>
              <a:rPr lang="en-US" dirty="0" err="1" smtClean="0"/>
              <a:t>mis</a:t>
            </a:r>
            <a:r>
              <a:rPr lang="en-US" dirty="0" smtClean="0"/>
              <a:t>-spellings)</a:t>
            </a:r>
          </a:p>
          <a:p>
            <a:r>
              <a:rPr lang="en-US" dirty="0" smtClean="0"/>
              <a:t>Phrase parsing using n-gram analysis</a:t>
            </a:r>
          </a:p>
          <a:p>
            <a:pPr lvl="1"/>
            <a:r>
              <a:rPr lang="en-US" dirty="0" smtClean="0"/>
              <a:t>not </a:t>
            </a:r>
            <a:r>
              <a:rPr lang="en-US" dirty="0"/>
              <a:t>good ≠ </a:t>
            </a:r>
            <a:r>
              <a:rPr lang="en-US" dirty="0" smtClean="0"/>
              <a:t>good</a:t>
            </a:r>
          </a:p>
          <a:p>
            <a:pPr lvl="1"/>
            <a:r>
              <a:rPr lang="en-US" dirty="0" smtClean="0"/>
              <a:t>Requires larger sample size</a:t>
            </a:r>
          </a:p>
          <a:p>
            <a:r>
              <a:rPr lang="en-US" dirty="0" smtClean="0"/>
              <a:t>Develop heuristics for score class=0</a:t>
            </a:r>
          </a:p>
          <a:p>
            <a:r>
              <a:rPr lang="en-US" dirty="0" smtClean="0"/>
              <a:t>Analyze reliability of human scores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22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746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you!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laas@iit.edu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mead@iit.edu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4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Interprofessional Projects Program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66928" indent="-457200">
              <a:defRPr/>
            </a:pPr>
            <a:r>
              <a:rPr lang="en-US" dirty="0"/>
              <a:t>Brings together students from all IIT disciplines (engineering, business, architecture, psychology, the sciences, social sciences and the humanities) to solve a real-world problem. </a:t>
            </a:r>
          </a:p>
          <a:p>
            <a:pPr marL="566928" indent="-457200">
              <a:defRPr/>
            </a:pPr>
            <a:r>
              <a:rPr lang="en-US" dirty="0"/>
              <a:t>All students take a mandatory 2 semesters of IPRO.</a:t>
            </a:r>
          </a:p>
          <a:p>
            <a:pPr marL="566928" indent="-457200">
              <a:defRPr/>
            </a:pPr>
            <a:r>
              <a:rPr lang="en-US" dirty="0"/>
              <a:t>Examples of projects are finding new uses for Chicago-area abandoned buildings, testing and developing products for local businesses, and designing a portable operating room for use in disaster areas.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49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ethics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Ethical problems arise at all stages in life, and are part of all professions, disciplines and jobs.</a:t>
            </a:r>
          </a:p>
          <a:p>
            <a:r>
              <a:rPr lang="en-US" dirty="0" smtClean="0"/>
              <a:t>Teaches students critical thinking, how to deal with “grey areas” when the best course of action is unclear.</a:t>
            </a:r>
          </a:p>
          <a:p>
            <a:r>
              <a:rPr lang="en-US" dirty="0" smtClean="0"/>
              <a:t>ABET – and other accreditors-require that all students develop an understanding of professional and ethical responsibility.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2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IPRO Ethics Component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Raise Ethical Awareness – Students gain a stronger awareness of and sensitivity to ethical issues as they arise in the course of research.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Improve Ethical Knowledge - Students gain a basic understanding of relevant ethical topics in their IPRO project, and how these issues should be addressed as their project work progresses.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Improve Knowledge of Resources - Students get a basic idea of resources, people and policies they can turn to when ethical questions arise. 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Understand Importance of Ethics - Students begin to appreciate the importance of ethics in research and practice.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102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 Module Samples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Ethics </a:t>
            </a:r>
            <a:r>
              <a:rPr lang="en-US" altLang="en-US" dirty="0"/>
              <a:t>Roundtable – students give a short presentation and then ask questions from a panel of “experts” drawn from IIT and Chicago’s professional community.</a:t>
            </a:r>
          </a:p>
          <a:p>
            <a:r>
              <a:rPr lang="en-US" altLang="en-US" dirty="0"/>
              <a:t>Professional code of ethics discussion </a:t>
            </a:r>
          </a:p>
          <a:p>
            <a:r>
              <a:rPr lang="en-US" altLang="en-US" dirty="0" smtClean="0"/>
              <a:t>Case study </a:t>
            </a:r>
            <a:r>
              <a:rPr lang="en-US" altLang="en-US" dirty="0"/>
              <a:t>d</a:t>
            </a:r>
            <a:r>
              <a:rPr lang="en-US" altLang="en-US" dirty="0" smtClean="0"/>
              <a:t>iscussion</a:t>
            </a:r>
          </a:p>
          <a:p>
            <a:r>
              <a:rPr lang="en-US" altLang="en-US" dirty="0" smtClean="0"/>
              <a:t>Faculty </a:t>
            </a:r>
            <a:r>
              <a:rPr lang="en-US" altLang="en-US" dirty="0"/>
              <a:t>or student developed ideas, which often lead to new modules being developed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23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ethics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915400" cy="4830763"/>
          </a:xfrm>
        </p:spPr>
        <p:txBody>
          <a:bodyPr>
            <a:normAutofit fontScale="40000" lnSpcReduction="20000"/>
          </a:bodyPr>
          <a:lstStyle/>
          <a:p>
            <a:r>
              <a:rPr lang="en-US" sz="7000" dirty="0" smtClean="0"/>
              <a:t>Are teaching methods working? Are students growing in the following areas from pre to post test?</a:t>
            </a:r>
          </a:p>
          <a:p>
            <a:r>
              <a:rPr lang="en-US" sz="5800" dirty="0" smtClean="0"/>
              <a:t>Try to measure:</a:t>
            </a:r>
          </a:p>
          <a:p>
            <a:pPr lvl="1"/>
            <a:r>
              <a:rPr lang="en-US" sz="5800" dirty="0" smtClean="0"/>
              <a:t>Ethical Sensitivity -Do students recognize ethical issues when they arise?</a:t>
            </a:r>
          </a:p>
          <a:p>
            <a:pPr lvl="1"/>
            <a:r>
              <a:rPr lang="en-US" sz="5800" dirty="0" smtClean="0"/>
              <a:t>Ethical Knowledge -Do students know about applicable codes, guidelines, laws, developed skills, e.g. discussing issues in clear way?</a:t>
            </a:r>
          </a:p>
          <a:p>
            <a:pPr lvl="1"/>
            <a:r>
              <a:rPr lang="en-US" sz="5800" dirty="0" smtClean="0"/>
              <a:t>Ethical judgment - Can they take a plausible course of action using relevant knowledge?</a:t>
            </a:r>
          </a:p>
          <a:p>
            <a:pPr lvl="1"/>
            <a:r>
              <a:rPr lang="en-US" sz="5800" dirty="0" smtClean="0"/>
              <a:t>Increased Ethical Commitment -Will they act more ethically in the future?  </a:t>
            </a:r>
            <a:r>
              <a:rPr lang="en-US" sz="5800" b="1" dirty="0" smtClean="0"/>
              <a:t>Hardest to Measure</a:t>
            </a:r>
          </a:p>
          <a:p>
            <a:pPr marL="457200" lvl="1" indent="0">
              <a:buNone/>
            </a:pPr>
            <a:endParaRPr lang="en-US" sz="2900" dirty="0" smtClean="0"/>
          </a:p>
          <a:p>
            <a:pPr marL="457200" lvl="1" indent="0">
              <a:buNone/>
            </a:pPr>
            <a:r>
              <a:rPr lang="en-US" sz="4500" dirty="0" smtClean="0"/>
              <a:t>Davis, Michael.  “Instructional Assessment in the Classroom: Objectives, Methods and Outcomes.” in Practical Guidance on Science and Engineering Ethics Education for Instructors and Administrators. Washington D.C.: National Academies Press, 2013. p. 30.</a:t>
            </a:r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177593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Scenario-based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“At </a:t>
            </a:r>
            <a:r>
              <a:rPr lang="en-US" dirty="0"/>
              <a:t>the beginning of the semester, IPRO 111 went on a tour of Gelco Inc., a company who is one of the largest widget producers in North America.  The goal of IPRO 111 was to assist Gelco in developing a more efficient way of shipping widgets </a:t>
            </a:r>
            <a:r>
              <a:rPr lang="en-US" dirty="0" smtClean="0"/>
              <a:t>…”</a:t>
            </a:r>
          </a:p>
          <a:p>
            <a:r>
              <a:rPr lang="en-US" dirty="0"/>
              <a:t>What are the ethical issues facing Marco in this case</a:t>
            </a:r>
            <a:r>
              <a:rPr lang="en-US" dirty="0" smtClean="0"/>
              <a:t>?</a:t>
            </a:r>
          </a:p>
          <a:p>
            <a:r>
              <a:rPr lang="en-US" dirty="0"/>
              <a:t>What factors does Marco need to consider in reaching a decision about what to do?</a:t>
            </a:r>
          </a:p>
        </p:txBody>
      </p:sp>
    </p:spTree>
    <p:extLst>
      <p:ext uri="{BB962C8B-B14F-4D97-AF65-F5344CB8AC3E}">
        <p14:creationId xmlns:p14="http://schemas.microsoft.com/office/powerpoint/2010/main" val="221714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open-ended responses?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Unlike existing multiple-choice assessment methods, no limit to number of answers to scenario.</a:t>
            </a:r>
          </a:p>
          <a:p>
            <a:pPr marL="400050" lvl="1" indent="0">
              <a:buNone/>
            </a:pPr>
            <a:r>
              <a:rPr lang="en-US" sz="3100" dirty="0"/>
              <a:t>“Ethical problems are “ill-structured: because there is often no clearly specific goal, only incomplete information, several possible solutions, and several parts to reach each. Since a single, simple response is not an option (or at least not a good one), students must investigate the problem, seek relevant information, consider alternative possible solutions, and evaluation short and long term consequences.” </a:t>
            </a:r>
            <a:endParaRPr lang="en-GB" sz="3100" dirty="0"/>
          </a:p>
          <a:p>
            <a:pPr marL="0" indent="0">
              <a:buNone/>
            </a:pPr>
            <a:endParaRPr lang="en-US" sz="2900" dirty="0" smtClean="0"/>
          </a:p>
          <a:p>
            <a:pPr marL="0" indent="0">
              <a:buNone/>
            </a:pPr>
            <a:r>
              <a:rPr lang="en-US" sz="2900" dirty="0" smtClean="0"/>
              <a:t>Keefer</a:t>
            </a:r>
            <a:r>
              <a:rPr lang="en-US" sz="2900" dirty="0"/>
              <a:t>, M.W. and Davis, M. </a:t>
            </a:r>
            <a:r>
              <a:rPr lang="en-US" sz="2900" dirty="0" smtClean="0"/>
              <a:t>(2012).“Curricular </a:t>
            </a:r>
            <a:r>
              <a:rPr lang="en-US" sz="2900" dirty="0"/>
              <a:t>Design and Assessment in Professional Ethics.” </a:t>
            </a:r>
            <a:r>
              <a:rPr lang="en-US" sz="2900" i="1" dirty="0"/>
              <a:t>Teaching Ethics, 13(1): 89.</a:t>
            </a:r>
            <a:endParaRPr lang="en-GB" sz="2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62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1511</Words>
  <Application>Microsoft Office PowerPoint</Application>
  <PresentationFormat>On-screen Show (4:3)</PresentationFormat>
  <Paragraphs>179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Automated Scoring of Open-ended Ethics Questions</vt:lpstr>
      <vt:lpstr>Agenda</vt:lpstr>
      <vt:lpstr>Interprofessional Projects Program</vt:lpstr>
      <vt:lpstr>Importance of ethics</vt:lpstr>
      <vt:lpstr>Goals for IPRO Ethics Component</vt:lpstr>
      <vt:lpstr>Ethics Module Samples </vt:lpstr>
      <vt:lpstr>Importance of ethics assessment</vt:lpstr>
      <vt:lpstr>Scenario-based Assessment</vt:lpstr>
      <vt:lpstr>Why open-ended responses?</vt:lpstr>
      <vt:lpstr>Research Goal</vt:lpstr>
      <vt:lpstr>Automated Essay Scoring Methods</vt:lpstr>
      <vt:lpstr>Classification</vt:lpstr>
      <vt:lpstr>Naïve Bayesian Classification</vt:lpstr>
      <vt:lpstr>Method</vt:lpstr>
      <vt:lpstr>Distribution of Scores</vt:lpstr>
      <vt:lpstr>Using NB to score responses</vt:lpstr>
      <vt:lpstr>Porter Stemming and Lemmatization</vt:lpstr>
      <vt:lpstr>Confusion Matrix for Q1</vt:lpstr>
      <vt:lpstr>What happened to score=0?</vt:lpstr>
      <vt:lpstr>Unknown Words</vt:lpstr>
      <vt:lpstr>Future Directions</vt:lpstr>
      <vt:lpstr>Thank you!  laas@iit.edu mead@iit.edu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a Naïve Bayesian Classifier for Item Domains</dc:title>
  <dc:creator>Alan</dc:creator>
  <cp:lastModifiedBy>Alan</cp:lastModifiedBy>
  <cp:revision>63</cp:revision>
  <dcterms:created xsi:type="dcterms:W3CDTF">2013-04-28T14:25:16Z</dcterms:created>
  <dcterms:modified xsi:type="dcterms:W3CDTF">2013-10-11T13:24:22Z</dcterms:modified>
</cp:coreProperties>
</file>