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8" r:id="rId11"/>
    <p:sldId id="266" r:id="rId12"/>
    <p:sldId id="265" r:id="rId13"/>
    <p:sldId id="274" r:id="rId14"/>
    <p:sldId id="267" r:id="rId15"/>
    <p:sldId id="279" r:id="rId16"/>
    <p:sldId id="280" r:id="rId17"/>
    <p:sldId id="281" r:id="rId18"/>
    <p:sldId id="278" r:id="rId19"/>
    <p:sldId id="282" r:id="rId20"/>
    <p:sldId id="269" r:id="rId21"/>
    <p:sldId id="275" r:id="rId22"/>
    <p:sldId id="270" r:id="rId23"/>
    <p:sldId id="271" r:id="rId24"/>
    <p:sldId id="273" r:id="rId25"/>
    <p:sldId id="276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46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1" Type="http://schemas.openxmlformats.org/officeDocument/2006/relationships/theme" Target="theme/theme1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tableStyles" Target="tableStyle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notesMaster" Target="notesMasters/notesMaster1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printerSettings" Target="printerSettings/printerSettings1.bin"/><Relationship Id="rId26" Type="http://schemas.openxmlformats.org/officeDocument/2006/relationships/slide" Target="slides/slide25.xml"/><Relationship Id="rId30" Type="http://schemas.openxmlformats.org/officeDocument/2006/relationships/viewProps" Target="viewProps.xml"/><Relationship Id="rId11" Type="http://schemas.openxmlformats.org/officeDocument/2006/relationships/slide" Target="slides/slide10.xml"/><Relationship Id="rId29" Type="http://schemas.openxmlformats.org/officeDocument/2006/relationships/presProps" Target="presProp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E4B6AF-60C5-E14C-BF54-633A7D9BE940}" type="datetimeFigureOut">
              <a:rPr lang="en-US" smtClean="0"/>
              <a:t>10/10/13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400A9-369F-7849-AA82-F723099819E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Linear</a:t>
            </a:r>
            <a:r>
              <a:rPr lang="en-US" baseline="0" dirty="0" smtClean="0"/>
              <a:t> discriminate 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400A9-369F-7849-AA82-F723099819EC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Compute probability that the item is in the domain for each domain – what does </a:t>
            </a:r>
            <a:r>
              <a:rPr lang="en-US" dirty="0" err="1" smtClean="0"/>
              <a:t>argmax</a:t>
            </a:r>
            <a:r>
              <a:rPr lang="en-US" dirty="0" smtClean="0"/>
              <a:t> mean? – pick the domain that maximizes the</a:t>
            </a:r>
            <a:r>
              <a:rPr lang="en-US" baseline="0" dirty="0" smtClean="0"/>
              <a:t> probability item is in the domain given the words of the item – </a:t>
            </a:r>
            <a:r>
              <a:rPr lang="en-US" baseline="0" dirty="0" err="1" smtClean="0"/>
              <a:t>prob</a:t>
            </a:r>
            <a:r>
              <a:rPr lang="en-US" baseline="0" dirty="0" smtClean="0"/>
              <a:t> domain – cross validate regression but the LOOCV is validating this – assuming each domain is equally likely – not imp </a:t>
            </a:r>
            <a:r>
              <a:rPr lang="en-US" baseline="0" dirty="0" err="1" smtClean="0"/>
              <a:t>bc</a:t>
            </a:r>
            <a:r>
              <a:rPr lang="en-US" baseline="0" dirty="0" smtClean="0"/>
              <a:t> we have no strong reason to believe </a:t>
            </a:r>
            <a:r>
              <a:rPr lang="en-US" dirty="0" smtClean="0"/>
              <a:t>what does naïve mean? What are we actually assuming since</a:t>
            </a:r>
            <a:r>
              <a:rPr lang="en-US" baseline="0" dirty="0" smtClean="0"/>
              <a:t> you had said there were just constants?</a:t>
            </a:r>
          </a:p>
          <a:p>
            <a:endParaRPr lang="en-US" baseline="0" dirty="0" smtClean="0"/>
          </a:p>
          <a:p>
            <a:r>
              <a:rPr lang="en-US" baseline="0" dirty="0" smtClean="0"/>
              <a:t>1, our desire</a:t>
            </a:r>
          </a:p>
          <a:p>
            <a:r>
              <a:rPr lang="en-US" baseline="0" dirty="0" smtClean="0"/>
              <a:t>2. Rewrite in </a:t>
            </a:r>
            <a:r>
              <a:rPr lang="en-US" baseline="0" dirty="0" err="1" smtClean="0"/>
              <a:t>bayes</a:t>
            </a:r>
            <a:endParaRPr lang="en-US" baseline="0" dirty="0" smtClean="0"/>
          </a:p>
          <a:p>
            <a:r>
              <a:rPr lang="en-US" baseline="0" dirty="0" smtClean="0"/>
              <a:t>3, predicted domain is still </a:t>
            </a:r>
            <a:r>
              <a:rPr lang="en-US" baseline="0" dirty="0" err="1" smtClean="0"/>
              <a:t>argmax</a:t>
            </a:r>
            <a:r>
              <a:rPr lang="en-US" baseline="0" dirty="0" smtClean="0"/>
              <a:t>, don’t have to compute </a:t>
            </a:r>
            <a:r>
              <a:rPr lang="en-US" baseline="0" dirty="0" err="1" smtClean="0"/>
              <a:t>p|item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bc</a:t>
            </a:r>
            <a:r>
              <a:rPr lang="en-US" baseline="0" dirty="0" smtClean="0"/>
              <a:t> it’s a constant </a:t>
            </a:r>
          </a:p>
          <a:p>
            <a:r>
              <a:rPr lang="en-US" baseline="0" dirty="0" smtClean="0"/>
              <a:t>4. That the words of the </a:t>
            </a:r>
            <a:r>
              <a:rPr lang="en-US" baseline="0" dirty="0" err="1" smtClean="0"/>
              <a:t>itme</a:t>
            </a:r>
            <a:r>
              <a:rPr lang="en-US" baseline="0" dirty="0" smtClean="0"/>
              <a:t> – probability of word one and word two and word three given the domain – no possibility that we’d be able to calculate that probability </a:t>
            </a:r>
            <a:r>
              <a:rPr lang="en-US" baseline="0" dirty="0" err="1" smtClean="0"/>
              <a:t>bc</a:t>
            </a:r>
            <a:r>
              <a:rPr lang="en-US" baseline="0" dirty="0" smtClean="0"/>
              <a:t> we’d have every word</a:t>
            </a:r>
          </a:p>
          <a:p>
            <a:r>
              <a:rPr lang="en-US" baseline="0" dirty="0" smtClean="0"/>
              <a:t>5. So the </a:t>
            </a:r>
            <a:r>
              <a:rPr lang="en-US" baseline="0" dirty="0" err="1" smtClean="0"/>
              <a:t>naieve</a:t>
            </a:r>
            <a:r>
              <a:rPr lang="en-US" baseline="0" dirty="0" smtClean="0"/>
              <a:t> part of </a:t>
            </a:r>
            <a:r>
              <a:rPr lang="en-US" baseline="0" dirty="0" err="1" smtClean="0"/>
              <a:t>naieve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bayes</a:t>
            </a:r>
            <a:r>
              <a:rPr lang="en-US" baseline="0" dirty="0" smtClean="0"/>
              <a:t> is that we’re assuming the words are independent – so that </a:t>
            </a:r>
            <a:r>
              <a:rPr lang="en-US" baseline="0" dirty="0" err="1" smtClean="0"/>
              <a:t>prob</a:t>
            </a:r>
            <a:r>
              <a:rPr lang="en-US" baseline="0" dirty="0" smtClean="0"/>
              <a:t> of word 1 is independent of </a:t>
            </a:r>
            <a:r>
              <a:rPr lang="en-US" baseline="0" dirty="0" err="1" smtClean="0"/>
              <a:t>prob</a:t>
            </a:r>
            <a:r>
              <a:rPr lang="en-US" baseline="0" dirty="0" smtClean="0"/>
              <a:t> of word 2</a:t>
            </a:r>
          </a:p>
          <a:p>
            <a:endParaRPr lang="en-US" baseline="0" dirty="0" smtClean="0"/>
          </a:p>
          <a:p>
            <a:r>
              <a:rPr lang="en-US" baseline="0" dirty="0" smtClean="0"/>
              <a:t>So then just take all the words and calculate every word as a row and each domain as a column – to train the classifier we just count the # of times a word appears in he domain and then divide it – that’s the probability we have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400A9-369F-7849-AA82-F723099819EC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400A9-369F-7849-AA82-F723099819EC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Did we do this? On</a:t>
            </a:r>
            <a:r>
              <a:rPr lang="en-US" baseline="0" dirty="0" smtClean="0"/>
              <a:t> new data? Leave this in?</a:t>
            </a:r>
          </a:p>
          <a:p>
            <a:endParaRPr lang="en-US" baseline="0" dirty="0" smtClean="0"/>
          </a:p>
          <a:p>
            <a:r>
              <a:rPr lang="en-US" baseline="0" dirty="0" smtClean="0"/>
              <a:t>Picked some that were a miss with missing terms and then picked some that were not a miss</a:t>
            </a:r>
          </a:p>
          <a:p>
            <a:r>
              <a:rPr lang="en-US" baseline="0" dirty="0" smtClean="0"/>
              <a:t>Sense 1 makes sense because supposed to be the most common </a:t>
            </a:r>
            <a:r>
              <a:rPr lang="en-US" baseline="0" dirty="0" err="1" smtClean="0"/>
              <a:t>useage</a:t>
            </a:r>
            <a:r>
              <a:rPr lang="en-US" baseline="0" dirty="0" smtClean="0"/>
              <a:t> – did not include part of speech information in this – POS tagging would have at least been stronger – but word sense disambiguation would have been even better (POS plus meaning)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400A9-369F-7849-AA82-F723099819EC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Synonym far more likely to convey the right meaning</a:t>
            </a:r>
            <a:r>
              <a:rPr lang="en-US" baseline="0" dirty="0" smtClean="0"/>
              <a:t> instead the dictionary definition -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400A9-369F-7849-AA82-F723099819EC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Figuring out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400A9-369F-7849-AA82-F723099819EC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Sense was really</a:t>
            </a:r>
            <a:r>
              <a:rPr lang="en-US" baseline="0" dirty="0" smtClean="0"/>
              <a:t> important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400A9-369F-7849-AA82-F723099819EC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33F3-1489-41D1-9B44-B10D9F398FB4}" type="datetimeFigureOut">
              <a:rPr lang="en-US" smtClean="0"/>
              <a:pPr/>
              <a:t>10/8/13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2FD0-8385-4A75-B01F-CE75671AB5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5793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33F3-1489-41D1-9B44-B10D9F398FB4}" type="datetimeFigureOut">
              <a:rPr lang="en-US" smtClean="0"/>
              <a:pPr/>
              <a:t>10/8/13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2FD0-8385-4A75-B01F-CE75671AB5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26470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33F3-1489-41D1-9B44-B10D9F398FB4}" type="datetimeFigureOut">
              <a:rPr lang="en-US" smtClean="0"/>
              <a:pPr/>
              <a:t>10/8/13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2FD0-8385-4A75-B01F-CE75671AB5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30494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33F3-1489-41D1-9B44-B10D9F398FB4}" type="datetimeFigureOut">
              <a:rPr lang="en-US" smtClean="0"/>
              <a:pPr/>
              <a:t>10/8/13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2FD0-8385-4A75-B01F-CE75671AB5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59482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33F3-1489-41D1-9B44-B10D9F398FB4}" type="datetimeFigureOut">
              <a:rPr lang="en-US" smtClean="0"/>
              <a:pPr/>
              <a:t>10/8/13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2FD0-8385-4A75-B01F-CE75671AB5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82860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33F3-1489-41D1-9B44-B10D9F398FB4}" type="datetimeFigureOut">
              <a:rPr lang="en-US" smtClean="0"/>
              <a:pPr/>
              <a:t>10/8/13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2FD0-8385-4A75-B01F-CE75671AB5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73189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33F3-1489-41D1-9B44-B10D9F398FB4}" type="datetimeFigureOut">
              <a:rPr lang="en-US" smtClean="0"/>
              <a:pPr/>
              <a:t>10/8/13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2FD0-8385-4A75-B01F-CE75671AB5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7162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33F3-1489-41D1-9B44-B10D9F398FB4}" type="datetimeFigureOut">
              <a:rPr lang="en-US" smtClean="0"/>
              <a:pPr/>
              <a:t>10/8/13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2FD0-8385-4A75-B01F-CE75671AB5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16561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33F3-1489-41D1-9B44-B10D9F398FB4}" type="datetimeFigureOut">
              <a:rPr lang="en-US" smtClean="0"/>
              <a:pPr/>
              <a:t>10/8/13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2FD0-8385-4A75-B01F-CE75671AB5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29905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33F3-1489-41D1-9B44-B10D9F398FB4}" type="datetimeFigureOut">
              <a:rPr lang="en-US" smtClean="0"/>
              <a:pPr/>
              <a:t>10/8/13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2FD0-8385-4A75-B01F-CE75671AB5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19959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433F3-1489-41D1-9B44-B10D9F398FB4}" type="datetimeFigureOut">
              <a:rPr lang="en-US" smtClean="0"/>
              <a:pPr/>
              <a:t>10/8/13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22FD0-8385-4A75-B01F-CE75671AB5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66896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433F3-1489-41D1-9B44-B10D9F398FB4}" type="datetimeFigureOut">
              <a:rPr lang="en-US" smtClean="0"/>
              <a:pPr/>
              <a:t>10/8/13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22FD0-8385-4A75-B01F-CE75671AB52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7079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3" Type="http://schemas.openxmlformats.org/officeDocument/2006/relationships/hyperlink" Target="http://en.wiktionary.org/wiki/advance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2533651"/>
          </a:xfrm>
        </p:spPr>
        <p:txBody>
          <a:bodyPr>
            <a:normAutofit/>
          </a:bodyPr>
          <a:lstStyle/>
          <a:p>
            <a:r>
              <a:rPr lang="en-US" dirty="0" smtClean="0"/>
              <a:t>Development of a Naïve Bayesian Classifier for “Big Five” Item Domains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Alan </a:t>
            </a:r>
            <a:r>
              <a:rPr lang="en-US" dirty="0" smtClean="0"/>
              <a:t>D. </a:t>
            </a:r>
            <a:r>
              <a:rPr lang="en-US" dirty="0" smtClean="0"/>
              <a:t>Mead</a:t>
            </a:r>
          </a:p>
          <a:p>
            <a:r>
              <a:rPr lang="en-US" dirty="0" smtClean="0"/>
              <a:t>Cassia K. Carter</a:t>
            </a:r>
            <a:endParaRPr lang="en-US" dirty="0" smtClean="0"/>
          </a:p>
          <a:p>
            <a:r>
              <a:rPr lang="en-US" dirty="0" smtClean="0"/>
              <a:t>Illinois Institute of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274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NB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599"/>
          </a:xfrm>
        </p:spPr>
        <p:txBody>
          <a:bodyPr/>
          <a:lstStyle/>
          <a:p>
            <a:r>
              <a:rPr lang="en-US" dirty="0" smtClean="0"/>
              <a:t>I am the life of the party (E+)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Classified as extraversion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70449835"/>
              </p:ext>
            </p:extLst>
          </p:nvPr>
        </p:nvGraphicFramePr>
        <p:xfrm>
          <a:off x="533400" y="2286000"/>
          <a:ext cx="8229600" cy="3108959"/>
        </p:xfrm>
        <a:graphic>
          <a:graphicData uri="http://schemas.openxmlformats.org/drawingml/2006/table">
            <a:tbl>
              <a:tblPr firstRow="1">
                <a:tableStyleId>{3C2FFA5D-87B4-456A-9821-1D502468CF0F}</a:tableStyleId>
              </a:tblPr>
              <a:tblGrid>
                <a:gridCol w="3657600"/>
                <a:gridCol w="1981200"/>
                <a:gridCol w="2590800"/>
              </a:tblGrid>
              <a:tr h="161925"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>
                          <a:effectLst/>
                          <a:latin typeface="+mn-lt"/>
                        </a:rPr>
                        <a:t>Domain</a:t>
                      </a:r>
                      <a:endParaRPr lang="en-US" sz="2800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effectLst/>
                          <a:latin typeface="+mn-lt"/>
                        </a:rPr>
                        <a:t>“life”</a:t>
                      </a:r>
                      <a:endParaRPr lang="en-US" sz="2800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effectLst/>
                          <a:latin typeface="+mn-lt"/>
                        </a:rPr>
                        <a:t>“party”</a:t>
                      </a:r>
                      <a:endParaRPr lang="en-US" sz="2800" dirty="0"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161925"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effectLst/>
                        </a:rPr>
                        <a:t>Agreeableness</a:t>
                      </a:r>
                      <a:endParaRPr lang="en-US" sz="2800" dirty="0"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/>
                        </a:rPr>
                        <a:t>0.0000</a:t>
                      </a:r>
                      <a:endParaRPr lang="en-US" sz="2800" dirty="0"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/>
                        </a:rPr>
                        <a:t>0.0000</a:t>
                      </a:r>
                      <a:endParaRPr lang="en-US" sz="2800" dirty="0">
                        <a:effectLst/>
                        <a:latin typeface="Arial"/>
                      </a:endParaRPr>
                    </a:p>
                  </a:txBody>
                  <a:tcPr anchor="ctr"/>
                </a:tc>
              </a:tr>
              <a:tr h="161925">
                <a:tc>
                  <a:txBody>
                    <a:bodyPr/>
                    <a:lstStyle/>
                    <a:p>
                      <a:pPr algn="l"/>
                      <a:r>
                        <a:rPr lang="en-US" sz="2800">
                          <a:effectLst/>
                        </a:rPr>
                        <a:t>Conscientiousness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/>
                        </a:rPr>
                        <a:t>0.0000</a:t>
                      </a:r>
                      <a:endParaRPr lang="en-US" sz="2800" dirty="0"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/>
                        </a:rPr>
                        <a:t>0.0000</a:t>
                      </a:r>
                      <a:endParaRPr lang="en-US" sz="2800" dirty="0">
                        <a:effectLst/>
                        <a:latin typeface="Arial"/>
                      </a:endParaRPr>
                    </a:p>
                  </a:txBody>
                  <a:tcPr anchor="ctr"/>
                </a:tc>
              </a:tr>
              <a:tr h="171450"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effectLst/>
                        </a:rPr>
                        <a:t>Extraversion</a:t>
                      </a:r>
                      <a:endParaRPr lang="en-US" sz="2800" dirty="0"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/>
                        </a:rPr>
                        <a:t>0.0154</a:t>
                      </a:r>
                      <a:endParaRPr lang="en-US" sz="2800" dirty="0"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/>
                        </a:rPr>
                        <a:t>0.0231</a:t>
                      </a:r>
                      <a:endParaRPr lang="en-US" sz="2800" dirty="0">
                        <a:effectLst/>
                        <a:latin typeface="Arial"/>
                      </a:endParaRPr>
                    </a:p>
                  </a:txBody>
                  <a:tcPr anchor="ctr"/>
                </a:tc>
              </a:tr>
              <a:tr h="171450"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effectLst/>
                        </a:rPr>
                        <a:t>Neuroticism</a:t>
                      </a:r>
                      <a:endParaRPr lang="en-US" sz="2800" dirty="0"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effectLst/>
                        </a:rPr>
                        <a:t>0.0000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/>
                        </a:rPr>
                        <a:t>0.0000</a:t>
                      </a:r>
                      <a:endParaRPr lang="en-US" sz="2800" dirty="0">
                        <a:effectLst/>
                        <a:latin typeface="Arial"/>
                      </a:endParaRPr>
                    </a:p>
                  </a:txBody>
                  <a:tcPr anchor="ctr"/>
                </a:tc>
              </a:tr>
              <a:tr h="161925"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effectLst/>
                        </a:rPr>
                        <a:t>Openness</a:t>
                      </a:r>
                      <a:endParaRPr lang="en-US" sz="2800" dirty="0"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effectLst/>
                        </a:rPr>
                        <a:t>0.0226</a:t>
                      </a:r>
                      <a:endParaRPr lang="en-US" sz="2800"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/>
                        </a:rPr>
                        <a:t>0.0000</a:t>
                      </a:r>
                      <a:endParaRPr lang="en-US" sz="2800" dirty="0">
                        <a:effectLst/>
                        <a:latin typeface="Arial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0854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RQ1: How well does this method work?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Can it be improved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RQ2: Does adding additional items help improve classification accuracy?</a:t>
            </a:r>
          </a:p>
          <a:p>
            <a:pPr lvl="1"/>
            <a:r>
              <a:rPr lang="en-US" dirty="0" smtClean="0"/>
              <a:t>RQ3: Does type of item added in matter?</a:t>
            </a:r>
          </a:p>
          <a:p>
            <a:pPr lvl="1"/>
            <a:r>
              <a:rPr lang="en-US" dirty="0" smtClean="0"/>
              <a:t>RQ4: </a:t>
            </a:r>
            <a:r>
              <a:rPr lang="en-US" dirty="0" smtClean="0"/>
              <a:t>How to handle unknown words</a:t>
            </a:r>
            <a:r>
              <a:rPr lang="en-US" dirty="0" smtClean="0"/>
              <a:t>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9537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Compiled a database of five forms of various Big Five personality tests; N</a:t>
            </a:r>
            <a:r>
              <a:rPr lang="en-US" dirty="0" smtClean="0"/>
              <a:t>=</a:t>
            </a:r>
            <a:r>
              <a:rPr lang="en-US" dirty="0" smtClean="0"/>
              <a:t>655</a:t>
            </a:r>
            <a:endParaRPr lang="en-US" dirty="0" smtClean="0"/>
          </a:p>
          <a:p>
            <a:r>
              <a:rPr lang="en-US" dirty="0" smtClean="0"/>
              <a:t>Leave one out cross-validation (LOOCV) was used:</a:t>
            </a:r>
          </a:p>
          <a:p>
            <a:pPr lvl="1"/>
            <a:r>
              <a:rPr lang="en-US" dirty="0" smtClean="0"/>
              <a:t>Hold out item 1; Train classifier on remaining items; Classify item 1</a:t>
            </a:r>
          </a:p>
          <a:p>
            <a:pPr lvl="1"/>
            <a:r>
              <a:rPr lang="en-US" dirty="0"/>
              <a:t>Hold out item </a:t>
            </a:r>
            <a:r>
              <a:rPr lang="en-US" dirty="0" smtClean="0"/>
              <a:t>2; </a:t>
            </a:r>
            <a:r>
              <a:rPr lang="en-US" dirty="0"/>
              <a:t>Train classifier on remaining items; Classify item </a:t>
            </a:r>
            <a:r>
              <a:rPr lang="en-US" dirty="0" smtClean="0"/>
              <a:t>2</a:t>
            </a:r>
            <a:endParaRPr lang="en-US" dirty="0"/>
          </a:p>
          <a:p>
            <a:pPr lvl="1"/>
            <a:r>
              <a:rPr lang="en-US" dirty="0" smtClean="0"/>
              <a:t>Repeat for items 3, 4, …, N</a:t>
            </a:r>
          </a:p>
          <a:p>
            <a:pPr lvl="1"/>
            <a:r>
              <a:rPr lang="en-US" dirty="0" smtClean="0"/>
              <a:t>Compare predicted domain to actual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4932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Pre-processing &amp;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Force all terms to lowercase</a:t>
            </a:r>
          </a:p>
          <a:p>
            <a:r>
              <a:rPr lang="en-US" dirty="0" smtClean="0"/>
              <a:t>Discard any punctuation</a:t>
            </a:r>
          </a:p>
          <a:p>
            <a:r>
              <a:rPr lang="en-US" dirty="0" smtClean="0"/>
              <a:t>Discard common words (I, am, a, the, etc.)</a:t>
            </a:r>
          </a:p>
          <a:p>
            <a:r>
              <a:rPr lang="en-US" dirty="0" smtClean="0"/>
              <a:t>Use Porter stemming to produce rough lemmas (annoyed, annoy, annoys, annoying -&gt; “anno”)</a:t>
            </a:r>
          </a:p>
          <a:p>
            <a:r>
              <a:rPr lang="en-US" dirty="0" smtClean="0"/>
              <a:t>Ignore unknown words (i.e., discard them)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9450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RQ1: Classification 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18274800"/>
              </p:ext>
            </p:extLst>
          </p:nvPr>
        </p:nvGraphicFramePr>
        <p:xfrm>
          <a:off x="457200" y="1600200"/>
          <a:ext cx="8229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1005840"/>
                <a:gridCol w="1005840"/>
                <a:gridCol w="1005840"/>
                <a:gridCol w="1005840"/>
                <a:gridCol w="1005840"/>
              </a:tblGrid>
              <a:tr h="370840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Predicted</a:t>
                      </a:r>
                      <a:endParaRPr lang="en-US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Actual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5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400" b="1" dirty="0" smtClean="0"/>
                        <a:t>1. Agreeableness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87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2. Conscientiousness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83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14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3. Extraversion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64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4. Neuroticism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95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5. Openness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92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460828" y="5029200"/>
            <a:ext cx="82296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70.5% </a:t>
            </a:r>
            <a:r>
              <a:rPr lang="en-US" dirty="0" smtClean="0"/>
              <a:t>accuracy (see diagonal)</a:t>
            </a:r>
          </a:p>
          <a:p>
            <a:r>
              <a:rPr lang="en-US" dirty="0" smtClean="0"/>
              <a:t>Too few </a:t>
            </a:r>
            <a:r>
              <a:rPr lang="en-US" dirty="0" smtClean="0"/>
              <a:t>Extraversion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2789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RQ2: Adding In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dirty="0" smtClean="0"/>
              <a:t>dded in items written as a part of three grad-level classes</a:t>
            </a:r>
          </a:p>
          <a:p>
            <a:pPr lvl="1"/>
            <a:r>
              <a:rPr lang="en-US" dirty="0" smtClean="0"/>
              <a:t>All Big Five items, classified by students who wrote them</a:t>
            </a:r>
          </a:p>
          <a:p>
            <a:pPr lvl="1"/>
            <a:r>
              <a:rPr lang="en-US" dirty="0" smtClean="0"/>
              <a:t>Blind manual classification</a:t>
            </a:r>
          </a:p>
          <a:p>
            <a:pPr lvl="1"/>
            <a:r>
              <a:rPr lang="en-US" dirty="0" smtClean="0"/>
              <a:t>Final item set included items where agreement occurred for original classification and two independent raters</a:t>
            </a:r>
          </a:p>
          <a:p>
            <a:r>
              <a:rPr lang="en-US" dirty="0" smtClean="0"/>
              <a:t>New </a:t>
            </a:r>
            <a:r>
              <a:rPr lang="en-US" dirty="0" smtClean="0"/>
              <a:t>N</a:t>
            </a:r>
            <a:r>
              <a:rPr lang="en-US" dirty="0" smtClean="0"/>
              <a:t>=1116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Items 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18274800"/>
              </p:ext>
            </p:extLst>
          </p:nvPr>
        </p:nvGraphicFramePr>
        <p:xfrm>
          <a:off x="457200" y="1600200"/>
          <a:ext cx="82296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1005840"/>
                <a:gridCol w="1005840"/>
                <a:gridCol w="1005840"/>
                <a:gridCol w="1005840"/>
                <a:gridCol w="1005840"/>
              </a:tblGrid>
              <a:tr h="370840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Predicted</a:t>
                      </a:r>
                      <a:endParaRPr lang="en-US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Actual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5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400" b="1" dirty="0" smtClean="0"/>
                        <a:t>1. Agreeableness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156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2. Conscientiousness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178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3. Extraversion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153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4. Neuroticism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170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5. Openness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141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029200"/>
            <a:ext cx="8077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800" dirty="0" smtClean="0"/>
              <a:t>Accuracy 75.3%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Increase only about 3% above set of 655 items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Now Openness lowest, Extraversion still low</a:t>
            </a:r>
            <a:endParaRPr lang="en-US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RQ3: Type of Item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Does type of item added into database matter?</a:t>
            </a:r>
          </a:p>
          <a:p>
            <a:pPr lvl="1"/>
            <a:r>
              <a:rPr lang="en-US" dirty="0" smtClean="0"/>
              <a:t>Template </a:t>
            </a:r>
            <a:r>
              <a:rPr lang="en-US" dirty="0" smtClean="0"/>
              <a:t>Group 1: Template items where frequency words varied (“I {</a:t>
            </a:r>
            <a:r>
              <a:rPr lang="en-US" i="1" dirty="0" smtClean="0"/>
              <a:t>always/sometimes/never/rarely/often</a:t>
            </a:r>
            <a:r>
              <a:rPr lang="en-US" dirty="0" smtClean="0"/>
              <a:t>} enjoy spending time with other people”)</a:t>
            </a:r>
            <a:endParaRPr lang="en-US" dirty="0" smtClean="0"/>
          </a:p>
          <a:p>
            <a:pPr lvl="2"/>
            <a:r>
              <a:rPr lang="en-US" dirty="0" smtClean="0"/>
              <a:t>N </a:t>
            </a:r>
            <a:r>
              <a:rPr lang="en-US" dirty="0" smtClean="0"/>
              <a:t>= </a:t>
            </a:r>
            <a:r>
              <a:rPr lang="en-US" dirty="0" smtClean="0"/>
              <a:t>940</a:t>
            </a:r>
          </a:p>
          <a:p>
            <a:pPr lvl="1"/>
            <a:r>
              <a:rPr lang="en-US" dirty="0" smtClean="0"/>
              <a:t>Template Group 2: Manually generated templates based on IPIP items (“</a:t>
            </a:r>
            <a:r>
              <a:rPr lang="en-US" dirty="0" smtClean="0"/>
              <a:t>I have difficulty </a:t>
            </a:r>
            <a:r>
              <a:rPr lang="en-US" i="1" dirty="0" smtClean="0"/>
              <a:t>{dreaming up| conceiving of| brainstorming| devising| inventing| making up| planning| scheming| visualizing</a:t>
            </a:r>
            <a:r>
              <a:rPr lang="en-US" dirty="0" smtClean="0"/>
              <a:t>} things</a:t>
            </a:r>
            <a:r>
              <a:rPr lang="en-US" dirty="0" smtClean="0"/>
              <a:t>.”)</a:t>
            </a:r>
          </a:p>
          <a:p>
            <a:pPr lvl="2"/>
            <a:r>
              <a:rPr lang="en-US" dirty="0" smtClean="0"/>
              <a:t>N = 194</a:t>
            </a:r>
          </a:p>
          <a:p>
            <a:pPr lvl="1"/>
            <a:r>
              <a:rPr lang="en-US" dirty="0" smtClean="0"/>
              <a:t>Template Group 3: I am a BLANK person (“I am an energetic person”)</a:t>
            </a:r>
          </a:p>
          <a:p>
            <a:pPr lvl="2"/>
            <a:r>
              <a:rPr lang="en-US" dirty="0" smtClean="0"/>
              <a:t>N = 1,239</a:t>
            </a:r>
            <a:endParaRPr lang="en-US" dirty="0" smtClean="0"/>
          </a:p>
          <a:p>
            <a:pPr lvl="1"/>
            <a:r>
              <a:rPr lang="en-US" dirty="0" smtClean="0"/>
              <a:t>Student Item Set: Another group of student-written Big Five items only reviewed by one rater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of Item Results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371600"/>
          <a:ext cx="8077200" cy="492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5213"/>
                <a:gridCol w="1177787"/>
                <a:gridCol w="3124200"/>
              </a:tblGrid>
              <a:tr h="4064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Analysis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Items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% Correct Classification</a:t>
                      </a:r>
                      <a:endParaRPr lang="en-US" sz="2400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Original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655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70.5</a:t>
                      </a:r>
                      <a:endParaRPr lang="en-US" sz="2000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Augmented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1116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75.3</a:t>
                      </a:r>
                      <a:endParaRPr lang="en-US" sz="2000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Template Group 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940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86.3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Template Group 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194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70.6</a:t>
                      </a:r>
                      <a:endParaRPr lang="en-US" sz="2000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Template</a:t>
                      </a:r>
                      <a:r>
                        <a:rPr lang="en-US" sz="2000" baseline="0" dirty="0" smtClean="0"/>
                        <a:t> Group 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1239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24.9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Augmented + Group 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2057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8000"/>
                          </a:solidFill>
                        </a:rPr>
                        <a:t>80.8</a:t>
                      </a:r>
                      <a:endParaRPr lang="en-US" sz="20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Augmented + Group 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1311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8000"/>
                          </a:solidFill>
                        </a:rPr>
                        <a:t>76.1</a:t>
                      </a:r>
                      <a:endParaRPr lang="en-US" sz="20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Augmented + Group 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2356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53.7</a:t>
                      </a:r>
                      <a:endParaRPr lang="en-US" sz="2000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Student Item Set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394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60.2</a:t>
                      </a:r>
                      <a:endParaRPr lang="en-US" sz="2000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Augmented + Student 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1510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75.0</a:t>
                      </a:r>
                      <a:endParaRPr lang="en-US" sz="2000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Augmented + Student + Group 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1704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8000"/>
                          </a:solidFill>
                        </a:rPr>
                        <a:t>75.6</a:t>
                      </a:r>
                      <a:endParaRPr lang="en-US" sz="20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of Item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Adjective-based items had lowest accuracy</a:t>
            </a:r>
          </a:p>
          <a:p>
            <a:pPr lvl="1"/>
            <a:r>
              <a:rPr lang="en-US" dirty="0" smtClean="0"/>
              <a:t>Items come down to a single word, often unique</a:t>
            </a:r>
          </a:p>
          <a:p>
            <a:r>
              <a:rPr lang="en-US" dirty="0" smtClean="0"/>
              <a:t>Template items with high redundancy were best on their own</a:t>
            </a:r>
          </a:p>
          <a:p>
            <a:pPr lvl="1"/>
            <a:r>
              <a:rPr lang="en-US" dirty="0" smtClean="0"/>
              <a:t>However, accuracy for this group dropped when added to overall set</a:t>
            </a:r>
          </a:p>
          <a:p>
            <a:r>
              <a:rPr lang="en-US" dirty="0" smtClean="0"/>
              <a:t>Template items with less redundancy improved overall accuracy somewhat</a:t>
            </a:r>
          </a:p>
          <a:p>
            <a:r>
              <a:rPr lang="en-US" b="1" dirty="0" smtClean="0"/>
              <a:t>Adding more items doesn’t help dramatically</a:t>
            </a:r>
          </a:p>
          <a:p>
            <a:pPr lvl="1"/>
            <a:r>
              <a:rPr lang="en-US" b="1" dirty="0" smtClean="0"/>
              <a:t>But adding in items with more information does help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problem: items and domain</a:t>
            </a:r>
          </a:p>
          <a:p>
            <a:r>
              <a:rPr lang="en-US" dirty="0" smtClean="0"/>
              <a:t>Bayesian classification</a:t>
            </a:r>
          </a:p>
          <a:p>
            <a:r>
              <a:rPr lang="en-US" dirty="0" smtClean="0"/>
              <a:t>Research Questions</a:t>
            </a:r>
          </a:p>
          <a:p>
            <a:r>
              <a:rPr lang="en-US" dirty="0" smtClean="0"/>
              <a:t>Method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Future Directions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17724224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RQ4: </a:t>
            </a:r>
            <a:r>
              <a:rPr lang="en-US" dirty="0" smtClean="0"/>
              <a:t>Unknown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Unknown terms are a real problem</a:t>
            </a:r>
          </a:p>
          <a:p>
            <a:pPr lvl="1"/>
            <a:r>
              <a:rPr lang="en-US" dirty="0" smtClean="0"/>
              <a:t>“I </a:t>
            </a:r>
            <a:r>
              <a:rPr lang="en-US" dirty="0"/>
              <a:t>am filled with doubts about </a:t>
            </a:r>
            <a:r>
              <a:rPr lang="en-US" dirty="0" smtClean="0"/>
              <a:t>things” was seen as “things” because “doubts” and “filled” were used only in this item</a:t>
            </a:r>
          </a:p>
          <a:p>
            <a:pPr lvl="1"/>
            <a:r>
              <a:rPr lang="en-US" dirty="0" smtClean="0"/>
              <a:t>Many items hinge upon a single word (e.g., “workaholic”)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Solution: Replace unknown term with sense 1 </a:t>
            </a:r>
            <a:r>
              <a:rPr lang="en-US" dirty="0">
                <a:solidFill>
                  <a:srgbClr val="000000"/>
                </a:solidFill>
              </a:rPr>
              <a:t>from </a:t>
            </a:r>
            <a:r>
              <a:rPr lang="en-US" dirty="0" smtClean="0">
                <a:solidFill>
                  <a:srgbClr val="000000"/>
                </a:solidFill>
              </a:rPr>
              <a:t>wiktionary.org; e.g.:</a:t>
            </a:r>
          </a:p>
          <a:p>
            <a:pPr lvl="1"/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en.wiktionary.org/wiki/advance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8413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Unknown Term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“I sometimes feel bashful.”</a:t>
            </a:r>
          </a:p>
          <a:p>
            <a:pPr lvl="1"/>
            <a:r>
              <a:rPr lang="en-US" dirty="0" smtClean="0"/>
              <a:t>“bashful” is not known</a:t>
            </a:r>
          </a:p>
          <a:p>
            <a:r>
              <a:rPr lang="en-US" dirty="0" smtClean="0"/>
              <a:t>Lookup </a:t>
            </a:r>
            <a:r>
              <a:rPr lang="en-US" dirty="0"/>
              <a:t>up </a:t>
            </a:r>
            <a:r>
              <a:rPr lang="en-US" dirty="0" smtClean="0"/>
              <a:t>bashful: “inclined </a:t>
            </a:r>
            <a:r>
              <a:rPr lang="en-US" dirty="0"/>
              <a:t>to avoid </a:t>
            </a:r>
            <a:r>
              <a:rPr lang="en-US" dirty="0" smtClean="0"/>
              <a:t>notice”</a:t>
            </a:r>
          </a:p>
          <a:p>
            <a:r>
              <a:rPr lang="en-US" dirty="0"/>
              <a:t>“I sometimes feel inclined to avoid notice</a:t>
            </a:r>
            <a:r>
              <a:rPr lang="en-US" dirty="0" smtClean="0"/>
              <a:t>.”</a:t>
            </a:r>
            <a:endParaRPr lang="en-US" dirty="0"/>
          </a:p>
          <a:p>
            <a:r>
              <a:rPr lang="en-US" dirty="0" smtClean="0"/>
              <a:t>Simplistic approach:</a:t>
            </a:r>
          </a:p>
          <a:p>
            <a:pPr lvl="1"/>
            <a:r>
              <a:rPr lang="en-US" dirty="0" smtClean="0"/>
              <a:t>Ignored grammatical implications</a:t>
            </a:r>
          </a:p>
          <a:p>
            <a:pPr lvl="1"/>
            <a:r>
              <a:rPr lang="en-US" dirty="0" smtClean="0"/>
              <a:t>In this case, it wasn’t possible to match </a:t>
            </a:r>
            <a:r>
              <a:rPr lang="en-US" u="sng" dirty="0" smtClean="0"/>
              <a:t>senses,</a:t>
            </a:r>
            <a:r>
              <a:rPr lang="en-US" dirty="0" smtClean="0"/>
              <a:t> so sometimes the wrong definition was used.</a:t>
            </a:r>
          </a:p>
          <a:p>
            <a:pPr lvl="1"/>
            <a:r>
              <a:rPr lang="en-US" dirty="0" smtClean="0"/>
              <a:t>Did not check that definition used known terms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6378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Unknown Terms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38113521"/>
              </p:ext>
            </p:extLst>
          </p:nvPr>
        </p:nvGraphicFramePr>
        <p:xfrm>
          <a:off x="457200" y="1600200"/>
          <a:ext cx="822960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Originally</a:t>
                      </a:r>
                      <a:endParaRPr lang="en-US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AFTER: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MISS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HIT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MISS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12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HIT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4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14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038600"/>
            <a:ext cx="8229600" cy="2362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84% unchanged</a:t>
            </a:r>
          </a:p>
          <a:p>
            <a:r>
              <a:rPr lang="en-US" dirty="0" smtClean="0"/>
              <a:t>Originally 48% correct; After defining unknown terms, 58% correct</a:t>
            </a:r>
          </a:p>
          <a:p>
            <a:r>
              <a:rPr lang="en-US" dirty="0" smtClean="0"/>
              <a:t>4 items (13%) improved; 1 item (3%) became a miss </a:t>
            </a:r>
          </a:p>
          <a:p>
            <a:pPr marL="457200" lvl="1" indent="0">
              <a:buFont typeface="Arial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5407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Unknown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Small improvements using this method</a:t>
            </a:r>
          </a:p>
          <a:p>
            <a:r>
              <a:rPr lang="en-US" dirty="0" smtClean="0"/>
              <a:t>Would work better if the correct sense could be chosen</a:t>
            </a:r>
          </a:p>
          <a:p>
            <a:pPr lvl="1"/>
            <a:r>
              <a:rPr lang="en-US" dirty="0" smtClean="0"/>
              <a:t>Often sense 1 was not the correct part of speech</a:t>
            </a:r>
          </a:p>
          <a:p>
            <a:pPr lvl="1"/>
            <a:r>
              <a:rPr lang="en-US" dirty="0" smtClean="0"/>
              <a:t>Some words did not have correct senses on </a:t>
            </a:r>
            <a:r>
              <a:rPr lang="en-US" dirty="0" err="1" smtClean="0"/>
              <a:t>Wiktionary</a:t>
            </a:r>
            <a:endParaRPr lang="en-US" dirty="0" smtClean="0"/>
          </a:p>
          <a:p>
            <a:r>
              <a:rPr lang="en-US" dirty="0" smtClean="0"/>
              <a:t>Could </a:t>
            </a:r>
            <a:r>
              <a:rPr lang="en-US" dirty="0" smtClean="0"/>
              <a:t>try using synonyms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291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 more personality </a:t>
            </a:r>
            <a:r>
              <a:rPr lang="en-US" dirty="0" smtClean="0"/>
              <a:t>items</a:t>
            </a:r>
          </a:p>
          <a:p>
            <a:r>
              <a:rPr lang="en-US" dirty="0" smtClean="0"/>
              <a:t>Explore better ontologies (e.g., </a:t>
            </a:r>
            <a:r>
              <a:rPr lang="en-US" dirty="0" err="1" smtClean="0"/>
              <a:t>WordNet</a:t>
            </a:r>
            <a:r>
              <a:rPr lang="en-US" dirty="0" smtClean="0"/>
              <a:t>)</a:t>
            </a:r>
          </a:p>
          <a:p>
            <a:r>
              <a:rPr lang="en-US" dirty="0" smtClean="0"/>
              <a:t>Analyze words more carefully</a:t>
            </a:r>
          </a:p>
          <a:p>
            <a:pPr lvl="1"/>
            <a:r>
              <a:rPr lang="en-US" dirty="0" smtClean="0"/>
              <a:t>Part-of-speech (POS) tagging</a:t>
            </a:r>
          </a:p>
          <a:p>
            <a:pPr lvl="1"/>
            <a:r>
              <a:rPr lang="en-US" dirty="0" smtClean="0"/>
              <a:t>Try using word-sense disambiguation</a:t>
            </a:r>
          </a:p>
          <a:p>
            <a:pPr lvl="1"/>
            <a:r>
              <a:rPr lang="en-US" dirty="0" smtClean="0"/>
              <a:t>Search definitions for “personality-</a:t>
            </a:r>
            <a:r>
              <a:rPr lang="en-US" dirty="0" err="1" smtClean="0"/>
              <a:t>ish</a:t>
            </a:r>
            <a:r>
              <a:rPr lang="en-US" dirty="0" smtClean="0"/>
              <a:t>” definitions</a:t>
            </a:r>
          </a:p>
          <a:p>
            <a:r>
              <a:rPr lang="en-US" dirty="0" smtClean="0"/>
              <a:t>Use Laplace smoothing and POS tag to handle unknown terms algorithmically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7197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746375"/>
          </a:xfrm>
        </p:spPr>
        <p:txBody>
          <a:bodyPr/>
          <a:lstStyle/>
          <a:p>
            <a:r>
              <a:rPr lang="en-US" dirty="0" smtClean="0"/>
              <a:t>Thank you!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Contact: mead@iit.edu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90845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Items and Domains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most tests, items are assigned to domains</a:t>
            </a:r>
          </a:p>
          <a:p>
            <a:pPr lvl="1"/>
            <a:r>
              <a:rPr lang="en-US" dirty="0" smtClean="0"/>
              <a:t>To meet content specifications</a:t>
            </a:r>
          </a:p>
          <a:p>
            <a:pPr lvl="1"/>
            <a:r>
              <a:rPr lang="en-US" dirty="0" smtClean="0"/>
              <a:t>To provide feedback by domain</a:t>
            </a:r>
          </a:p>
          <a:p>
            <a:r>
              <a:rPr lang="en-US" dirty="0" smtClean="0"/>
              <a:t>Items are usually assigned by the item writers and double-checked during item review</a:t>
            </a:r>
          </a:p>
          <a:p>
            <a:r>
              <a:rPr lang="en-US" dirty="0" smtClean="0"/>
              <a:t>For many tests, manual classification is reliable and easy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4854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Personality Domains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This research stemmed from two projects aimed at automating the development of personality items</a:t>
            </a:r>
          </a:p>
          <a:p>
            <a:pPr lvl="1"/>
            <a:r>
              <a:rPr lang="en-US" dirty="0" smtClean="0"/>
              <a:t>Project 1: Personality items generated from templates</a:t>
            </a:r>
          </a:p>
          <a:p>
            <a:pPr lvl="1"/>
            <a:r>
              <a:rPr lang="en-US" dirty="0" smtClean="0"/>
              <a:t>Project 2: LSA was used to assemble items from a large pool according to semantic similarity between items and a construct definition</a:t>
            </a:r>
          </a:p>
          <a:p>
            <a:r>
              <a:rPr lang="en-US" dirty="0" smtClean="0"/>
              <a:t>Manual classification is </a:t>
            </a:r>
            <a:r>
              <a:rPr lang="en-US" u="sng" dirty="0" smtClean="0"/>
              <a:t>not</a:t>
            </a:r>
            <a:r>
              <a:rPr lang="en-US" dirty="0" smtClean="0"/>
              <a:t> perfectly reliable</a:t>
            </a:r>
          </a:p>
          <a:p>
            <a:r>
              <a:rPr lang="en-US" dirty="0" smtClean="0"/>
              <a:t>It would be good to have a </a:t>
            </a:r>
            <a:r>
              <a:rPr lang="en-US" u="sng" dirty="0" smtClean="0"/>
              <a:t>methodological</a:t>
            </a:r>
            <a:r>
              <a:rPr lang="en-US" dirty="0" smtClean="0"/>
              <a:t> way to classify items into domains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4466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Five Dimensions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Big Five is a common, high-level taxonomy for personality constructs:</a:t>
            </a:r>
          </a:p>
          <a:p>
            <a:pPr lvl="1"/>
            <a:r>
              <a:rPr lang="en-US" dirty="0" smtClean="0"/>
              <a:t>Conscientiousness (“I like order” C+)</a:t>
            </a:r>
          </a:p>
          <a:p>
            <a:pPr lvl="1"/>
            <a:r>
              <a:rPr lang="en-US" dirty="0" smtClean="0"/>
              <a:t>Agreeableness (“I insult people” A-)</a:t>
            </a:r>
          </a:p>
          <a:p>
            <a:pPr lvl="1"/>
            <a:r>
              <a:rPr lang="en-US" dirty="0" smtClean="0"/>
              <a:t>Neuroticism (“I often feel blue” N+)</a:t>
            </a:r>
          </a:p>
          <a:p>
            <a:pPr lvl="1"/>
            <a:r>
              <a:rPr lang="en-US" dirty="0" smtClean="0"/>
              <a:t>Openness (“I do not have a good imagination” O-)</a:t>
            </a:r>
          </a:p>
          <a:p>
            <a:pPr lvl="1"/>
            <a:r>
              <a:rPr lang="en-US" dirty="0" smtClean="0"/>
              <a:t>Extraversion (“I am the life of the party” E+)</a:t>
            </a:r>
          </a:p>
          <a:p>
            <a:r>
              <a:rPr lang="en-US" dirty="0" smtClean="0"/>
              <a:t>“I am a warm, nurturing person” E+ or A+?</a:t>
            </a:r>
          </a:p>
          <a:p>
            <a:r>
              <a:rPr lang="en-US" dirty="0" smtClean="0"/>
              <a:t>“I am very traditional” O- or C+?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3330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Choice of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this classification problem, there </a:t>
            </a:r>
            <a:r>
              <a:rPr lang="en-US" dirty="0" smtClean="0"/>
              <a:t>will be </a:t>
            </a:r>
            <a:r>
              <a:rPr lang="en-US" u="sng" dirty="0" smtClean="0"/>
              <a:t>no response data</a:t>
            </a:r>
          </a:p>
          <a:p>
            <a:pPr lvl="1"/>
            <a:r>
              <a:rPr lang="en-US" dirty="0" smtClean="0"/>
              <a:t>If we had response data, we could use EFA/CFA</a:t>
            </a:r>
          </a:p>
          <a:p>
            <a:r>
              <a:rPr lang="en-US" dirty="0" smtClean="0"/>
              <a:t>Predictors are the presence of specific words</a:t>
            </a:r>
          </a:p>
          <a:p>
            <a:pPr lvl="1"/>
            <a:r>
              <a:rPr lang="en-US" dirty="0" smtClean="0"/>
              <a:t>These data are probably of a nominal level of measurement</a:t>
            </a:r>
          </a:p>
          <a:p>
            <a:r>
              <a:rPr lang="en-US" dirty="0" smtClean="0"/>
              <a:t>Sample size is the number of items to classify</a:t>
            </a:r>
          </a:p>
          <a:p>
            <a:pPr lvl="1"/>
            <a:r>
              <a:rPr lang="en-US" dirty="0" smtClean="0"/>
              <a:t>We might easily have many more predictors than rows of data (even ignoring interaction terms)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94867565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Choice of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X/predictors and Y/domains are metric, many techniques exist </a:t>
            </a:r>
            <a:r>
              <a:rPr lang="en-US" dirty="0" smtClean="0">
                <a:solidFill>
                  <a:srgbClr val="000000"/>
                </a:solidFill>
              </a:rPr>
              <a:t>(LDF/Regression, LCA, factor analytic approaches, etc.)</a:t>
            </a:r>
          </a:p>
          <a:p>
            <a:r>
              <a:rPr lang="en-US" dirty="0" smtClean="0"/>
              <a:t>When X is metric but Y is categorical, logistic regression is suitable</a:t>
            </a:r>
          </a:p>
          <a:p>
            <a:r>
              <a:rPr lang="en-US" dirty="0" smtClean="0"/>
              <a:t>What to use when X and Y are not metric?</a:t>
            </a:r>
          </a:p>
          <a:p>
            <a:pPr lvl="1"/>
            <a:r>
              <a:rPr lang="en-US" dirty="0" smtClean="0"/>
              <a:t>Naïve Bayesian Classifiers are one 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04982445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Bayesian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Predict nominal classes (domain) from nominal predictors (presence of specific words)</a:t>
            </a:r>
          </a:p>
          <a:p>
            <a:r>
              <a:rPr lang="en-US" dirty="0" smtClean="0"/>
              <a:t>Handle problems with many predictors</a:t>
            </a:r>
          </a:p>
          <a:p>
            <a:r>
              <a:rPr lang="en-US" dirty="0" smtClean="0"/>
              <a:t>Have a history of successful application</a:t>
            </a:r>
          </a:p>
          <a:p>
            <a:r>
              <a:rPr lang="en-US" dirty="0" smtClean="0"/>
              <a:t>Are computationally simple</a:t>
            </a:r>
          </a:p>
          <a:p>
            <a:r>
              <a:rPr lang="en-US" dirty="0" smtClean="0"/>
              <a:t>Have been shown to be robust to technical issues like high degrees of multidimensionality and noise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6282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Bayesian Classification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Compute P(</a:t>
            </a:r>
            <a:r>
              <a:rPr lang="en-US" dirty="0" err="1" smtClean="0"/>
              <a:t>domain|item</a:t>
            </a:r>
            <a:r>
              <a:rPr lang="en-US" dirty="0" smtClean="0"/>
              <a:t>) for each domain</a:t>
            </a:r>
          </a:p>
          <a:p>
            <a:r>
              <a:rPr lang="en-US" dirty="0" smtClean="0"/>
              <a:t>Classify as domain of maximum probability:</a:t>
            </a:r>
          </a:p>
          <a:p>
            <a:pPr marL="457200" lvl="1" indent="0">
              <a:buNone/>
            </a:pPr>
            <a:r>
              <a:rPr lang="en-US" dirty="0" smtClean="0"/>
              <a:t>Predicted domain = </a:t>
            </a:r>
            <a:r>
              <a:rPr lang="en-US" dirty="0" err="1" smtClean="0"/>
              <a:t>argmax</a:t>
            </a:r>
            <a:r>
              <a:rPr lang="en-US" dirty="0" smtClean="0"/>
              <a:t> P(</a:t>
            </a:r>
            <a:r>
              <a:rPr lang="en-US" dirty="0" err="1" smtClean="0"/>
              <a:t>domain|item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r>
              <a:rPr lang="en-US" dirty="0"/>
              <a:t>= </a:t>
            </a:r>
            <a:r>
              <a:rPr lang="en-US" dirty="0" err="1" smtClean="0"/>
              <a:t>argmax</a:t>
            </a:r>
            <a:r>
              <a:rPr lang="en-US" dirty="0" smtClean="0"/>
              <a:t> P(</a:t>
            </a:r>
            <a:r>
              <a:rPr lang="en-US" dirty="0" err="1" smtClean="0"/>
              <a:t>item|domain</a:t>
            </a:r>
            <a:r>
              <a:rPr lang="en-US" dirty="0" smtClean="0"/>
              <a:t>)P(domain)/P(item)</a:t>
            </a:r>
          </a:p>
          <a:p>
            <a:pPr marL="457200" lvl="1" indent="0">
              <a:buNone/>
            </a:pPr>
            <a:r>
              <a:rPr lang="en-US" dirty="0" smtClean="0"/>
              <a:t>= </a:t>
            </a:r>
            <a:r>
              <a:rPr lang="en-US" dirty="0" err="1" smtClean="0"/>
              <a:t>argmax</a:t>
            </a:r>
            <a:r>
              <a:rPr lang="en-US" dirty="0" smtClean="0"/>
              <a:t> P(</a:t>
            </a:r>
            <a:r>
              <a:rPr lang="en-US" dirty="0" err="1" smtClean="0"/>
              <a:t>item|domain</a:t>
            </a:r>
            <a:r>
              <a:rPr lang="en-US" dirty="0" smtClean="0"/>
              <a:t>)P(domain)</a:t>
            </a:r>
          </a:p>
          <a:p>
            <a:pPr marL="457200" lvl="1" indent="0">
              <a:buNone/>
            </a:pPr>
            <a:r>
              <a:rPr lang="en-US" dirty="0" smtClean="0"/>
              <a:t>= </a:t>
            </a:r>
            <a:r>
              <a:rPr lang="en-US" dirty="0" err="1" smtClean="0"/>
              <a:t>argmax</a:t>
            </a:r>
            <a:r>
              <a:rPr lang="en-US" dirty="0" smtClean="0"/>
              <a:t> P(w</a:t>
            </a:r>
            <a:r>
              <a:rPr lang="en-US" baseline="-25000" dirty="0" smtClean="0"/>
              <a:t>1</a:t>
            </a:r>
            <a:r>
              <a:rPr lang="en-US" dirty="0" smtClean="0"/>
              <a:t>,w</a:t>
            </a:r>
            <a:r>
              <a:rPr lang="en-US" baseline="-25000" dirty="0" smtClean="0"/>
              <a:t>2</a:t>
            </a:r>
            <a:r>
              <a:rPr lang="en-US" dirty="0" smtClean="0"/>
              <a:t>,…,</a:t>
            </a:r>
            <a:r>
              <a:rPr lang="en-US" dirty="0" err="1" smtClean="0"/>
              <a:t>w</a:t>
            </a:r>
            <a:r>
              <a:rPr lang="en-US" baseline="-25000" dirty="0" err="1" smtClean="0"/>
              <a:t>n</a:t>
            </a:r>
            <a:r>
              <a:rPr lang="en-US" dirty="0" err="1" smtClean="0"/>
              <a:t>|domain</a:t>
            </a:r>
            <a:r>
              <a:rPr lang="en-US" dirty="0" smtClean="0"/>
              <a:t>)P(domain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r>
              <a:rPr lang="en-US" dirty="0" smtClean="0"/>
              <a:t>≈ </a:t>
            </a:r>
            <a:r>
              <a:rPr lang="en-US" dirty="0" err="1"/>
              <a:t>argmax</a:t>
            </a:r>
            <a:r>
              <a:rPr lang="en-US" dirty="0"/>
              <a:t> </a:t>
            </a:r>
            <a:r>
              <a:rPr lang="en-US" dirty="0" smtClean="0"/>
              <a:t>P(w</a:t>
            </a:r>
            <a:r>
              <a:rPr lang="en-US" baseline="-25000" dirty="0" smtClean="0"/>
              <a:t>1</a:t>
            </a:r>
            <a:r>
              <a:rPr lang="en-US" dirty="0" smtClean="0"/>
              <a:t>|d.)P(w</a:t>
            </a:r>
            <a:r>
              <a:rPr lang="en-US" baseline="-25000" dirty="0" smtClean="0"/>
              <a:t>2</a:t>
            </a:r>
            <a:r>
              <a:rPr lang="en-US" dirty="0" smtClean="0"/>
              <a:t>|d</a:t>
            </a:r>
            <a:r>
              <a:rPr lang="en-US" dirty="0"/>
              <a:t>.) </a:t>
            </a:r>
            <a:r>
              <a:rPr lang="en-US" dirty="0" smtClean="0"/>
              <a:t>…</a:t>
            </a:r>
            <a:r>
              <a:rPr lang="en-US" dirty="0"/>
              <a:t> </a:t>
            </a:r>
            <a:r>
              <a:rPr lang="en-US" dirty="0" smtClean="0"/>
              <a:t>P(</a:t>
            </a:r>
            <a:r>
              <a:rPr lang="en-US" dirty="0" err="1" smtClean="0"/>
              <a:t>w</a:t>
            </a:r>
            <a:r>
              <a:rPr lang="en-US" baseline="-25000" dirty="0" err="1" smtClean="0"/>
              <a:t>n</a:t>
            </a:r>
            <a:r>
              <a:rPr lang="en-US" dirty="0" err="1" smtClean="0"/>
              <a:t>|d</a:t>
            </a:r>
            <a:r>
              <a:rPr lang="en-US" dirty="0" smtClean="0"/>
              <a:t>.)P(d.)</a:t>
            </a:r>
          </a:p>
          <a:p>
            <a:r>
              <a:rPr lang="en-US" dirty="0" smtClean="0"/>
              <a:t> “Naïve” refers to this assumption of independence of the predictors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3257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4982</TotalTime>
  <Words>1877</Words>
  <Application>Microsoft Macintosh PowerPoint</Application>
  <PresentationFormat>On-screen Show (4:3)</PresentationFormat>
  <Paragraphs>315</Paragraphs>
  <Slides>25</Slides>
  <Notes>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Development of a Naïve Bayesian Classifier for “Big Five” Item Domains</vt:lpstr>
      <vt:lpstr>Agenda</vt:lpstr>
      <vt:lpstr>Items and Domains</vt:lpstr>
      <vt:lpstr>Personality Domains</vt:lpstr>
      <vt:lpstr>Big Five Dimensions</vt:lpstr>
      <vt:lpstr>Choice of Methodology</vt:lpstr>
      <vt:lpstr>Choice of Methods</vt:lpstr>
      <vt:lpstr>Bayesian Classification</vt:lpstr>
      <vt:lpstr>Bayesian Classification (cont.)</vt:lpstr>
      <vt:lpstr>Example of NB Classification</vt:lpstr>
      <vt:lpstr>Research Questions</vt:lpstr>
      <vt:lpstr>Method</vt:lpstr>
      <vt:lpstr>Pre-processing &amp; Processing</vt:lpstr>
      <vt:lpstr>RQ1: Classification Results</vt:lpstr>
      <vt:lpstr>RQ2: Adding In Items</vt:lpstr>
      <vt:lpstr>Additional Items Results</vt:lpstr>
      <vt:lpstr>RQ3: Type of Item</vt:lpstr>
      <vt:lpstr>Type of Item Results</vt:lpstr>
      <vt:lpstr>Type of Item Results</vt:lpstr>
      <vt:lpstr>RQ4: Unknown Terms</vt:lpstr>
      <vt:lpstr>Unknown Term Example</vt:lpstr>
      <vt:lpstr>Results: Unknown Terms</vt:lpstr>
      <vt:lpstr>Unknown Terms</vt:lpstr>
      <vt:lpstr>Future Directions</vt:lpstr>
      <vt:lpstr>Thank you!  Contact: mead@iit.edu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a Naïve Bayesian Classifier for Item Domains</dc:title>
  <dc:creator>Alan</dc:creator>
  <cp:lastModifiedBy>Cassia Carter</cp:lastModifiedBy>
  <cp:revision>33</cp:revision>
  <dcterms:created xsi:type="dcterms:W3CDTF">2013-10-08T15:07:59Z</dcterms:created>
  <dcterms:modified xsi:type="dcterms:W3CDTF">2013-10-11T16:57:43Z</dcterms:modified>
</cp:coreProperties>
</file>