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20" r:id="rId1"/>
  </p:sldMasterIdLst>
  <p:notesMasterIdLst>
    <p:notesMasterId r:id="rId27"/>
  </p:notesMasterIdLst>
  <p:handoutMasterIdLst>
    <p:handoutMasterId r:id="rId28"/>
  </p:handoutMasterIdLst>
  <p:sldIdLst>
    <p:sldId id="256" r:id="rId2"/>
    <p:sldId id="533" r:id="rId3"/>
    <p:sldId id="534" r:id="rId4"/>
    <p:sldId id="553" r:id="rId5"/>
    <p:sldId id="539" r:id="rId6"/>
    <p:sldId id="541" r:id="rId7"/>
    <p:sldId id="540" r:id="rId8"/>
    <p:sldId id="556" r:id="rId9"/>
    <p:sldId id="555" r:id="rId10"/>
    <p:sldId id="554" r:id="rId11"/>
    <p:sldId id="557" r:id="rId12"/>
    <p:sldId id="542" r:id="rId13"/>
    <p:sldId id="543" r:id="rId14"/>
    <p:sldId id="562" r:id="rId15"/>
    <p:sldId id="563" r:id="rId16"/>
    <p:sldId id="546" r:id="rId17"/>
    <p:sldId id="544" r:id="rId18"/>
    <p:sldId id="547" r:id="rId19"/>
    <p:sldId id="548" r:id="rId20"/>
    <p:sldId id="549" r:id="rId21"/>
    <p:sldId id="551" r:id="rId22"/>
    <p:sldId id="552" r:id="rId23"/>
    <p:sldId id="558" r:id="rId24"/>
    <p:sldId id="550" r:id="rId25"/>
    <p:sldId id="518"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 Zheng" initials="YZ" lastIdx="6" clrIdx="0">
    <p:extLst>
      <p:ext uri="{19B8F6BF-5375-455C-9EA6-DF929625EA0E}">
        <p15:presenceInfo xmlns:p15="http://schemas.microsoft.com/office/powerpoint/2012/main" userId="85ac5f9e47d1de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0040"/>
    <a:srgbClr val="BF790D"/>
    <a:srgbClr val="EC9C50"/>
    <a:srgbClr val="800040"/>
    <a:srgbClr val="009193"/>
    <a:srgbClr val="521B93"/>
    <a:srgbClr val="FFFC00"/>
    <a:srgbClr val="8F0201"/>
    <a:srgbClr val="FFB65B"/>
    <a:srgbClr val="F04B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8" autoAdjust="0"/>
    <p:restoredTop sz="91601" autoAdjust="0"/>
  </p:normalViewPr>
  <p:slideViewPr>
    <p:cSldViewPr>
      <p:cViewPr varScale="1">
        <p:scale>
          <a:sx n="100" d="100"/>
          <a:sy n="100" d="100"/>
        </p:scale>
        <p:origin x="17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9E4BE44-FC4B-2C41-AD89-6F51A8EC25EF}" type="slidenum">
              <a:rPr lang="en-US"/>
              <a:pPr/>
              <a:t>‹#›</a:t>
            </a:fld>
            <a:endParaRPr lang="en-US"/>
          </a:p>
        </p:txBody>
      </p:sp>
    </p:spTree>
    <p:extLst>
      <p:ext uri="{BB962C8B-B14F-4D97-AF65-F5344CB8AC3E}">
        <p14:creationId xmlns:p14="http://schemas.microsoft.com/office/powerpoint/2010/main" val="1291214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481806-F59D-4440-8580-98A5D64A870B}" type="slidenum">
              <a:rPr lang="en-US"/>
              <a:pPr/>
              <a:t>‹#›</a:t>
            </a:fld>
            <a:endParaRPr lang="en-US"/>
          </a:p>
        </p:txBody>
      </p:sp>
    </p:spTree>
    <p:extLst>
      <p:ext uri="{BB962C8B-B14F-4D97-AF65-F5344CB8AC3E}">
        <p14:creationId xmlns:p14="http://schemas.microsoft.com/office/powerpoint/2010/main" val="7688373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C81AFC74-5816-4042-B1ED-18055CDA429F}"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70357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481806-F59D-4440-8580-98A5D64A870B}" type="slidenum">
              <a:rPr lang="en-US" smtClean="0"/>
              <a:pPr/>
              <a:t>24</a:t>
            </a:fld>
            <a:endParaRPr lang="en-US"/>
          </a:p>
        </p:txBody>
      </p:sp>
    </p:spTree>
    <p:extLst>
      <p:ext uri="{BB962C8B-B14F-4D97-AF65-F5344CB8AC3E}">
        <p14:creationId xmlns:p14="http://schemas.microsoft.com/office/powerpoint/2010/main" val="370695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81806-F59D-4440-8580-98A5D64A870B}" type="slidenum">
              <a:rPr lang="en-US" smtClean="0"/>
              <a:pPr/>
              <a:t>25</a:t>
            </a:fld>
            <a:endParaRPr lang="en-US"/>
          </a:p>
        </p:txBody>
      </p:sp>
    </p:spTree>
    <p:extLst>
      <p:ext uri="{BB962C8B-B14F-4D97-AF65-F5344CB8AC3E}">
        <p14:creationId xmlns:p14="http://schemas.microsoft.com/office/powerpoint/2010/main" val="180392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6870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30FB6B3B-172F-48F5-B406-790ACE9D58DE}" type="slidenum">
              <a:rPr lang="en-US" smtClean="0"/>
              <a:pPr/>
              <a:t>3</a:t>
            </a:fld>
            <a:endParaRPr lang="en-US" dirty="0"/>
          </a:p>
        </p:txBody>
      </p:sp>
    </p:spTree>
    <p:extLst>
      <p:ext uri="{BB962C8B-B14F-4D97-AF65-F5344CB8AC3E}">
        <p14:creationId xmlns:p14="http://schemas.microsoft.com/office/powerpoint/2010/main" val="8079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481806-F59D-4440-8580-98A5D64A870B}" type="slidenum">
              <a:rPr lang="en-US" smtClean="0"/>
              <a:pPr/>
              <a:t>5</a:t>
            </a:fld>
            <a:endParaRPr lang="en-US"/>
          </a:p>
        </p:txBody>
      </p:sp>
    </p:spTree>
    <p:extLst>
      <p:ext uri="{BB962C8B-B14F-4D97-AF65-F5344CB8AC3E}">
        <p14:creationId xmlns:p14="http://schemas.microsoft.com/office/powerpoint/2010/main" val="252799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481806-F59D-4440-8580-98A5D64A870B}" type="slidenum">
              <a:rPr lang="en-US" smtClean="0"/>
              <a:pPr/>
              <a:t>12</a:t>
            </a:fld>
            <a:endParaRPr lang="en-US"/>
          </a:p>
        </p:txBody>
      </p:sp>
    </p:spTree>
    <p:extLst>
      <p:ext uri="{BB962C8B-B14F-4D97-AF65-F5344CB8AC3E}">
        <p14:creationId xmlns:p14="http://schemas.microsoft.com/office/powerpoint/2010/main" val="228364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A1C21"/>
                </a:solidFill>
                <a:effectLst/>
                <a:latin typeface="DM Sans" panose="020F0502020204030204" pitchFamily="34" charset="0"/>
              </a:rPr>
              <a:t>Enemy items is a psychometric term that refers to two test questions (items) which should not be on the same test version seen by a given examinee.</a:t>
            </a:r>
          </a:p>
          <a:p>
            <a:pPr algn="l"/>
            <a:r>
              <a:rPr lang="en-US" b="0" i="0" u="none" strike="noStrike" dirty="0">
                <a:solidFill>
                  <a:srgbClr val="1A1C21"/>
                </a:solidFill>
                <a:effectLst/>
                <a:latin typeface="DM Sans" pitchFamily="2" charset="77"/>
              </a:rPr>
              <a:t>here are several reasons why two items might be considered enemies:</a:t>
            </a:r>
          </a:p>
          <a:p>
            <a:pPr algn="l" fontAlgn="base">
              <a:buFont typeface="+mj-lt"/>
              <a:buAutoNum type="arabicPeriod"/>
            </a:pPr>
            <a:r>
              <a:rPr lang="en-US" b="0" i="0" u="none" strike="noStrike" dirty="0">
                <a:solidFill>
                  <a:srgbClr val="1A1C21"/>
                </a:solidFill>
                <a:effectLst/>
                <a:latin typeface="DM Sans" pitchFamily="2" charset="77"/>
              </a:rPr>
              <a:t>Too similar: the text of the two items is almost the same</a:t>
            </a:r>
          </a:p>
          <a:p>
            <a:pPr algn="l" fontAlgn="base">
              <a:buFont typeface="+mj-lt"/>
              <a:buAutoNum type="arabicPeriod"/>
            </a:pPr>
            <a:r>
              <a:rPr lang="en-US" b="0" i="0" u="none" strike="noStrike" dirty="0">
                <a:solidFill>
                  <a:srgbClr val="1A1C21"/>
                </a:solidFill>
                <a:effectLst/>
                <a:latin typeface="DM Sans" pitchFamily="2" charset="77"/>
              </a:rPr>
              <a:t>One gives away the answer to the other</a:t>
            </a:r>
          </a:p>
          <a:p>
            <a:pPr algn="l" fontAlgn="base">
              <a:buFont typeface="+mj-lt"/>
              <a:buAutoNum type="arabicPeriod"/>
            </a:pPr>
            <a:r>
              <a:rPr lang="en-US" b="0" i="0" u="none" strike="noStrike" dirty="0">
                <a:solidFill>
                  <a:srgbClr val="1A1C21"/>
                </a:solidFill>
                <a:effectLst/>
                <a:latin typeface="DM Sans" pitchFamily="2" charset="77"/>
              </a:rPr>
              <a:t>The items are on the same topic/answer, even if the text is different.</a:t>
            </a:r>
          </a:p>
        </p:txBody>
      </p:sp>
      <p:sp>
        <p:nvSpPr>
          <p:cNvPr id="4" name="Slide Number Placeholder 3"/>
          <p:cNvSpPr>
            <a:spLocks noGrp="1"/>
          </p:cNvSpPr>
          <p:nvPr>
            <p:ph type="sldNum" sz="quarter" idx="5"/>
          </p:nvPr>
        </p:nvSpPr>
        <p:spPr/>
        <p:txBody>
          <a:bodyPr/>
          <a:lstStyle/>
          <a:p>
            <a:fld id="{EB481806-F59D-4440-8580-98A5D64A870B}" type="slidenum">
              <a:rPr lang="en-US" smtClean="0"/>
              <a:pPr/>
              <a:t>14</a:t>
            </a:fld>
            <a:endParaRPr lang="en-US"/>
          </a:p>
        </p:txBody>
      </p:sp>
    </p:spTree>
    <p:extLst>
      <p:ext uri="{BB962C8B-B14F-4D97-AF65-F5344CB8AC3E}">
        <p14:creationId xmlns:p14="http://schemas.microsoft.com/office/powerpoint/2010/main" val="95063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rPr>
              <a:t>Adaptive computer-based testing require that all scored items have been previously administered and calibrated.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rPr>
              <a:t>New items get into the mix by presenting them as unscored pretest items.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rPr>
              <a:t>Once sufficient candidate responses have been obtained, the pretest items are taken offline and calibrated. Then they can be introduced into the used item pool as scored items. </a:t>
            </a:r>
            <a:endParaRPr lang="en-US" dirty="0"/>
          </a:p>
        </p:txBody>
      </p:sp>
      <p:sp>
        <p:nvSpPr>
          <p:cNvPr id="4" name="Slide Number Placeholder 3"/>
          <p:cNvSpPr>
            <a:spLocks noGrp="1"/>
          </p:cNvSpPr>
          <p:nvPr>
            <p:ph type="sldNum" sz="quarter" idx="5"/>
          </p:nvPr>
        </p:nvSpPr>
        <p:spPr/>
        <p:txBody>
          <a:bodyPr/>
          <a:lstStyle/>
          <a:p>
            <a:fld id="{EB481806-F59D-4440-8580-98A5D64A870B}" type="slidenum">
              <a:rPr lang="en-US" smtClean="0"/>
              <a:pPr/>
              <a:t>15</a:t>
            </a:fld>
            <a:endParaRPr lang="en-US"/>
          </a:p>
        </p:txBody>
      </p:sp>
    </p:spTree>
    <p:extLst>
      <p:ext uri="{BB962C8B-B14F-4D97-AF65-F5344CB8AC3E}">
        <p14:creationId xmlns:p14="http://schemas.microsoft.com/office/powerpoint/2010/main" val="91061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481806-F59D-4440-8580-98A5D64A870B}" type="slidenum">
              <a:rPr lang="en-US" smtClean="0"/>
              <a:pPr/>
              <a:t>18</a:t>
            </a:fld>
            <a:endParaRPr lang="en-US"/>
          </a:p>
        </p:txBody>
      </p:sp>
    </p:spTree>
    <p:extLst>
      <p:ext uri="{BB962C8B-B14F-4D97-AF65-F5344CB8AC3E}">
        <p14:creationId xmlns:p14="http://schemas.microsoft.com/office/powerpoint/2010/main" val="171995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481806-F59D-4440-8580-98A5D64A870B}" type="slidenum">
              <a:rPr lang="en-US" smtClean="0"/>
              <a:pPr/>
              <a:t>23</a:t>
            </a:fld>
            <a:endParaRPr lang="en-US"/>
          </a:p>
        </p:txBody>
      </p:sp>
    </p:spTree>
    <p:extLst>
      <p:ext uri="{BB962C8B-B14F-4D97-AF65-F5344CB8AC3E}">
        <p14:creationId xmlns:p14="http://schemas.microsoft.com/office/powerpoint/2010/main" val="102211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8777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72152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63178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4334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extLst>
      <p:ext uri="{BB962C8B-B14F-4D97-AF65-F5344CB8AC3E}">
        <p14:creationId xmlns:p14="http://schemas.microsoft.com/office/powerpoint/2010/main" val="154602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410290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86195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06271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20311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71766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a:xfrm>
            <a:off x="4127547" y="6242757"/>
            <a:ext cx="4600575"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05464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952500" y="685800"/>
            <a:ext cx="8191500" cy="6172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800040"/>
              </a:solidFill>
            </a:endParaRPr>
          </a:p>
        </p:txBody>
      </p:sp>
      <p:sp>
        <p:nvSpPr>
          <p:cNvPr id="1032" name="Rectangle 8"/>
          <p:cNvSpPr>
            <a:spLocks noChangeArrowheads="1"/>
          </p:cNvSpPr>
          <p:nvPr/>
        </p:nvSpPr>
        <p:spPr bwMode="auto">
          <a:xfrm>
            <a:off x="0" y="0"/>
            <a:ext cx="9144000" cy="4921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0" y="0"/>
            <a:ext cx="3048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87313"/>
            <a:ext cx="4724400" cy="414337"/>
          </a:xfrm>
          <a:prstGeom prst="rect">
            <a:avLst/>
          </a:prstGeom>
          <a:noFill/>
          <a:extLst>
            <a:ext uri="{909E8E84-426E-40dd-AFC4-6F175D3DCCD1}">
              <a14:hiddenFill xmlns:a14="http://schemas.microsoft.com/office/drawing/2010/main" xmlns="">
                <a:solidFill>
                  <a:srgbClr val="FFFFFF"/>
                </a:solidFill>
              </a14:hiddenFill>
            </a:ext>
          </a:extLst>
        </p:spPr>
      </p:pic>
      <p:sp>
        <p:nvSpPr>
          <p:cNvPr id="1035" name="Line 11"/>
          <p:cNvSpPr>
            <a:spLocks noChangeShapeType="1"/>
          </p:cNvSpPr>
          <p:nvPr/>
        </p:nvSpPr>
        <p:spPr bwMode="auto">
          <a:xfrm>
            <a:off x="0" y="520700"/>
            <a:ext cx="9144000" cy="0"/>
          </a:xfrm>
          <a:prstGeom prst="line">
            <a:avLst/>
          </a:prstGeom>
          <a:noFill/>
          <a:ln w="76200">
            <a:solidFill>
              <a:srgbClr val="FFCE3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6" name="AutoShape 12"/>
          <p:cNvSpPr>
            <a:spLocks noChangeArrowheads="1"/>
          </p:cNvSpPr>
          <p:nvPr/>
        </p:nvSpPr>
        <p:spPr bwMode="auto">
          <a:xfrm>
            <a:off x="427789" y="624472"/>
            <a:ext cx="2565400" cy="6172200"/>
          </a:xfrm>
          <a:prstGeom prst="roundRect">
            <a:avLst>
              <a:gd name="adj" fmla="val 16667"/>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800040"/>
              </a:solidFill>
            </a:endParaRPr>
          </a:p>
        </p:txBody>
      </p:sp>
      <p:sp>
        <p:nvSpPr>
          <p:cNvPr id="1037" name="Rectangle 13"/>
          <p:cNvSpPr>
            <a:spLocks noChangeArrowheads="1"/>
          </p:cNvSpPr>
          <p:nvPr/>
        </p:nvSpPr>
        <p:spPr bwMode="auto">
          <a:xfrm>
            <a:off x="431800" y="6096000"/>
            <a:ext cx="584200" cy="762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5" name="Rectangle 4">
            <a:extLst>
              <a:ext uri="{FF2B5EF4-FFF2-40B4-BE49-F238E27FC236}">
                <a16:creationId xmlns:a16="http://schemas.microsoft.com/office/drawing/2014/main" id="{620DA799-4933-0742-B31A-498B5AB2B76C}"/>
              </a:ext>
            </a:extLst>
          </p:cNvPr>
          <p:cNvSpPr/>
          <p:nvPr userDrawn="1"/>
        </p:nvSpPr>
        <p:spPr bwMode="auto">
          <a:xfrm>
            <a:off x="228600" y="44450"/>
            <a:ext cx="4883944" cy="412750"/>
          </a:xfrm>
          <a:prstGeom prst="rect">
            <a:avLst/>
          </a:prstGeom>
          <a:solidFill>
            <a:schemeClr val="accent4"/>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3" name="Picture 2">
            <a:extLst>
              <a:ext uri="{FF2B5EF4-FFF2-40B4-BE49-F238E27FC236}">
                <a16:creationId xmlns:a16="http://schemas.microsoft.com/office/drawing/2014/main" id="{333C9004-0298-7145-AE6D-38B72087319F}"/>
              </a:ext>
            </a:extLst>
          </p:cNvPr>
          <p:cNvPicPr>
            <a:picLocks noChangeAspect="1"/>
          </p:cNvPicPr>
          <p:nvPr userDrawn="1"/>
        </p:nvPicPr>
        <p:blipFill rotWithShape="1">
          <a:blip r:embed="rId14"/>
          <a:srcRect b="9198"/>
          <a:stretch/>
        </p:blipFill>
        <p:spPr>
          <a:xfrm>
            <a:off x="441325" y="16863"/>
            <a:ext cx="1997075" cy="440337"/>
          </a:xfrm>
          <a:prstGeom prst="rect">
            <a:avLst/>
          </a:prstGeom>
        </p:spPr>
      </p:pic>
      <p:pic>
        <p:nvPicPr>
          <p:cNvPr id="4" name="Picture 3">
            <a:extLst>
              <a:ext uri="{FF2B5EF4-FFF2-40B4-BE49-F238E27FC236}">
                <a16:creationId xmlns:a16="http://schemas.microsoft.com/office/drawing/2014/main" id="{93F79A34-5F01-AE4E-9FCF-3810DB4B5A80}"/>
              </a:ext>
            </a:extLst>
          </p:cNvPr>
          <p:cNvPicPr>
            <a:picLocks noChangeAspect="1"/>
          </p:cNvPicPr>
          <p:nvPr userDrawn="1"/>
        </p:nvPicPr>
        <p:blipFill>
          <a:blip r:embed="rId15"/>
          <a:stretch>
            <a:fillRect/>
          </a:stretch>
        </p:blipFill>
        <p:spPr>
          <a:xfrm>
            <a:off x="4800600" y="25400"/>
            <a:ext cx="3871912" cy="342590"/>
          </a:xfrm>
          <a:prstGeom prst="rect">
            <a:avLst/>
          </a:prstGeom>
        </p:spPr>
      </p:pic>
      <p:sp>
        <p:nvSpPr>
          <p:cNvPr id="6" name="Footer Placeholder 5">
            <a:extLst>
              <a:ext uri="{FF2B5EF4-FFF2-40B4-BE49-F238E27FC236}">
                <a16:creationId xmlns:a16="http://schemas.microsoft.com/office/drawing/2014/main" id="{D1E47628-A9DD-A64B-B49C-0198B3CC76B4}"/>
              </a:ext>
            </a:extLst>
          </p:cNvPr>
          <p:cNvSpPr>
            <a:spLocks noGrp="1"/>
          </p:cNvSpPr>
          <p:nvPr>
            <p:ph type="ftr" sz="quarter" idx="3"/>
          </p:nvPr>
        </p:nvSpPr>
        <p:spPr>
          <a:xfrm>
            <a:off x="5586412" y="6248400"/>
            <a:ext cx="3086100" cy="365125"/>
          </a:xfrm>
          <a:prstGeom prst="rect">
            <a:avLst/>
          </a:prstGeom>
        </p:spPr>
        <p:txBody>
          <a:bodyPr vert="horz" lIns="91440" tIns="45720" rIns="91440" bIns="45720" rtlCol="0" anchor="ctr"/>
          <a:lstStyle>
            <a:lvl1pPr algn="r">
              <a:defRPr sz="18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1" fontAlgn="base" hangingPunct="1">
        <a:spcBef>
          <a:spcPct val="0"/>
        </a:spcBef>
        <a:spcAft>
          <a:spcPct val="0"/>
        </a:spcAft>
        <a:defRPr sz="3600">
          <a:solidFill>
            <a:srgbClr val="800040"/>
          </a:solidFill>
          <a:latin typeface="Arial"/>
          <a:ea typeface="+mj-ea"/>
          <a:cs typeface="Arial"/>
        </a:defRPr>
      </a:lvl1pPr>
      <a:lvl2pPr algn="ctr" rtl="0" eaLnBrk="1" fontAlgn="base" hangingPunct="1">
        <a:spcBef>
          <a:spcPct val="0"/>
        </a:spcBef>
        <a:spcAft>
          <a:spcPct val="0"/>
        </a:spcAft>
        <a:defRPr sz="4400">
          <a:solidFill>
            <a:schemeClr val="tx2"/>
          </a:solidFill>
          <a:latin typeface="Times" charset="0"/>
          <a:ea typeface="ＭＳ Ｐゴシック" charset="0"/>
        </a:defRPr>
      </a:lvl2pPr>
      <a:lvl3pPr algn="ctr" rtl="0" eaLnBrk="1" fontAlgn="base" hangingPunct="1">
        <a:spcBef>
          <a:spcPct val="0"/>
        </a:spcBef>
        <a:spcAft>
          <a:spcPct val="0"/>
        </a:spcAft>
        <a:defRPr sz="4400">
          <a:solidFill>
            <a:schemeClr val="tx2"/>
          </a:solidFill>
          <a:latin typeface="Times" charset="0"/>
          <a:ea typeface="ＭＳ Ｐゴシック" charset="0"/>
        </a:defRPr>
      </a:lvl3pPr>
      <a:lvl4pPr algn="ctr" rtl="0" eaLnBrk="1" fontAlgn="base" hangingPunct="1">
        <a:spcBef>
          <a:spcPct val="0"/>
        </a:spcBef>
        <a:spcAft>
          <a:spcPct val="0"/>
        </a:spcAft>
        <a:defRPr sz="4400">
          <a:solidFill>
            <a:schemeClr val="tx2"/>
          </a:solidFill>
          <a:latin typeface="Times" charset="0"/>
          <a:ea typeface="ＭＳ Ｐゴシック" charset="0"/>
        </a:defRPr>
      </a:lvl4pPr>
      <a:lvl5pPr algn="ctr" rtl="0" eaLnBrk="1" fontAlgn="base" hangingPunct="1">
        <a:spcBef>
          <a:spcPct val="0"/>
        </a:spcBef>
        <a:spcAft>
          <a:spcPct val="0"/>
        </a:spcAft>
        <a:defRPr sz="4400">
          <a:solidFill>
            <a:schemeClr val="tx2"/>
          </a:solidFill>
          <a:latin typeface="Times" charset="0"/>
          <a:ea typeface="ＭＳ Ｐゴシック" charset="0"/>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p:titleStyle>
    <p:bodyStyle>
      <a:lvl1pPr marL="342900" indent="-342900" algn="l" rtl="0" eaLnBrk="1" fontAlgn="base" hangingPunct="1">
        <a:spcBef>
          <a:spcPct val="20000"/>
        </a:spcBef>
        <a:spcAft>
          <a:spcPct val="0"/>
        </a:spcAft>
        <a:buChar char="•"/>
        <a:defRPr sz="3200">
          <a:solidFill>
            <a:srgbClr val="800040"/>
          </a:solidFill>
          <a:latin typeface="Arial"/>
          <a:ea typeface="+mn-ea"/>
          <a:cs typeface="Arial"/>
        </a:defRPr>
      </a:lvl1pPr>
      <a:lvl2pPr marL="742950" indent="-285750" algn="l" rtl="0" eaLnBrk="1" fontAlgn="base" hangingPunct="1">
        <a:spcBef>
          <a:spcPct val="20000"/>
        </a:spcBef>
        <a:spcAft>
          <a:spcPct val="0"/>
        </a:spcAft>
        <a:buChar char="–"/>
        <a:defRPr sz="2800">
          <a:solidFill>
            <a:srgbClr val="800040"/>
          </a:solidFill>
          <a:latin typeface="Arial"/>
          <a:ea typeface="+mn-ea"/>
          <a:cs typeface="Arial"/>
        </a:defRPr>
      </a:lvl2pPr>
      <a:lvl3pPr marL="1143000" indent="-228600" algn="l" rtl="0" eaLnBrk="1" fontAlgn="base" hangingPunct="1">
        <a:spcBef>
          <a:spcPct val="20000"/>
        </a:spcBef>
        <a:spcAft>
          <a:spcPct val="0"/>
        </a:spcAft>
        <a:buChar char="•"/>
        <a:defRPr sz="2400">
          <a:solidFill>
            <a:srgbClr val="800040"/>
          </a:solidFill>
          <a:latin typeface="Arial"/>
          <a:ea typeface="+mn-ea"/>
          <a:cs typeface="Arial"/>
        </a:defRPr>
      </a:lvl3pPr>
      <a:lvl4pPr marL="1600200" indent="-228600" algn="l" rtl="0" eaLnBrk="1" fontAlgn="base" hangingPunct="1">
        <a:spcBef>
          <a:spcPct val="20000"/>
        </a:spcBef>
        <a:spcAft>
          <a:spcPct val="0"/>
        </a:spcAft>
        <a:buChar char="–"/>
        <a:defRPr sz="2000">
          <a:solidFill>
            <a:srgbClr val="800040"/>
          </a:solidFill>
          <a:latin typeface="Arial"/>
          <a:ea typeface="+mn-ea"/>
          <a:cs typeface="Arial"/>
        </a:defRPr>
      </a:lvl4pPr>
      <a:lvl5pPr marL="2057400" indent="-228600" algn="l" rtl="0" eaLnBrk="1" fontAlgn="base" hangingPunct="1">
        <a:spcBef>
          <a:spcPct val="20000"/>
        </a:spcBef>
        <a:spcAft>
          <a:spcPct val="0"/>
        </a:spcAft>
        <a:buChar char="»"/>
        <a:defRPr sz="2000">
          <a:solidFill>
            <a:srgbClr val="800040"/>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yi.Isabel.zheng@asu.edu" TargetMode="External"/><Relationship Id="rId5" Type="http://schemas.openxmlformats.org/officeDocument/2006/relationships/hyperlink" Target="mailto:chang606@purdue.edu" TargetMode="External"/><Relationship Id="rId4" Type="http://schemas.openxmlformats.org/officeDocument/2006/relationships/hyperlink" Target="mailto:tang469@purdue.edu"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file:///localhost/Users/Isabelle/Research/MST/ETS%20book%20chapter/Chapter%202%20Writing/Figures/Document1!OLE_LINK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04800" y="1447800"/>
            <a:ext cx="8686800" cy="1752600"/>
          </a:xfrm>
        </p:spPr>
        <p:txBody>
          <a:bodyPr/>
          <a:lstStyle/>
          <a:p>
            <a:r>
              <a:rPr lang="en-US" sz="4000" b="1" dirty="0">
                <a:ea typeface="ＭＳ Ｐゴシック" charset="0"/>
              </a:rPr>
              <a:t>On</a:t>
            </a:r>
            <a:r>
              <a:rPr lang="en-US" sz="4000" b="1" dirty="0">
                <a:solidFill>
                  <a:srgbClr val="800040"/>
                </a:solidFill>
                <a:latin typeface="Arial"/>
                <a:ea typeface="ＭＳ Ｐゴシック" charset="0"/>
                <a:cs typeface="Arial"/>
              </a:rPr>
              <a:t>-the-Fly Multistage </a:t>
            </a:r>
            <a:r>
              <a:rPr lang="en-US" sz="4000" b="1" dirty="0">
                <a:ea typeface="ＭＳ Ｐゴシック" charset="0"/>
              </a:rPr>
              <a:t>Testing with Response Time: An Exploratory Study for PISA</a:t>
            </a:r>
            <a:endParaRPr lang="en-US" sz="5400" b="1" dirty="0">
              <a:solidFill>
                <a:srgbClr val="EC9B50"/>
              </a:solidFill>
              <a:latin typeface="Arial"/>
              <a:ea typeface="ＭＳ Ｐゴシック" charset="0"/>
              <a:cs typeface="Arial"/>
            </a:endParaRPr>
          </a:p>
        </p:txBody>
      </p:sp>
      <p:sp>
        <p:nvSpPr>
          <p:cNvPr id="3" name="Rectangle 2"/>
          <p:cNvSpPr txBox="1">
            <a:spLocks noChangeArrowheads="1"/>
          </p:cNvSpPr>
          <p:nvPr/>
        </p:nvSpPr>
        <p:spPr bwMode="auto">
          <a:xfrm>
            <a:off x="457200" y="3429000"/>
            <a:ext cx="86868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800040"/>
                </a:solidFill>
                <a:latin typeface="Arial"/>
                <a:ea typeface="+mj-ea"/>
                <a:cs typeface="Arial"/>
              </a:defRPr>
            </a:lvl1pPr>
            <a:lvl2pPr algn="ctr" rtl="0" eaLnBrk="1" fontAlgn="base" hangingPunct="1">
              <a:spcBef>
                <a:spcPct val="0"/>
              </a:spcBef>
              <a:spcAft>
                <a:spcPct val="0"/>
              </a:spcAft>
              <a:defRPr sz="4400">
                <a:solidFill>
                  <a:schemeClr val="tx2"/>
                </a:solidFill>
                <a:latin typeface="Times" charset="0"/>
                <a:ea typeface="ＭＳ Ｐゴシック" charset="0"/>
              </a:defRPr>
            </a:lvl2pPr>
            <a:lvl3pPr algn="ctr" rtl="0" eaLnBrk="1" fontAlgn="base" hangingPunct="1">
              <a:spcBef>
                <a:spcPct val="0"/>
              </a:spcBef>
              <a:spcAft>
                <a:spcPct val="0"/>
              </a:spcAft>
              <a:defRPr sz="4400">
                <a:solidFill>
                  <a:schemeClr val="tx2"/>
                </a:solidFill>
                <a:latin typeface="Times" charset="0"/>
                <a:ea typeface="ＭＳ Ｐゴシック" charset="0"/>
              </a:defRPr>
            </a:lvl3pPr>
            <a:lvl4pPr algn="ctr" rtl="0" eaLnBrk="1" fontAlgn="base" hangingPunct="1">
              <a:spcBef>
                <a:spcPct val="0"/>
              </a:spcBef>
              <a:spcAft>
                <a:spcPct val="0"/>
              </a:spcAft>
              <a:defRPr sz="4400">
                <a:solidFill>
                  <a:schemeClr val="tx2"/>
                </a:solidFill>
                <a:latin typeface="Times" charset="0"/>
                <a:ea typeface="ＭＳ Ｐゴシック" charset="0"/>
              </a:defRPr>
            </a:lvl4pPr>
            <a:lvl5pPr algn="ctr" rtl="0" eaLnBrk="1" fontAlgn="base" hangingPunct="1">
              <a:spcBef>
                <a:spcPct val="0"/>
              </a:spcBef>
              <a:spcAft>
                <a:spcPct val="0"/>
              </a:spcAft>
              <a:defRPr sz="4400">
                <a:solidFill>
                  <a:schemeClr val="tx2"/>
                </a:solidFill>
                <a:latin typeface="Times" charset="0"/>
                <a:ea typeface="ＭＳ Ｐゴシック" charset="0"/>
              </a:defRPr>
            </a:lvl5pPr>
            <a:lvl6pPr marL="457200" algn="ctr" rtl="0" eaLnBrk="1" fontAlgn="base" hangingPunct="1">
              <a:spcBef>
                <a:spcPct val="0"/>
              </a:spcBef>
              <a:spcAft>
                <a:spcPct val="0"/>
              </a:spcAft>
              <a:defRPr sz="4400">
                <a:solidFill>
                  <a:schemeClr val="tx2"/>
                </a:solidFill>
                <a:latin typeface="Times" charset="0"/>
                <a:ea typeface="ＭＳ Ｐゴシック" charset="0"/>
              </a:defRPr>
            </a:lvl6pPr>
            <a:lvl7pPr marL="914400" algn="ctr" rtl="0" eaLnBrk="1" fontAlgn="base" hangingPunct="1">
              <a:spcBef>
                <a:spcPct val="0"/>
              </a:spcBef>
              <a:spcAft>
                <a:spcPct val="0"/>
              </a:spcAft>
              <a:defRPr sz="4400">
                <a:solidFill>
                  <a:schemeClr val="tx2"/>
                </a:solidFill>
                <a:latin typeface="Times" charset="0"/>
                <a:ea typeface="ＭＳ Ｐゴシック" charset="0"/>
              </a:defRPr>
            </a:lvl7pPr>
            <a:lvl8pPr marL="1371600" algn="ctr" rtl="0" eaLnBrk="1" fontAlgn="base" hangingPunct="1">
              <a:spcBef>
                <a:spcPct val="0"/>
              </a:spcBef>
              <a:spcAft>
                <a:spcPct val="0"/>
              </a:spcAft>
              <a:defRPr sz="4400">
                <a:solidFill>
                  <a:schemeClr val="tx2"/>
                </a:solidFill>
                <a:latin typeface="Times" charset="0"/>
                <a:ea typeface="ＭＳ Ｐゴシック" charset="0"/>
              </a:defRPr>
            </a:lvl8pPr>
            <a:lvl9pPr marL="1828800" algn="ctr" rtl="0" eaLnBrk="1" fontAlgn="base" hangingPunct="1">
              <a:spcBef>
                <a:spcPct val="0"/>
              </a:spcBef>
              <a:spcAft>
                <a:spcPct val="0"/>
              </a:spcAft>
              <a:defRPr sz="4400">
                <a:solidFill>
                  <a:schemeClr val="tx2"/>
                </a:solidFill>
                <a:latin typeface="Times" charset="0"/>
                <a:ea typeface="ＭＳ Ｐゴシック" charset="0"/>
              </a:defRPr>
            </a:lvl9pPr>
          </a:lstStyle>
          <a:p>
            <a:r>
              <a:rPr lang="en-US" sz="2200" b="1" dirty="0">
                <a:ea typeface="ＭＳ Ｐゴシック" charset="0"/>
              </a:rPr>
              <a:t>Xiuxiu Tang</a:t>
            </a:r>
          </a:p>
          <a:p>
            <a:r>
              <a:rPr lang="en-US" sz="2200" dirty="0">
                <a:solidFill>
                  <a:srgbClr val="EC9B50"/>
                </a:solidFill>
                <a:ea typeface="ＭＳ Ｐゴシック" charset="0"/>
              </a:rPr>
              <a:t>Doctoral Candidate, Purdue University</a:t>
            </a:r>
          </a:p>
          <a:p>
            <a:r>
              <a:rPr lang="en-US" sz="2200" b="1" dirty="0">
                <a:ea typeface="ＭＳ Ｐゴシック" charset="0"/>
              </a:rPr>
              <a:t>Hua-Hua Chang, Ph.D.</a:t>
            </a:r>
          </a:p>
          <a:p>
            <a:r>
              <a:rPr lang="en-US" sz="2200" dirty="0">
                <a:solidFill>
                  <a:srgbClr val="EC9B50"/>
                </a:solidFill>
                <a:ea typeface="ＭＳ Ｐゴシック" charset="0"/>
              </a:rPr>
              <a:t>Charles R. Hicks Chair Professor, Purdue University</a:t>
            </a:r>
          </a:p>
          <a:p>
            <a:r>
              <a:rPr lang="en-US" sz="2200" b="1" dirty="0">
                <a:ea typeface="ＭＳ Ｐゴシック" charset="0"/>
              </a:rPr>
              <a:t>Yi Zheng, Ph.D.</a:t>
            </a:r>
          </a:p>
          <a:p>
            <a:r>
              <a:rPr lang="en-US" sz="2200" dirty="0">
                <a:solidFill>
                  <a:srgbClr val="EC9B50"/>
                </a:solidFill>
                <a:ea typeface="ＭＳ Ｐゴシック" charset="0"/>
              </a:rPr>
              <a:t>Associate Professor, Arizona State University</a:t>
            </a:r>
          </a:p>
        </p:txBody>
      </p:sp>
    </p:spTree>
    <p:extLst>
      <p:ext uri="{BB962C8B-B14F-4D97-AF65-F5344CB8AC3E}">
        <p14:creationId xmlns:p14="http://schemas.microsoft.com/office/powerpoint/2010/main" val="1709996694"/>
      </p:ext>
    </p:extLst>
  </p:cSld>
  <p:clrMapOvr>
    <a:masterClrMapping/>
  </p:clrMapOvr>
  <mc:AlternateContent xmlns:mc="http://schemas.openxmlformats.org/markup-compatibility/2006" xmlns:p14="http://schemas.microsoft.com/office/powerpoint/2010/main">
    <mc:Choice Requires="p14">
      <p:transition spd="slow" p14:dur="2000" advTm="4721"/>
    </mc:Choice>
    <mc:Fallback xmlns="">
      <p:transition spd="slow" advTm="47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3484-D2DA-F7B1-6675-CA86810E1761}"/>
              </a:ext>
            </a:extLst>
          </p:cNvPr>
          <p:cNvSpPr>
            <a:spLocks noGrp="1"/>
          </p:cNvSpPr>
          <p:nvPr>
            <p:ph type="title"/>
          </p:nvPr>
        </p:nvSpPr>
        <p:spPr>
          <a:xfrm>
            <a:off x="685800" y="609600"/>
            <a:ext cx="7772400" cy="685800"/>
          </a:xfrm>
        </p:spPr>
        <p:txBody>
          <a:bodyPr/>
          <a:lstStyle/>
          <a:p>
            <a:r>
              <a:rPr lang="en-US" dirty="0"/>
              <a:t>OMST Designs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91D919-B49C-B5EE-ED64-FDB7100EEFFC}"/>
                  </a:ext>
                </a:extLst>
              </p:cNvPr>
              <p:cNvSpPr>
                <a:spLocks noGrp="1"/>
              </p:cNvSpPr>
              <p:nvPr>
                <p:ph idx="1"/>
              </p:nvPr>
            </p:nvSpPr>
            <p:spPr>
              <a:xfrm>
                <a:off x="601862" y="1295400"/>
                <a:ext cx="8313538" cy="5181600"/>
              </a:xfrm>
            </p:spPr>
            <p:txBody>
              <a:bodyPr/>
              <a:lstStyle/>
              <a:p>
                <a:pPr>
                  <a:lnSpc>
                    <a:spcPct val="114000"/>
                  </a:lnSpc>
                  <a:spcBef>
                    <a:spcPts val="800"/>
                  </a:spcBef>
                </a:pPr>
                <a:r>
                  <a:rPr lang="en-US" sz="2000" dirty="0"/>
                  <a:t>Three stages:</a:t>
                </a:r>
                <a:br>
                  <a:rPr lang="en-US" sz="1800" dirty="0"/>
                </a:br>
                <a:r>
                  <a:rPr lang="en-US" sz="1800" dirty="0"/>
                  <a:t>Stage 1 (3 units) --&gt; Stage 2(3 units) --&gt; Stage 3 (2 units)</a:t>
                </a:r>
              </a:p>
              <a:p>
                <a:pPr lvl="1">
                  <a:lnSpc>
                    <a:spcPct val="114000"/>
                  </a:lnSpc>
                  <a:spcBef>
                    <a:spcPts val="800"/>
                  </a:spcBef>
                </a:pPr>
                <a:r>
                  <a:rPr lang="en-US" sz="1600" dirty="0"/>
                  <a:t>Note: The third unit in Stage1 was randomly selected from the item bank, instead of using our proposed item selection methods. This unit was not used to estimate examinees’ abilities.</a:t>
                </a:r>
              </a:p>
              <a:p>
                <a:pPr>
                  <a:lnSpc>
                    <a:spcPct val="114000"/>
                  </a:lnSpc>
                  <a:spcBef>
                    <a:spcPts val="800"/>
                  </a:spcBef>
                </a:pPr>
                <a:r>
                  <a:rPr lang="en-US" sz="2000" dirty="0"/>
                  <a:t>Seven content constraints:</a:t>
                </a:r>
              </a:p>
              <a:p>
                <a:pPr lvl="1">
                  <a:lnSpc>
                    <a:spcPct val="114000"/>
                  </a:lnSpc>
                  <a:spcBef>
                    <a:spcPts val="800"/>
                  </a:spcBef>
                </a:pPr>
                <a:r>
                  <a:rPr lang="en-US" sz="1800" dirty="0"/>
                  <a:t>C1:15%, C2:15%, C3:15%, C4:20%, C5:10%, C6:15%, C7:10% </a:t>
                </a:r>
                <a:r>
                  <a:rPr lang="en-US" sz="1800" dirty="0">
                    <a:solidFill>
                      <a:srgbClr val="00B050"/>
                    </a:solidFill>
                  </a:rPr>
                  <a:t>(PISA 2018 Tech Report, Chapter 2, Table 2.8, p.28)</a:t>
                </a:r>
              </a:p>
              <a:p>
                <a:pPr>
                  <a:lnSpc>
                    <a:spcPct val="114000"/>
                  </a:lnSpc>
                  <a:spcBef>
                    <a:spcPts val="800"/>
                  </a:spcBef>
                </a:pPr>
                <a:r>
                  <a:rPr lang="en-US" sz="2000" dirty="0"/>
                  <a:t>Item selection method:</a:t>
                </a:r>
              </a:p>
              <a:p>
                <a:pPr lvl="1">
                  <a:lnSpc>
                    <a:spcPct val="114000"/>
                  </a:lnSpc>
                  <a:spcBef>
                    <a:spcPts val="800"/>
                  </a:spcBef>
                </a:pPr>
                <a:r>
                  <a:rPr lang="en-US" sz="1800" dirty="0"/>
                  <a:t>We adapted the Maximum Priority Index method (MPI; Cheng &amp; Chang, 2009) to select a </a:t>
                </a:r>
                <a:r>
                  <a:rPr lang="en-US" sz="1800" b="1" u="sng" dirty="0"/>
                  <a:t>unit</a:t>
                </a:r>
                <a:r>
                  <a:rPr lang="en-US" sz="1800" dirty="0"/>
                  <a:t> at a time</a:t>
                </a:r>
              </a:p>
              <a:p>
                <a:pPr lvl="2">
                  <a:lnSpc>
                    <a:spcPct val="114000"/>
                  </a:lnSpc>
                  <a:spcBef>
                    <a:spcPts val="800"/>
                  </a:spcBef>
                </a:pPr>
                <a:r>
                  <a:rPr lang="en-US" sz="1800" dirty="0"/>
                  <a:t>Each item’s priority index: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𝑃𝐼</m:t>
                        </m:r>
                      </m:e>
                      <m:sub>
                        <m:r>
                          <a:rPr lang="en-US" sz="1800" i="1">
                            <a:latin typeface="Cambria Math" panose="02040503050406030204" pitchFamily="18" charset="0"/>
                          </a:rPr>
                          <m:t>𝑗</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𝑗</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𝜃</m:t>
                            </m:r>
                          </m:e>
                        </m:acc>
                      </m:e>
                      <m:sub>
                        <m:r>
                          <a:rPr lang="en-US" sz="1800" i="1">
                            <a:latin typeface="Cambria Math" panose="02040503050406030204" pitchFamily="18" charset="0"/>
                          </a:rPr>
                          <m:t>𝑖</m:t>
                        </m:r>
                      </m:sub>
                    </m:sSub>
                    <m:r>
                      <a:rPr lang="en-US" sz="1800" i="1">
                        <a:latin typeface="Cambria Math" panose="02040503050406030204" pitchFamily="18" charset="0"/>
                      </a:rPr>
                      <m:t>)</m:t>
                    </m:r>
                    <m:nary>
                      <m:naryPr>
                        <m:chr m:val="∏"/>
                        <m:limLoc m:val="subSup"/>
                        <m:ctrlPr>
                          <a:rPr lang="en-US" sz="1800" i="1">
                            <a:latin typeface="Cambria Math" panose="02040503050406030204" pitchFamily="18" charset="0"/>
                          </a:rPr>
                        </m:ctrlPr>
                      </m:naryPr>
                      <m:sub>
                        <m:r>
                          <a:rPr lang="en-US" sz="1800" i="1">
                            <a:latin typeface="Cambria Math" panose="02040503050406030204" pitchFamily="18" charset="0"/>
                          </a:rPr>
                          <m:t>𝑘</m:t>
                        </m:r>
                        <m:r>
                          <a:rPr lang="en-US" sz="1800" i="1">
                            <a:latin typeface="Cambria Math" panose="02040503050406030204" pitchFamily="18" charset="0"/>
                          </a:rPr>
                          <m:t>=1</m:t>
                        </m:r>
                      </m:sub>
                      <m:sup>
                        <m:r>
                          <a:rPr lang="en-US" sz="1800" i="1">
                            <a:latin typeface="Cambria Math" panose="02040503050406030204" pitchFamily="18" charset="0"/>
                          </a:rPr>
                          <m:t>𝐾</m:t>
                        </m:r>
                      </m:sup>
                      <m:e>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𝑘</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𝑘</m:t>
                                    </m:r>
                                  </m:sub>
                                </m:sSub>
                              </m:e>
                            </m:d>
                          </m:e>
                          <m:sup>
                            <m:sSub>
                              <m:sSubPr>
                                <m:ctrlPr>
                                  <a:rPr lang="en-US" sz="1800" i="1">
                                    <a:latin typeface="Cambria Math" panose="02040503050406030204" pitchFamily="18" charset="0"/>
                                  </a:rPr>
                                </m:ctrlPr>
                              </m:sSubPr>
                              <m:e>
                                <m:r>
                                  <a:rPr lang="en-US" sz="1800" i="1">
                                    <a:latin typeface="Cambria Math" panose="02040503050406030204" pitchFamily="18" charset="0"/>
                                  </a:rPr>
                                  <m:t>𝑐</m:t>
                                </m:r>
                              </m:e>
                              <m:sub>
                                <m:r>
                                  <a:rPr lang="en-US" sz="1800" i="1">
                                    <a:latin typeface="Cambria Math" panose="02040503050406030204" pitchFamily="18" charset="0"/>
                                  </a:rPr>
                                  <m:t>𝑗𝑘</m:t>
                                </m:r>
                              </m:sub>
                            </m:sSub>
                          </m:sup>
                        </m:sSup>
                      </m:e>
                    </m:nary>
                  </m:oMath>
                </a14:m>
                <a:r>
                  <a:rPr lang="en-US" sz="1800" dirty="0">
                    <a:effectLst/>
                  </a:rPr>
                  <a:t> </a:t>
                </a:r>
              </a:p>
              <a:p>
                <a:pPr lvl="2">
                  <a:lnSpc>
                    <a:spcPct val="114000"/>
                  </a:lnSpc>
                  <a:spcBef>
                    <a:spcPts val="800"/>
                  </a:spcBef>
                </a:pPr>
                <a:r>
                  <a:rPr lang="en-US" sz="1800" dirty="0"/>
                  <a:t>Each unit’s priority index: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𝑃𝐼</m:t>
                        </m:r>
                      </m:e>
                      <m:sub>
                        <m:r>
                          <a:rPr lang="en-US" sz="1800" i="1">
                            <a:latin typeface="Cambria Math" panose="02040503050406030204" pitchFamily="18" charset="0"/>
                          </a:rPr>
                          <m:t>𝑢</m:t>
                        </m:r>
                      </m:sub>
                    </m:sSub>
                    <m:r>
                      <a:rPr lang="en-US" sz="1800" i="1">
                        <a:latin typeface="Cambria Math" panose="02040503050406030204" pitchFamily="18" charset="0"/>
                      </a:rPr>
                      <m:t>=</m:t>
                    </m:r>
                    <m:nary>
                      <m:naryPr>
                        <m:chr m:val="∑"/>
                        <m:limLoc m:val="subSup"/>
                        <m:ctrlPr>
                          <a:rPr lang="en-US" sz="1800" i="1">
                            <a:latin typeface="Cambria Math" panose="02040503050406030204" pitchFamily="18" charset="0"/>
                          </a:rPr>
                        </m:ctrlPr>
                      </m:naryPr>
                      <m:sub>
                        <m:r>
                          <a:rPr lang="en-US" sz="1800" i="1">
                            <a:latin typeface="Cambria Math" panose="02040503050406030204" pitchFamily="18" charset="0"/>
                          </a:rPr>
                          <m:t>𝑗</m:t>
                        </m:r>
                        <m:r>
                          <a:rPr lang="en-US" sz="1800" i="1">
                            <a:latin typeface="Cambria Math" panose="02040503050406030204" pitchFamily="18" charset="0"/>
                          </a:rPr>
                          <m:t>=1</m:t>
                        </m:r>
                      </m:sub>
                      <m:sup>
                        <m:r>
                          <a:rPr lang="en-US" sz="1800" i="1">
                            <a:latin typeface="Cambria Math" panose="02040503050406030204" pitchFamily="18" charset="0"/>
                          </a:rPr>
                          <m:t>𝑈</m:t>
                        </m:r>
                      </m:sup>
                      <m:e>
                        <m:sSub>
                          <m:sSubPr>
                            <m:ctrlPr>
                              <a:rPr lang="en-US" sz="1800" i="1">
                                <a:latin typeface="Cambria Math" panose="02040503050406030204" pitchFamily="18" charset="0"/>
                              </a:rPr>
                            </m:ctrlPr>
                          </m:sSubPr>
                          <m:e>
                            <m:r>
                              <a:rPr lang="en-US" sz="1800" i="1">
                                <a:latin typeface="Cambria Math" panose="02040503050406030204" pitchFamily="18" charset="0"/>
                              </a:rPr>
                              <m:t>𝑃𝐼</m:t>
                            </m:r>
                          </m:e>
                          <m:sub>
                            <m:r>
                              <a:rPr lang="en-US" sz="1800" i="1">
                                <a:latin typeface="Cambria Math" panose="02040503050406030204" pitchFamily="18" charset="0"/>
                              </a:rPr>
                              <m:t>𝑗</m:t>
                            </m:r>
                          </m:sub>
                        </m:sSub>
                      </m:e>
                    </m:nary>
                  </m:oMath>
                </a14:m>
                <a:r>
                  <a:rPr lang="en-US" sz="1800" dirty="0"/>
                  <a:t> </a:t>
                </a:r>
                <a:br>
                  <a:rPr lang="en-US" sz="1800" dirty="0"/>
                </a:br>
                <a:r>
                  <a:rPr lang="en-US" sz="1800" dirty="0"/>
                  <a:t>(the summation of all items’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𝑃𝐼</m:t>
                        </m:r>
                      </m:e>
                      <m:sub>
                        <m:r>
                          <a:rPr lang="en-US" sz="1800" i="1">
                            <a:latin typeface="Cambria Math" panose="02040503050406030204" pitchFamily="18" charset="0"/>
                          </a:rPr>
                          <m:t>𝑗</m:t>
                        </m:r>
                      </m:sub>
                    </m:sSub>
                  </m:oMath>
                </a14:m>
                <a:r>
                  <a:rPr lang="en-US" sz="1800" dirty="0"/>
                  <a:t> within the unit)</a:t>
                </a:r>
              </a:p>
            </p:txBody>
          </p:sp>
        </mc:Choice>
        <mc:Fallback xmlns="">
          <p:sp>
            <p:nvSpPr>
              <p:cNvPr id="3" name="Content Placeholder 2">
                <a:extLst>
                  <a:ext uri="{FF2B5EF4-FFF2-40B4-BE49-F238E27FC236}">
                    <a16:creationId xmlns:a16="http://schemas.microsoft.com/office/drawing/2014/main" id="{5491D919-B49C-B5EE-ED64-FDB7100EEFFC}"/>
                  </a:ext>
                </a:extLst>
              </p:cNvPr>
              <p:cNvSpPr>
                <a:spLocks noGrp="1" noRot="1" noChangeAspect="1" noMove="1" noResize="1" noEditPoints="1" noAdjustHandles="1" noChangeArrowheads="1" noChangeShapeType="1" noTextEdit="1"/>
              </p:cNvSpPr>
              <p:nvPr>
                <p:ph idx="1"/>
              </p:nvPr>
            </p:nvSpPr>
            <p:spPr>
              <a:xfrm>
                <a:off x="601862" y="1295400"/>
                <a:ext cx="8313538" cy="5181600"/>
              </a:xfrm>
              <a:blipFill>
                <a:blip r:embed="rId2"/>
                <a:stretch>
                  <a:fillRect l="-610" t="-244" b="-7090"/>
                </a:stretch>
              </a:blipFill>
            </p:spPr>
            <p:txBody>
              <a:bodyPr/>
              <a:lstStyle/>
              <a:p>
                <a:r>
                  <a:rPr lang="en-US">
                    <a:noFill/>
                  </a:rPr>
                  <a:t> </a:t>
                </a:r>
              </a:p>
            </p:txBody>
          </p:sp>
        </mc:Fallback>
      </mc:AlternateContent>
      <p:sp>
        <p:nvSpPr>
          <p:cNvPr id="5" name="Footer Placeholder 2">
            <a:extLst>
              <a:ext uri="{FF2B5EF4-FFF2-40B4-BE49-F238E27FC236}">
                <a16:creationId xmlns:a16="http://schemas.microsoft.com/office/drawing/2014/main" id="{40F9977E-9D97-3B89-330D-90857391C06A}"/>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10</a:t>
            </a:fld>
            <a:endParaRPr lang="en-US" dirty="0">
              <a:solidFill>
                <a:srgbClr val="810040"/>
              </a:solidFill>
            </a:endParaRPr>
          </a:p>
        </p:txBody>
      </p:sp>
    </p:spTree>
    <p:extLst>
      <p:ext uri="{BB962C8B-B14F-4D97-AF65-F5344CB8AC3E}">
        <p14:creationId xmlns:p14="http://schemas.microsoft.com/office/powerpoint/2010/main" val="357118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36A4CD-C142-60BA-2376-30634B6B9864}"/>
              </a:ext>
            </a:extLst>
          </p:cNvPr>
          <p:cNvPicPr>
            <a:picLocks noChangeAspect="1"/>
          </p:cNvPicPr>
          <p:nvPr/>
        </p:nvPicPr>
        <p:blipFill>
          <a:blip r:embed="rId2"/>
          <a:stretch>
            <a:fillRect/>
          </a:stretch>
        </p:blipFill>
        <p:spPr>
          <a:xfrm>
            <a:off x="559654" y="762000"/>
            <a:ext cx="7804187" cy="5638800"/>
          </a:xfrm>
          <a:prstGeom prst="rect">
            <a:avLst/>
          </a:prstGeom>
        </p:spPr>
      </p:pic>
      <p:sp>
        <p:nvSpPr>
          <p:cNvPr id="5" name="Rectangle 4">
            <a:extLst>
              <a:ext uri="{FF2B5EF4-FFF2-40B4-BE49-F238E27FC236}">
                <a16:creationId xmlns:a16="http://schemas.microsoft.com/office/drawing/2014/main" id="{FC8A15B2-BA29-C605-E101-3A0A0714BDFE}"/>
              </a:ext>
            </a:extLst>
          </p:cNvPr>
          <p:cNvSpPr/>
          <p:nvPr/>
        </p:nvSpPr>
        <p:spPr bwMode="auto">
          <a:xfrm>
            <a:off x="6248400" y="1828800"/>
            <a:ext cx="1981200" cy="4267200"/>
          </a:xfrm>
          <a:prstGeom prst="rect">
            <a:avLst/>
          </a:prstGeom>
          <a:noFill/>
          <a:ln w="57150">
            <a:solidFill>
              <a:srgbClr val="FF0000"/>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Times" charset="0"/>
              <a:ea typeface="ＭＳ Ｐゴシック" charset="0"/>
            </a:endParaRPr>
          </a:p>
        </p:txBody>
      </p:sp>
      <p:sp>
        <p:nvSpPr>
          <p:cNvPr id="7" name="Footer Placeholder 2">
            <a:extLst>
              <a:ext uri="{FF2B5EF4-FFF2-40B4-BE49-F238E27FC236}">
                <a16:creationId xmlns:a16="http://schemas.microsoft.com/office/drawing/2014/main" id="{034A3C93-E844-0A13-00E1-E1AEF1E7CE7B}"/>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11</a:t>
            </a:fld>
            <a:endParaRPr lang="en-US" dirty="0">
              <a:solidFill>
                <a:srgbClr val="810040"/>
              </a:solidFill>
            </a:endParaRPr>
          </a:p>
        </p:txBody>
      </p:sp>
    </p:spTree>
    <p:extLst>
      <p:ext uri="{BB962C8B-B14F-4D97-AF65-F5344CB8AC3E}">
        <p14:creationId xmlns:p14="http://schemas.microsoft.com/office/powerpoint/2010/main" val="87841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0AB2-96D1-4296-83A5-842C9A8B583A}"/>
              </a:ext>
            </a:extLst>
          </p:cNvPr>
          <p:cNvSpPr>
            <a:spLocks noGrp="1"/>
          </p:cNvSpPr>
          <p:nvPr>
            <p:ph type="title"/>
          </p:nvPr>
        </p:nvSpPr>
        <p:spPr>
          <a:xfrm>
            <a:off x="685800" y="609600"/>
            <a:ext cx="8077200" cy="914400"/>
          </a:xfrm>
        </p:spPr>
        <p:txBody>
          <a:bodyPr/>
          <a:lstStyle/>
          <a:p>
            <a:r>
              <a:rPr lang="en-US" sz="2800" dirty="0"/>
              <a:t>OMST Item Selection Methods Incorporating 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466DEA-F55E-F7A6-61D7-9B39D4990E19}"/>
                  </a:ext>
                </a:extLst>
              </p:cNvPr>
              <p:cNvSpPr>
                <a:spLocks noGrp="1"/>
              </p:cNvSpPr>
              <p:nvPr>
                <p:ph idx="1"/>
              </p:nvPr>
            </p:nvSpPr>
            <p:spPr>
              <a:xfrm>
                <a:off x="685800" y="1524000"/>
                <a:ext cx="8077200" cy="5334000"/>
              </a:xfrm>
            </p:spPr>
            <p:txBody>
              <a:bodyPr/>
              <a:lstStyle/>
              <a:p>
                <a:pPr marL="0" indent="0">
                  <a:buNone/>
                </a:pPr>
                <a:r>
                  <a:rPr lang="en-US" sz="2000" b="1" dirty="0"/>
                  <a:t>MPIT (i.e., MPI + MIT)</a:t>
                </a:r>
              </a:p>
              <a:p>
                <a:r>
                  <a:rPr lang="en-US" sz="2000" dirty="0"/>
                  <a:t>Combines the MIT criterion (Fan et al., 2012) with the MPI method. </a:t>
                </a:r>
              </a:p>
              <a:p>
                <a:r>
                  <a:rPr lang="en-US" sz="2000" dirty="0"/>
                  <a:t>Select the next item unit that (1) maximizes the information per expected response time unit and (2) best satisfies the content constraints.</a:t>
                </a:r>
              </a:p>
              <a:p>
                <a:pPr marL="5715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𝑃𝐼𝑇</m:t>
                          </m:r>
                        </m:e>
                        <m:sub>
                          <m:r>
                            <a:rPr lang="en-US" sz="2000" i="1">
                              <a:latin typeface="Cambria Math" panose="02040503050406030204" pitchFamily="18" charset="0"/>
                            </a:rPr>
                            <m:t>𝑢</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𝜃</m:t>
                                  </m:r>
                                </m:e>
                              </m:acc>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𝜏</m:t>
                                  </m:r>
                                </m:e>
                              </m:acc>
                            </m:e>
                            <m:sub>
                              <m:r>
                                <a:rPr lang="en-US" sz="2000" i="1">
                                  <a:latin typeface="Cambria Math" panose="02040503050406030204" pitchFamily="18" charset="0"/>
                                </a:rPr>
                                <m:t>𝑖</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𝑃𝐼</m:t>
                              </m:r>
                            </m:e>
                            <m:sub>
                              <m:r>
                                <a:rPr lang="en-US" sz="2000" i="1">
                                  <a:latin typeface="Cambria Math" panose="02040503050406030204" pitchFamily="18" charset="0"/>
                                </a:rPr>
                                <m:t>𝑢</m:t>
                              </m:r>
                            </m:sub>
                          </m:sSub>
                        </m:num>
                        <m:den>
                          <m:r>
                            <a:rPr lang="en-US" sz="2000" i="1">
                              <a:latin typeface="Cambria Math" panose="02040503050406030204" pitchFamily="18" charset="0"/>
                            </a:rPr>
                            <m:t>𝐸</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𝑖𝑢</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𝜏</m:t>
                                      </m:r>
                                    </m:e>
                                  </m:acc>
                                </m:e>
                                <m:sub>
                                  <m:r>
                                    <a:rPr lang="en-US" sz="2000" i="1">
                                      <a:latin typeface="Cambria Math" panose="02040503050406030204" pitchFamily="18" charset="0"/>
                                    </a:rPr>
                                    <m:t>𝑖</m:t>
                                  </m:r>
                                </m:sub>
                              </m:sSub>
                            </m:e>
                          </m:d>
                        </m:den>
                      </m:f>
                    </m:oMath>
                  </m:oMathPara>
                </a14:m>
                <a:endParaRPr lang="en-US" sz="2000" dirty="0"/>
              </a:p>
              <a:p>
                <a:pPr marL="0" indent="0">
                  <a:buNone/>
                </a:pPr>
                <a:r>
                  <a:rPr lang="en-US" sz="2000" b="1" dirty="0"/>
                  <a:t>MGPIT (i.e., MPI + GMIT)</a:t>
                </a:r>
              </a:p>
              <a:p>
                <a:r>
                  <a:rPr lang="en-US" sz="2000" dirty="0"/>
                  <a:t>Combines the GMIT criterion (Choe et al., 2018) with MPI. </a:t>
                </a:r>
              </a:p>
              <a:p>
                <a:r>
                  <a:rPr lang="en-US" sz="2000" dirty="0"/>
                  <a:t>GMIT was developed based on MIT. Two more parameters (the centering parameter </a:t>
                </a:r>
                <a:r>
                  <a:rPr lang="en-US" sz="2000" i="1" dirty="0"/>
                  <a:t>v</a:t>
                </a:r>
                <a:r>
                  <a:rPr lang="en-US" sz="2000" dirty="0"/>
                  <a:t> and weighting exponent </a:t>
                </a:r>
                <a:r>
                  <a:rPr lang="en-US" sz="2000" i="1" dirty="0"/>
                  <a:t>w</a:t>
                </a:r>
                <a:r>
                  <a:rPr lang="en-US" sz="2000" dirty="0"/>
                  <a:t>) were added to adjust the influence of the expected RT term on selecting items. </a:t>
                </a:r>
              </a:p>
              <a:p>
                <a:pPr marL="5715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𝐺𝑃𝐼𝑇</m:t>
                          </m:r>
                        </m:e>
                        <m:sub>
                          <m:r>
                            <a:rPr lang="en-US" sz="2000" b="0" i="1" smtClean="0">
                              <a:latin typeface="Cambria Math" panose="02040503050406030204" pitchFamily="18" charset="0"/>
                            </a:rPr>
                            <m:t>𝑢</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𝜃</m:t>
                                  </m:r>
                                </m:e>
                              </m:acc>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𝜏</m:t>
                                  </m:r>
                                </m:e>
                              </m:acc>
                            </m:e>
                            <m:sub>
                              <m:r>
                                <a:rPr lang="en-US" sz="2000" i="1">
                                  <a:latin typeface="Cambria Math" panose="02040503050406030204" pitchFamily="18" charset="0"/>
                                </a:rPr>
                                <m:t>𝑖</m:t>
                              </m:r>
                            </m:sub>
                          </m:sSub>
                        </m:e>
                      </m:d>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𝑃𝐼</m:t>
                              </m:r>
                            </m:e>
                            <m:sub>
                              <m:r>
                                <a:rPr lang="en-US" sz="2000" i="1">
                                  <a:latin typeface="Cambria Math" panose="02040503050406030204" pitchFamily="18" charset="0"/>
                                </a:rPr>
                                <m:t>𝑢</m:t>
                              </m:r>
                            </m:sub>
                          </m:sSub>
                        </m:num>
                        <m:den>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𝑖𝑢</m:t>
                                      </m:r>
                                    </m:sub>
                                  </m:sSub>
                                </m:e>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𝜏</m:t>
                                          </m:r>
                                        </m:e>
                                      </m:acc>
                                    </m:e>
                                    <m:sub>
                                      <m:r>
                                        <a:rPr lang="en-US" sz="2000" i="1">
                                          <a:latin typeface="Cambria Math" panose="02040503050406030204" pitchFamily="18" charset="0"/>
                                        </a:rPr>
                                        <m:t>𝑖</m:t>
                                      </m:r>
                                    </m:sub>
                                  </m:sSub>
                                </m:e>
                              </m:d>
                              <m:r>
                                <a:rPr lang="en-US" sz="2000" i="1">
                                  <a:latin typeface="Cambria Math" panose="02040503050406030204" pitchFamily="18" charset="0"/>
                                </a:rPr>
                                <m:t>−</m:t>
                              </m:r>
                              <m:r>
                                <a:rPr lang="en-US" sz="2000" i="1">
                                  <a:latin typeface="Cambria Math" panose="02040503050406030204" pitchFamily="18" charset="0"/>
                                </a:rPr>
                                <m:t>𝑣</m:t>
                              </m:r>
                              <m:r>
                                <a:rPr lang="en-US" sz="2000" i="1">
                                  <a:latin typeface="Cambria Math" panose="02040503050406030204" pitchFamily="18" charset="0"/>
                                </a:rPr>
                                <m:t>|</m:t>
                              </m:r>
                            </m:e>
                            <m:sup>
                              <m:r>
                                <a:rPr lang="en-US" sz="2000" i="1">
                                  <a:latin typeface="Cambria Math" panose="02040503050406030204" pitchFamily="18" charset="0"/>
                                </a:rPr>
                                <m:t>𝑤</m:t>
                              </m:r>
                            </m:sup>
                          </m:sSup>
                        </m:den>
                      </m:f>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𝑣</m:t>
                          </m:r>
                          <m:r>
                            <a:rPr lang="en-US" sz="2000" i="1">
                              <a:latin typeface="Cambria Math" panose="02040503050406030204" pitchFamily="18" charset="0"/>
                            </a:rPr>
                            <m:t>,</m:t>
                          </m:r>
                          <m:r>
                            <a:rPr lang="en-US" sz="2000" i="1">
                              <a:latin typeface="Cambria Math" panose="02040503050406030204" pitchFamily="18" charset="0"/>
                            </a:rPr>
                            <m:t>𝑤</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ℝ</m:t>
                          </m:r>
                        </m:e>
                        <m:sub>
                          <m:r>
                            <a:rPr lang="en-US" sz="2000" i="1">
                              <a:latin typeface="Cambria Math" panose="02040503050406030204" pitchFamily="18" charset="0"/>
                            </a:rPr>
                            <m:t>≥0</m:t>
                          </m:r>
                        </m:sub>
                        <m:sup>
                          <m:r>
                            <a:rPr lang="en-US" sz="2000" i="1">
                              <a:latin typeface="Cambria Math" panose="02040503050406030204" pitchFamily="18" charset="0"/>
                            </a:rPr>
                            <m:t>2</m:t>
                          </m:r>
                        </m:sup>
                      </m:sSubSup>
                    </m:oMath>
                  </m:oMathPara>
                </a14:m>
                <a:endParaRPr lang="en-US" sz="2000" dirty="0"/>
              </a:p>
              <a:p>
                <a:pPr marL="347663" indent="0">
                  <a:buNone/>
                </a:pPr>
                <a:r>
                  <a:rPr lang="en-US" sz="1200" dirty="0"/>
                  <a:t>Note: In this study, </a:t>
                </a:r>
                <a14:m>
                  <m:oMath xmlns:m="http://schemas.openxmlformats.org/officeDocument/2006/math">
                    <m:r>
                      <a:rPr lang="en-US" sz="1200" i="1">
                        <a:latin typeface="Cambria Math" panose="02040503050406030204" pitchFamily="18" charset="0"/>
                      </a:rPr>
                      <m:t>𝑣</m:t>
                    </m:r>
                    <m:r>
                      <a:rPr lang="en-US" sz="1200" b="0" i="1" smtClean="0">
                        <a:latin typeface="Cambria Math" panose="02040503050406030204" pitchFamily="18" charset="0"/>
                      </a:rPr>
                      <m:t>=</m:t>
                    </m:r>
                    <m:r>
                      <a:rPr lang="en-US" sz="1200" i="1">
                        <a:latin typeface="Cambria Math" panose="02040503050406030204" pitchFamily="18" charset="0"/>
                      </a:rPr>
                      <m:t>𝑚𝑒𝑑</m:t>
                    </m:r>
                    <m:d>
                      <m:dPr>
                        <m:ctrlPr>
                          <a:rPr lang="en-US" sz="1200" i="1">
                            <a:latin typeface="Cambria Math" panose="02040503050406030204" pitchFamily="18" charset="0"/>
                          </a:rPr>
                        </m:ctrlPr>
                      </m:dPr>
                      <m:e>
                        <m:r>
                          <a:rPr lang="en-US" sz="1200" i="1">
                            <a:latin typeface="Cambria Math" panose="02040503050406030204" pitchFamily="18" charset="0"/>
                          </a:rPr>
                          <m:t>𝐸</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𝑗</m:t>
                                </m:r>
                              </m:sub>
                            </m:sSub>
                          </m:e>
                          <m:e>
                            <m:r>
                              <a:rPr lang="en-US" sz="1200" i="1">
                                <a:latin typeface="Cambria Math" panose="02040503050406030204" pitchFamily="18" charset="0"/>
                              </a:rPr>
                              <m:t>𝑚𝑒𝑑</m:t>
                            </m:r>
                            <m:d>
                              <m:dPr>
                                <m:ctrlPr>
                                  <a:rPr lang="en-US" sz="1200" i="1">
                                    <a:latin typeface="Cambria Math" panose="02040503050406030204" pitchFamily="18" charset="0"/>
                                  </a:rPr>
                                </m:ctrlPr>
                              </m:dPr>
                              <m:e>
                                <m:r>
                                  <a:rPr lang="en-US" sz="1200" i="1">
                                    <a:latin typeface="Cambria Math" panose="02040503050406030204" pitchFamily="18" charset="0"/>
                                  </a:rPr>
                                  <m:t>𝜏</m:t>
                                </m:r>
                              </m:e>
                            </m:d>
                          </m:e>
                        </m:d>
                      </m:e>
                    </m:d>
                  </m:oMath>
                </a14:m>
                <a:r>
                  <a:rPr lang="en-US" sz="1200" dirty="0"/>
                  <a:t> because it was the best performer of GMIT in Choe et al. (2018).</a:t>
                </a:r>
                <a:br>
                  <a:rPr lang="en-US" sz="1200" dirty="0"/>
                </a:br>
                <a14:m>
                  <m:oMath xmlns:m="http://schemas.openxmlformats.org/officeDocument/2006/math">
                    <m:r>
                      <m:rPr>
                        <m:sty m:val="p"/>
                      </m:rPr>
                      <a:rPr lang="en-US" sz="1200">
                        <a:latin typeface="Cambria Math" panose="02040503050406030204" pitchFamily="18" charset="0"/>
                      </a:rPr>
                      <m:t>w</m:t>
                    </m:r>
                    <m:r>
                      <a:rPr lang="en-US" sz="1200">
                        <a:latin typeface="Cambria Math" panose="02040503050406030204" pitchFamily="18" charset="0"/>
                      </a:rPr>
                      <m:t>=1</m:t>
                    </m:r>
                  </m:oMath>
                </a14:m>
                <a:r>
                  <a:rPr lang="en-US" sz="1200" dirty="0"/>
                  <a:t>. </a:t>
                </a:r>
                <a:endParaRPr lang="en-US" sz="1600" dirty="0"/>
              </a:p>
            </p:txBody>
          </p:sp>
        </mc:Choice>
        <mc:Fallback xmlns="">
          <p:sp>
            <p:nvSpPr>
              <p:cNvPr id="3" name="Content Placeholder 2">
                <a:extLst>
                  <a:ext uri="{FF2B5EF4-FFF2-40B4-BE49-F238E27FC236}">
                    <a16:creationId xmlns:a16="http://schemas.microsoft.com/office/drawing/2014/main" id="{AA466DEA-F55E-F7A6-61D7-9B39D4990E19}"/>
                  </a:ext>
                </a:extLst>
              </p:cNvPr>
              <p:cNvSpPr>
                <a:spLocks noGrp="1" noRot="1" noChangeAspect="1" noMove="1" noResize="1" noEditPoints="1" noAdjustHandles="1" noChangeArrowheads="1" noChangeShapeType="1" noTextEdit="1"/>
              </p:cNvSpPr>
              <p:nvPr>
                <p:ph idx="1"/>
              </p:nvPr>
            </p:nvSpPr>
            <p:spPr>
              <a:xfrm>
                <a:off x="685800" y="1524000"/>
                <a:ext cx="8077200" cy="5334000"/>
              </a:xfrm>
              <a:blipFill>
                <a:blip r:embed="rId3"/>
                <a:stretch>
                  <a:fillRect l="-942" t="-714" r="-942"/>
                </a:stretch>
              </a:blipFill>
            </p:spPr>
            <p:txBody>
              <a:bodyPr/>
              <a:lstStyle/>
              <a:p>
                <a:r>
                  <a:rPr lang="en-US">
                    <a:noFill/>
                  </a:rPr>
                  <a:t> </a:t>
                </a:r>
              </a:p>
            </p:txBody>
          </p:sp>
        </mc:Fallback>
      </mc:AlternateContent>
      <p:sp>
        <p:nvSpPr>
          <p:cNvPr id="5" name="Footer Placeholder 2">
            <a:extLst>
              <a:ext uri="{FF2B5EF4-FFF2-40B4-BE49-F238E27FC236}">
                <a16:creationId xmlns:a16="http://schemas.microsoft.com/office/drawing/2014/main" id="{2FAD3E22-DC68-A382-4E4D-8A3FBEFC3ECD}"/>
              </a:ext>
            </a:extLst>
          </p:cNvPr>
          <p:cNvSpPr>
            <a:spLocks noGrp="1"/>
          </p:cNvSpPr>
          <p:nvPr>
            <p:ph type="ftr" sz="quarter" idx="11"/>
          </p:nvPr>
        </p:nvSpPr>
        <p:spPr>
          <a:xfrm>
            <a:off x="4391025" y="6242757"/>
            <a:ext cx="4600575" cy="457200"/>
          </a:xfrm>
        </p:spPr>
        <p:txBody>
          <a:bodyPr/>
          <a:lstStyle/>
          <a:p>
            <a:fld id="{28FFD5DC-6F3C-274B-B1DF-1B2DA1F7FE97}" type="slidenum">
              <a:rPr lang="en-US" smtClean="0">
                <a:solidFill>
                  <a:srgbClr val="810040"/>
                </a:solidFill>
              </a:rPr>
              <a:t>12</a:t>
            </a:fld>
            <a:endParaRPr lang="en-US" dirty="0">
              <a:solidFill>
                <a:srgbClr val="810040"/>
              </a:solidFill>
            </a:endParaRPr>
          </a:p>
        </p:txBody>
      </p:sp>
    </p:spTree>
    <p:extLst>
      <p:ext uri="{BB962C8B-B14F-4D97-AF65-F5344CB8AC3E}">
        <p14:creationId xmlns:p14="http://schemas.microsoft.com/office/powerpoint/2010/main" val="338774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3ECFE-B06E-766D-A2E8-FD5A3C017BE8}"/>
              </a:ext>
            </a:extLst>
          </p:cNvPr>
          <p:cNvSpPr>
            <a:spLocks noGrp="1"/>
          </p:cNvSpPr>
          <p:nvPr>
            <p:ph idx="1"/>
          </p:nvPr>
        </p:nvSpPr>
        <p:spPr>
          <a:xfrm>
            <a:off x="685800" y="1548008"/>
            <a:ext cx="8104908" cy="4724400"/>
          </a:xfrm>
        </p:spPr>
        <p:txBody>
          <a:bodyPr/>
          <a:lstStyle/>
          <a:p>
            <a:pPr>
              <a:lnSpc>
                <a:spcPct val="110000"/>
              </a:lnSpc>
              <a:spcBef>
                <a:spcPts val="600"/>
              </a:spcBef>
            </a:pPr>
            <a:r>
              <a:rPr lang="en-US" sz="2000" dirty="0"/>
              <a:t>To balance item exposure rates across different units, a “</a:t>
            </a:r>
            <a:r>
              <a:rPr lang="en-US" sz="2000" dirty="0" err="1"/>
              <a:t>randomesque</a:t>
            </a:r>
            <a:r>
              <a:rPr lang="en-US" sz="2000" dirty="0"/>
              <a:t>” component was added to the OMST item selection procedure. </a:t>
            </a:r>
          </a:p>
          <a:p>
            <a:pPr lvl="1">
              <a:lnSpc>
                <a:spcPct val="110000"/>
              </a:lnSpc>
              <a:spcBef>
                <a:spcPts val="600"/>
              </a:spcBef>
              <a:spcAft>
                <a:spcPts val="1200"/>
              </a:spcAft>
            </a:pPr>
            <a:r>
              <a:rPr lang="en-US" sz="1800" dirty="0"/>
              <a:t>The next unit is randomly chosen from the top </a:t>
            </a:r>
            <a:r>
              <a:rPr lang="en-US" sz="1800" i="1" dirty="0">
                <a:solidFill>
                  <a:srgbClr val="FF0000"/>
                </a:solidFill>
              </a:rPr>
              <a:t>R</a:t>
            </a:r>
            <a:r>
              <a:rPr lang="en-US" sz="1800" dirty="0"/>
              <a:t> units with the largest PIT or GPIT values.</a:t>
            </a:r>
          </a:p>
          <a:p>
            <a:pPr>
              <a:lnSpc>
                <a:spcPct val="110000"/>
              </a:lnSpc>
              <a:spcBef>
                <a:spcPts val="600"/>
              </a:spcBef>
            </a:pPr>
            <a:r>
              <a:rPr lang="en-US" sz="2000" dirty="0"/>
              <a:t>We simulated the test with for </a:t>
            </a:r>
            <a:r>
              <a:rPr lang="en-US" sz="2000" i="1" dirty="0">
                <a:solidFill>
                  <a:srgbClr val="FF0000"/>
                </a:solidFill>
              </a:rPr>
              <a:t>R</a:t>
            </a:r>
            <a:r>
              <a:rPr lang="en-US" sz="2000" dirty="0"/>
              <a:t> = 1, 3, 6, and 10, and found that the design with </a:t>
            </a:r>
            <a:r>
              <a:rPr lang="en-US" sz="2000" i="1" dirty="0">
                <a:solidFill>
                  <a:srgbClr val="FF0000"/>
                </a:solidFill>
              </a:rPr>
              <a:t>R </a:t>
            </a:r>
            <a:r>
              <a:rPr lang="en-US" sz="2000" dirty="0"/>
              <a:t>= 10 gave the best overall performance.</a:t>
            </a:r>
          </a:p>
          <a:p>
            <a:pPr>
              <a:lnSpc>
                <a:spcPct val="110000"/>
              </a:lnSpc>
              <a:spcBef>
                <a:spcPts val="600"/>
              </a:spcBef>
            </a:pPr>
            <a:endParaRPr lang="en-US" sz="2000" dirty="0"/>
          </a:p>
          <a:p>
            <a:pPr>
              <a:lnSpc>
                <a:spcPct val="110000"/>
              </a:lnSpc>
              <a:spcBef>
                <a:spcPts val="600"/>
              </a:spcBef>
            </a:pPr>
            <a:endParaRPr lang="en-US" sz="2000" dirty="0"/>
          </a:p>
          <a:p>
            <a:pPr>
              <a:lnSpc>
                <a:spcPct val="110000"/>
              </a:lnSpc>
              <a:spcBef>
                <a:spcPts val="600"/>
              </a:spcBef>
            </a:pPr>
            <a:endParaRPr lang="en-US" sz="1800" dirty="0"/>
          </a:p>
        </p:txBody>
      </p:sp>
      <p:pic>
        <p:nvPicPr>
          <p:cNvPr id="7" name="Picture 6">
            <a:extLst>
              <a:ext uri="{FF2B5EF4-FFF2-40B4-BE49-F238E27FC236}">
                <a16:creationId xmlns:a16="http://schemas.microsoft.com/office/drawing/2014/main" id="{9B632BF6-B35D-7F2B-E9CE-3AB40332A4DE}"/>
              </a:ext>
            </a:extLst>
          </p:cNvPr>
          <p:cNvPicPr>
            <a:picLocks noChangeAspect="1"/>
          </p:cNvPicPr>
          <p:nvPr/>
        </p:nvPicPr>
        <p:blipFill>
          <a:blip r:embed="rId2"/>
          <a:stretch>
            <a:fillRect/>
          </a:stretch>
        </p:blipFill>
        <p:spPr>
          <a:xfrm>
            <a:off x="557645" y="4332111"/>
            <a:ext cx="8104909" cy="1905000"/>
          </a:xfrm>
          <a:prstGeom prst="rect">
            <a:avLst/>
          </a:prstGeom>
        </p:spPr>
      </p:pic>
      <p:sp>
        <p:nvSpPr>
          <p:cNvPr id="8" name="Title 1">
            <a:extLst>
              <a:ext uri="{FF2B5EF4-FFF2-40B4-BE49-F238E27FC236}">
                <a16:creationId xmlns:a16="http://schemas.microsoft.com/office/drawing/2014/main" id="{84A01B1F-12E1-CF45-8917-C21B48E00E2A}"/>
              </a:ext>
            </a:extLst>
          </p:cNvPr>
          <p:cNvSpPr>
            <a:spLocks noGrp="1"/>
          </p:cNvSpPr>
          <p:nvPr>
            <p:ph type="title"/>
          </p:nvPr>
        </p:nvSpPr>
        <p:spPr>
          <a:xfrm>
            <a:off x="457200" y="609600"/>
            <a:ext cx="8305800" cy="914400"/>
          </a:xfrm>
        </p:spPr>
        <p:txBody>
          <a:bodyPr/>
          <a:lstStyle/>
          <a:p>
            <a:r>
              <a:rPr lang="en-US" sz="2800" dirty="0"/>
              <a:t>OMST Item Selection Methods with </a:t>
            </a:r>
            <a:r>
              <a:rPr lang="en-US" sz="2800" dirty="0" err="1"/>
              <a:t>Randomesque</a:t>
            </a:r>
            <a:endParaRPr lang="en-US" sz="2800" dirty="0"/>
          </a:p>
        </p:txBody>
      </p:sp>
      <p:sp>
        <p:nvSpPr>
          <p:cNvPr id="6" name="Footer Placeholder 2">
            <a:extLst>
              <a:ext uri="{FF2B5EF4-FFF2-40B4-BE49-F238E27FC236}">
                <a16:creationId xmlns:a16="http://schemas.microsoft.com/office/drawing/2014/main" id="{DEC90AA6-6A29-D5F2-03E8-F528D2222FAC}"/>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13</a:t>
            </a:fld>
            <a:endParaRPr lang="en-US" dirty="0">
              <a:solidFill>
                <a:srgbClr val="810040"/>
              </a:solidFill>
            </a:endParaRPr>
          </a:p>
        </p:txBody>
      </p:sp>
    </p:spTree>
    <p:extLst>
      <p:ext uri="{BB962C8B-B14F-4D97-AF65-F5344CB8AC3E}">
        <p14:creationId xmlns:p14="http://schemas.microsoft.com/office/powerpoint/2010/main" val="77481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BFB5-32C6-042D-E073-B1D449745428}"/>
              </a:ext>
            </a:extLst>
          </p:cNvPr>
          <p:cNvSpPr>
            <a:spLocks noGrp="1"/>
          </p:cNvSpPr>
          <p:nvPr>
            <p:ph type="title"/>
          </p:nvPr>
        </p:nvSpPr>
        <p:spPr>
          <a:xfrm>
            <a:off x="685800" y="762000"/>
            <a:ext cx="7772400" cy="1143000"/>
          </a:xfrm>
        </p:spPr>
        <p:txBody>
          <a:bodyPr/>
          <a:lstStyle/>
          <a:p>
            <a:r>
              <a:rPr lang="en-US" sz="2800" dirty="0"/>
              <a:t>OMST: Preventing Enemy Items from Appearing in the Same Test</a:t>
            </a:r>
          </a:p>
        </p:txBody>
      </p:sp>
      <p:sp>
        <p:nvSpPr>
          <p:cNvPr id="3" name="Content Placeholder 2">
            <a:extLst>
              <a:ext uri="{FF2B5EF4-FFF2-40B4-BE49-F238E27FC236}">
                <a16:creationId xmlns:a16="http://schemas.microsoft.com/office/drawing/2014/main" id="{CE2BEE41-D391-8C48-A3EA-E031AE1B25EC}"/>
              </a:ext>
            </a:extLst>
          </p:cNvPr>
          <p:cNvSpPr>
            <a:spLocks noGrp="1"/>
          </p:cNvSpPr>
          <p:nvPr>
            <p:ph idx="1"/>
          </p:nvPr>
        </p:nvSpPr>
        <p:spPr>
          <a:xfrm>
            <a:off x="685800" y="2156179"/>
            <a:ext cx="7772400" cy="4114800"/>
          </a:xfrm>
        </p:spPr>
        <p:txBody>
          <a:bodyPr/>
          <a:lstStyle/>
          <a:p>
            <a:r>
              <a:rPr lang="en-US" sz="2000" dirty="0"/>
              <a:t>Since no information about enemy items were found from the tech report, unit C1.1 and unit S1.10 were randomly chosen as enemy units, and they contained items from the same cognitive content aera.</a:t>
            </a:r>
          </a:p>
          <a:p>
            <a:endParaRPr lang="en-US" sz="800" dirty="0"/>
          </a:p>
          <a:p>
            <a:r>
              <a:rPr lang="en-US" sz="2000" dirty="0"/>
              <a:t>Each of the two enemy units contains 4 items:</a:t>
            </a:r>
          </a:p>
          <a:p>
            <a:pPr lvl="1"/>
            <a:r>
              <a:rPr lang="en-US" sz="1800" dirty="0"/>
              <a:t>Unit C1.1: 2 items on content 2, and 2 items on content 4</a:t>
            </a:r>
          </a:p>
          <a:p>
            <a:pPr lvl="1"/>
            <a:r>
              <a:rPr lang="en-US" sz="1800" dirty="0"/>
              <a:t>Unit S1.10: 1 item on content 2, 1 item on content 4, and 2 items on content 3.</a:t>
            </a:r>
            <a:endParaRPr lang="en-US" sz="2000" dirty="0"/>
          </a:p>
          <a:p>
            <a:endParaRPr lang="en-US" sz="800" dirty="0"/>
          </a:p>
          <a:p>
            <a:r>
              <a:rPr lang="en-US" sz="2000" dirty="0"/>
              <a:t>We added an algorithm to OMST so that if one of the two units appears in a test, the other will not appear in the same test.</a:t>
            </a:r>
          </a:p>
        </p:txBody>
      </p:sp>
      <p:sp>
        <p:nvSpPr>
          <p:cNvPr id="4" name="Footer Placeholder 2">
            <a:extLst>
              <a:ext uri="{FF2B5EF4-FFF2-40B4-BE49-F238E27FC236}">
                <a16:creationId xmlns:a16="http://schemas.microsoft.com/office/drawing/2014/main" id="{643DB70D-97C9-9115-3440-C3680D94D2BD}"/>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14</a:t>
            </a:fld>
            <a:endParaRPr lang="en-US" dirty="0">
              <a:solidFill>
                <a:srgbClr val="810040"/>
              </a:solidFill>
            </a:endParaRPr>
          </a:p>
        </p:txBody>
      </p:sp>
    </p:spTree>
    <p:extLst>
      <p:ext uri="{BB962C8B-B14F-4D97-AF65-F5344CB8AC3E}">
        <p14:creationId xmlns:p14="http://schemas.microsoft.com/office/powerpoint/2010/main" val="182679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CDC4-61D8-C2E5-B227-AF6E29BC7F89}"/>
              </a:ext>
            </a:extLst>
          </p:cNvPr>
          <p:cNvSpPr>
            <a:spLocks noGrp="1"/>
          </p:cNvSpPr>
          <p:nvPr>
            <p:ph type="title"/>
          </p:nvPr>
        </p:nvSpPr>
        <p:spPr>
          <a:xfrm>
            <a:off x="685800" y="685800"/>
            <a:ext cx="7772400" cy="1143000"/>
          </a:xfrm>
        </p:spPr>
        <p:txBody>
          <a:bodyPr/>
          <a:lstStyle/>
          <a:p>
            <a:r>
              <a:rPr lang="en-US" sz="2800" dirty="0"/>
              <a:t>OMST: A Special Unit to Ensure Sufficient Samples for Item Recalibration</a:t>
            </a:r>
          </a:p>
        </p:txBody>
      </p:sp>
      <p:sp>
        <p:nvSpPr>
          <p:cNvPr id="3" name="Content Placeholder 2">
            <a:extLst>
              <a:ext uri="{FF2B5EF4-FFF2-40B4-BE49-F238E27FC236}">
                <a16:creationId xmlns:a16="http://schemas.microsoft.com/office/drawing/2014/main" id="{EE1411F1-7728-19FC-2DB2-D2FFB08AF204}"/>
              </a:ext>
            </a:extLst>
          </p:cNvPr>
          <p:cNvSpPr>
            <a:spLocks noGrp="1"/>
          </p:cNvSpPr>
          <p:nvPr>
            <p:ph idx="1"/>
          </p:nvPr>
        </p:nvSpPr>
        <p:spPr>
          <a:xfrm>
            <a:off x="685800" y="1981200"/>
            <a:ext cx="7772400" cy="4114800"/>
          </a:xfrm>
        </p:spPr>
        <p:txBody>
          <a:bodyPr/>
          <a:lstStyle/>
          <a:p>
            <a:pPr>
              <a:spcAft>
                <a:spcPts val="1200"/>
              </a:spcAft>
            </a:pPr>
            <a:r>
              <a:rPr lang="en-US" sz="2000" dirty="0"/>
              <a:t>A special unit is added to the end of the routing stage.</a:t>
            </a:r>
          </a:p>
          <a:p>
            <a:pPr>
              <a:spcAft>
                <a:spcPts val="1200"/>
              </a:spcAft>
            </a:pPr>
            <a:r>
              <a:rPr lang="en-US" sz="2000" dirty="0"/>
              <a:t>This unit is randomly selected for each examinee.</a:t>
            </a:r>
          </a:p>
          <a:p>
            <a:pPr>
              <a:spcAft>
                <a:spcPts val="1200"/>
              </a:spcAft>
            </a:pPr>
            <a:r>
              <a:rPr lang="en-US" sz="2000" dirty="0"/>
              <a:t>Responses to this unit are not used for scoring --- they are used solely for recalibrating the parameters of all items.</a:t>
            </a:r>
          </a:p>
          <a:p>
            <a:pPr>
              <a:spcAft>
                <a:spcPts val="1200"/>
              </a:spcAft>
            </a:pPr>
            <a:r>
              <a:rPr lang="en-US" sz="2000" dirty="0"/>
              <a:t>Because this unit is completely randomly selected, with a large total volume of examinees like PISA has, in the end, each unit will accrue a calibration sample that mirrors the population ability distribution.</a:t>
            </a:r>
          </a:p>
          <a:p>
            <a:pPr>
              <a:spcAft>
                <a:spcPts val="1200"/>
              </a:spcAft>
            </a:pPr>
            <a:r>
              <a:rPr lang="en-US" sz="2000" dirty="0"/>
              <a:t>The recalibration sample distributions will be demonstrated with simulation and compared against that of the MST design.</a:t>
            </a:r>
          </a:p>
        </p:txBody>
      </p:sp>
      <p:sp>
        <p:nvSpPr>
          <p:cNvPr id="4" name="Footer Placeholder 2">
            <a:extLst>
              <a:ext uri="{FF2B5EF4-FFF2-40B4-BE49-F238E27FC236}">
                <a16:creationId xmlns:a16="http://schemas.microsoft.com/office/drawing/2014/main" id="{0E9579D2-F2A9-2207-BD6B-740C4DCD2C79}"/>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15</a:t>
            </a:fld>
            <a:endParaRPr lang="en-US" dirty="0">
              <a:solidFill>
                <a:srgbClr val="810040"/>
              </a:solidFill>
            </a:endParaRPr>
          </a:p>
        </p:txBody>
      </p:sp>
    </p:spTree>
    <p:extLst>
      <p:ext uri="{BB962C8B-B14F-4D97-AF65-F5344CB8AC3E}">
        <p14:creationId xmlns:p14="http://schemas.microsoft.com/office/powerpoint/2010/main" val="323788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0C53-D384-FCF2-4029-83E4FD5A7C3A}"/>
              </a:ext>
            </a:extLst>
          </p:cNvPr>
          <p:cNvSpPr>
            <a:spLocks noGrp="1"/>
          </p:cNvSpPr>
          <p:nvPr>
            <p:ph type="title"/>
          </p:nvPr>
        </p:nvSpPr>
        <p:spPr>
          <a:xfrm>
            <a:off x="685800" y="674238"/>
            <a:ext cx="7772400" cy="533400"/>
          </a:xfrm>
        </p:spPr>
        <p:txBody>
          <a:bodyPr/>
          <a:lstStyle/>
          <a:p>
            <a:r>
              <a:rPr lang="en-US" sz="3200" dirty="0"/>
              <a:t>Simulation Design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FD6CF9-81E3-1021-70F4-1687E18E5B78}"/>
                  </a:ext>
                </a:extLst>
              </p:cNvPr>
              <p:cNvSpPr>
                <a:spLocks noGrp="1"/>
              </p:cNvSpPr>
              <p:nvPr>
                <p:ph idx="1"/>
              </p:nvPr>
            </p:nvSpPr>
            <p:spPr>
              <a:xfrm>
                <a:off x="609600" y="1340284"/>
                <a:ext cx="8001000" cy="5212916"/>
              </a:xfrm>
            </p:spPr>
            <p:txBody>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Compare 3 designs for 5 different ability groups</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3 designs: (1) MST, (2) OMST MPIT R10, (3)OMST GMPIT R10</a:t>
                </a:r>
              </a:p>
              <a:p>
                <a:pPr lvl="1"/>
                <a:r>
                  <a:rPr lang="en-US" sz="1800" dirty="0">
                    <a:latin typeface="Arial" panose="020B0604020202020204" pitchFamily="34" charset="0"/>
                    <a:cs typeface="Arial" panose="020B0604020202020204" pitchFamily="34" charset="0"/>
                  </a:rPr>
                  <a:t>5 ability groups: </a:t>
                </a:r>
              </a:p>
              <a:p>
                <a:pPr lvl="2"/>
                <a:r>
                  <a:rPr lang="en-US" sz="1800" dirty="0"/>
                  <a:t>Each group consists of 1,000 examinees, and was simulated from the bivariate normal distribution of ability parameters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𝑖</m:t>
                        </m:r>
                      </m:sub>
                    </m:sSub>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𝑖</m:t>
                        </m:r>
                      </m:sub>
                    </m:sSub>
                    <m:r>
                      <a:rPr lang="en-US" sz="1800">
                        <a:latin typeface="Cambria Math" panose="02040503050406030204" pitchFamily="18" charset="0"/>
                      </a:rPr>
                      <m:t>.</m:t>
                    </m:r>
                  </m:oMath>
                </a14:m>
                <a:endParaRPr lang="en-US" sz="1800" dirty="0"/>
              </a:p>
              <a:p>
                <a:pPr lvl="2"/>
                <a:r>
                  <a:rPr lang="en-US" sz="1800" dirty="0">
                    <a:latin typeface="Arial" panose="020B0604020202020204" pitchFamily="34" charset="0"/>
                    <a:cs typeface="Arial" panose="020B0604020202020204" pitchFamily="34" charset="0"/>
                  </a:rPr>
                  <a:t>Groups 1 to 5 are ordered from the low ability level to the high ability level. </a:t>
                </a:r>
              </a:p>
              <a:p>
                <a:pPr marL="0" indent="0">
                  <a:lnSpc>
                    <a:spcPct val="120000"/>
                  </a:lnSpc>
                  <a:spcBef>
                    <a:spcPts val="600"/>
                  </a:spcBef>
                  <a:buNone/>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𝜃</m:t>
                              </m:r>
                            </m:e>
                            <m:sub>
                              <m:r>
                                <a:rPr lang="en-US" sz="1800" i="1">
                                  <a:latin typeface="Cambria Math" panose="02040503050406030204" pitchFamily="18" charset="0"/>
                                </a:rPr>
                                <m:t>𝑖</m:t>
                              </m:r>
                            </m:sub>
                          </m:sSub>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𝜏</m:t>
                              </m:r>
                            </m:e>
                            <m:sub>
                              <m:r>
                                <a:rPr lang="en-US" sz="1800" i="1">
                                  <a:latin typeface="Cambria Math" panose="02040503050406030204" pitchFamily="18" charset="0"/>
                                </a:rPr>
                                <m:t>𝑖</m:t>
                              </m:r>
                            </m:sub>
                          </m:sSub>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i="1">
                                  <a:latin typeface="Cambria Math" panose="02040503050406030204" pitchFamily="18" charset="0"/>
                                </a:rPr>
                                <m:t>𝑔</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Σ</m:t>
                              </m:r>
                            </m:e>
                            <m:sub>
                              <m:r>
                                <a:rPr lang="en-US" sz="1800" i="1">
                                  <a:latin typeface="Cambria Math" panose="02040503050406030204" pitchFamily="18" charset="0"/>
                                </a:rPr>
                                <m:t>𝑔</m:t>
                              </m:r>
                            </m:sub>
                          </m:sSub>
                        </m:e>
                      </m:d>
                      <m:r>
                        <a:rPr lang="en-US" sz="1800" i="1">
                          <a:latin typeface="Cambria Math" panose="02040503050406030204" pitchFamily="18" charset="0"/>
                        </a:rPr>
                        <m:t>,  </m:t>
                      </m:r>
                      <m:r>
                        <a:rPr lang="en-US" sz="1800" i="1">
                          <a:latin typeface="Cambria Math" panose="02040503050406030204" pitchFamily="18" charset="0"/>
                        </a:rPr>
                        <m:t>𝑔</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1,2,…,5</m:t>
                          </m:r>
                        </m:e>
                      </m:d>
                    </m:oMath>
                  </m:oMathPara>
                </a14:m>
                <a:endParaRPr lang="en-US" sz="1800" dirty="0"/>
              </a:p>
              <a:p>
                <a:pPr marL="0" indent="0">
                  <a:lnSpc>
                    <a:spcPct val="120000"/>
                  </a:lnSpc>
                  <a:spcBef>
                    <a:spcPts val="600"/>
                  </a:spcBef>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i="1">
                              <a:latin typeface="Cambria Math" panose="02040503050406030204" pitchFamily="18" charset="0"/>
                            </a:rPr>
                            <m:t>1</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−2</m:t>
                                </m:r>
                              </m:e>
                            </m:mr>
                            <m:mr>
                              <m:e>
                                <m:r>
                                  <a:rPr lang="en-US" sz="1800" i="1">
                                    <a:latin typeface="Cambria Math" panose="02040503050406030204" pitchFamily="18" charset="0"/>
                                  </a:rPr>
                                  <m:t>0</m:t>
                                </m:r>
                              </m:e>
                            </m:mr>
                          </m:m>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i="1">
                              <a:latin typeface="Cambria Math" panose="02040503050406030204" pitchFamily="18" charset="0"/>
                            </a:rPr>
                            <m:t>2</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mr>
                            <m:mr>
                              <m:e>
                                <m:r>
                                  <a:rPr lang="en-US" sz="1800" i="1">
                                    <a:latin typeface="Cambria Math" panose="02040503050406030204" pitchFamily="18" charset="0"/>
                                  </a:rPr>
                                  <m:t>0</m:t>
                                </m:r>
                              </m:e>
                            </m:mr>
                          </m:m>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b="0" i="1" smtClean="0">
                              <a:latin typeface="Cambria Math" panose="02040503050406030204" pitchFamily="18" charset="0"/>
                            </a:rPr>
                            <m:t>3</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e>
                            </m:mr>
                            <m:mr>
                              <m:e>
                                <m:r>
                                  <a:rPr lang="en-US" sz="1800" i="1">
                                    <a:latin typeface="Cambria Math" panose="02040503050406030204" pitchFamily="18" charset="0"/>
                                  </a:rPr>
                                  <m:t>0</m:t>
                                </m:r>
                              </m:e>
                            </m:mr>
                          </m:m>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b="0" i="1" smtClean="0">
                              <a:latin typeface="Cambria Math" panose="02040503050406030204" pitchFamily="18" charset="0"/>
                            </a:rPr>
                            <m:t>4</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mr>
                            <m:mr>
                              <m:e>
                                <m:r>
                                  <a:rPr lang="en-US" sz="1800" i="1">
                                    <a:latin typeface="Cambria Math" panose="02040503050406030204" pitchFamily="18" charset="0"/>
                                  </a:rPr>
                                  <m:t>0</m:t>
                                </m:r>
                              </m:e>
                            </m:mr>
                          </m:m>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b="0" i="1" smtClean="0">
                              <a:latin typeface="Cambria Math" panose="02040503050406030204" pitchFamily="18" charset="0"/>
                            </a:rPr>
                            <m:t>5</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1"/>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2</m:t>
                                </m:r>
                              </m:e>
                            </m:mr>
                            <m:mr>
                              <m:e>
                                <m:r>
                                  <a:rPr lang="en-US" sz="1800" i="1">
                                    <a:latin typeface="Cambria Math" panose="02040503050406030204" pitchFamily="18" charset="0"/>
                                  </a:rPr>
                                  <m:t>0</m:t>
                                </m:r>
                              </m:e>
                            </m:mr>
                          </m:m>
                        </m:e>
                      </m:d>
                    </m:oMath>
                  </m:oMathPara>
                </a14:m>
                <a:endParaRPr lang="en-US" sz="1800" dirty="0"/>
              </a:p>
              <a:p>
                <a:pPr marL="0" indent="0">
                  <a:lnSpc>
                    <a:spcPct val="120000"/>
                  </a:lnSpc>
                  <a:spcBef>
                    <a:spcPts val="600"/>
                  </a:spcBef>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m:rPr>
                              <m:sty m:val="p"/>
                            </m:rPr>
                            <a:rPr lang="en-US" sz="1800">
                              <a:latin typeface="Cambria Math" panose="02040503050406030204" pitchFamily="18" charset="0"/>
                            </a:rPr>
                            <m:t>Σ</m:t>
                          </m:r>
                        </m:e>
                        <m:sub>
                          <m:r>
                            <a:rPr lang="en-US" sz="1800" i="1">
                              <a:latin typeface="Cambria Math" panose="02040503050406030204" pitchFamily="18" charset="0"/>
                            </a:rPr>
                            <m:t>𝑔</m:t>
                          </m:r>
                        </m:sub>
                      </m:sSub>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0.25</m:t>
                                </m:r>
                              </m:e>
                              <m:e>
                                <m:r>
                                  <a:rPr lang="en-US" sz="1800" i="1">
                                    <a:latin typeface="Cambria Math" panose="02040503050406030204" pitchFamily="18" charset="0"/>
                                  </a:rPr>
                                  <m:t>0.</m:t>
                                </m:r>
                                <m:r>
                                  <a:rPr lang="en-US" sz="1800" b="0" i="1" smtClean="0">
                                    <a:latin typeface="Cambria Math" panose="02040503050406030204" pitchFamily="18" charset="0"/>
                                  </a:rPr>
                                  <m:t>1</m:t>
                                </m:r>
                                <m:r>
                                  <a:rPr lang="en-US" sz="1800" i="1">
                                    <a:latin typeface="Cambria Math" panose="02040503050406030204" pitchFamily="18" charset="0"/>
                                  </a:rPr>
                                  <m:t>25</m:t>
                                </m:r>
                              </m:e>
                            </m:mr>
                            <m:mr>
                              <m:e>
                                <m:r>
                                  <a:rPr lang="en-US" sz="1800" i="1">
                                    <a:latin typeface="Cambria Math" panose="02040503050406030204" pitchFamily="18" charset="0"/>
                                  </a:rPr>
                                  <m:t>0.</m:t>
                                </m:r>
                                <m:r>
                                  <a:rPr lang="en-US" sz="1800" b="0" i="1" smtClean="0">
                                    <a:latin typeface="Cambria Math" panose="02040503050406030204" pitchFamily="18" charset="0"/>
                                  </a:rPr>
                                  <m:t>1</m:t>
                                </m:r>
                                <m:r>
                                  <a:rPr lang="en-US" sz="1800" i="1">
                                    <a:latin typeface="Cambria Math" panose="02040503050406030204" pitchFamily="18" charset="0"/>
                                  </a:rPr>
                                  <m:t>25</m:t>
                                </m:r>
                              </m:e>
                              <m:e>
                                <m:r>
                                  <a:rPr lang="en-US" sz="1800" i="1">
                                    <a:latin typeface="Cambria Math" panose="02040503050406030204" pitchFamily="18" charset="0"/>
                                  </a:rPr>
                                  <m:t>0.25</m:t>
                                </m:r>
                              </m:e>
                            </m:mr>
                          </m:m>
                        </m:e>
                      </m:d>
                      <m:r>
                        <a:rPr lang="en-US" sz="1800" i="1">
                          <a:latin typeface="Cambria Math" panose="02040503050406030204" pitchFamily="18" charset="0"/>
                        </a:rPr>
                        <m:t>.</m:t>
                      </m:r>
                    </m:oMath>
                  </m:oMathPara>
                </a14:m>
                <a:endParaRPr lang="en-US" sz="1800" dirty="0"/>
              </a:p>
              <a:p>
                <a:pPr marL="457200" indent="-457200">
                  <a:buFont typeface="+mj-lt"/>
                  <a:buAutoNum type="arabicPeriod" startAt="2"/>
                </a:pPr>
                <a:r>
                  <a:rPr lang="en-US" sz="2000" dirty="0">
                    <a:latin typeface="Arial" panose="020B0604020202020204" pitchFamily="34" charset="0"/>
                    <a:cs typeface="Arial" panose="020B0604020202020204" pitchFamily="34" charset="0"/>
                  </a:rPr>
                  <a:t>Compare 3 designs for the overall examinees</a:t>
                </a:r>
              </a:p>
              <a:p>
                <a:pPr lvl="1"/>
                <a:r>
                  <a:rPr lang="en-US" sz="1800" dirty="0">
                    <a:latin typeface="Arial" panose="020B0604020202020204" pitchFamily="34" charset="0"/>
                    <a:ea typeface="Times New Roman" panose="02020603050405020304" pitchFamily="18" charset="0"/>
                    <a:cs typeface="Arial" panose="020B0604020202020204" pitchFamily="34" charset="0"/>
                  </a:rPr>
                  <a:t>1000 examinees were simulated from the bivariate normal distribution of ability parameter </a:t>
                </a:r>
                <a14:m>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𝜃</m:t>
                        </m:r>
                      </m:e>
                      <m:sub>
                        <m:r>
                          <a:rPr lang="en-US" sz="1800" i="1">
                            <a:latin typeface="Cambria Math" panose="02040503050406030204" pitchFamily="18" charset="0"/>
                            <a:ea typeface="Times New Roman" panose="02020603050405020304" pitchFamily="18" charset="0"/>
                          </a:rPr>
                          <m:t>𝑖</m:t>
                        </m:r>
                      </m:sub>
                    </m:sSub>
                  </m:oMath>
                </a14:m>
                <a:r>
                  <a:rPr lang="en-US" sz="1800" dirty="0">
                    <a:latin typeface="Arial" panose="020B0604020202020204" pitchFamily="34" charset="0"/>
                    <a:ea typeface="Times New Roman" panose="02020603050405020304" pitchFamily="18" charset="0"/>
                    <a:cs typeface="Arial" panose="020B0604020202020204" pitchFamily="34" charset="0"/>
                  </a:rPr>
                  <a:t> and </a:t>
                </a:r>
                <a14:m>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𝜏</m:t>
                        </m:r>
                      </m:e>
                      <m:sub>
                        <m:r>
                          <a:rPr lang="en-US" sz="1800" i="1">
                            <a:latin typeface="Cambria Math" panose="02040503050406030204" pitchFamily="18" charset="0"/>
                            <a:ea typeface="Times New Roman" panose="02020603050405020304" pitchFamily="18" charset="0"/>
                          </a:rPr>
                          <m:t>𝑖</m:t>
                        </m:r>
                      </m:sub>
                    </m:sSub>
                  </m:oMath>
                </a14:m>
                <a:r>
                  <a:rPr lang="en-US" sz="1800" dirty="0">
                    <a:latin typeface="Arial" panose="020B0604020202020204" pitchFamily="34" charset="0"/>
                    <a:ea typeface="Times New Roman" panose="02020603050405020304" pitchFamily="18" charset="0"/>
                    <a:cs typeface="Arial" panose="020B0604020202020204" pitchFamily="34" charset="0"/>
                  </a:rPr>
                  <a:t>: </a:t>
                </a:r>
              </a:p>
              <a:p>
                <a:pPr marL="457200" lvl="1" indent="0">
                  <a:buNone/>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ea typeface="Times New Roman" panose="02020603050405020304" pitchFamily="18" charset="0"/>
                            </a:rPr>
                          </m:ctrlPr>
                        </m:dPr>
                        <m:e>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𝜃</m:t>
                              </m:r>
                            </m:e>
                            <m:sub>
                              <m:r>
                                <a:rPr lang="en-US" sz="1800" i="1">
                                  <a:latin typeface="Cambria Math" panose="02040503050406030204" pitchFamily="18" charset="0"/>
                                  <a:ea typeface="Times New Roman" panose="02020603050405020304" pitchFamily="18" charset="0"/>
                                </a:rPr>
                                <m:t>𝑖</m:t>
                              </m:r>
                            </m:sub>
                          </m:sSub>
                          <m:r>
                            <a:rPr lang="en-US" sz="1800" i="1">
                              <a:latin typeface="Cambria Math" panose="02040503050406030204" pitchFamily="18" charset="0"/>
                              <a:ea typeface="Times New Roman" panose="02020603050405020304" pitchFamily="18" charset="0"/>
                            </a:rPr>
                            <m:t>, </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𝜏</m:t>
                              </m:r>
                            </m:e>
                            <m:sub>
                              <m:r>
                                <a:rPr lang="en-US" sz="1800" i="1">
                                  <a:latin typeface="Cambria Math" panose="02040503050406030204" pitchFamily="18" charset="0"/>
                                  <a:ea typeface="Times New Roman" panose="02020603050405020304" pitchFamily="18" charset="0"/>
                                </a:rPr>
                                <m:t>𝑖</m:t>
                              </m:r>
                            </m:sub>
                          </m:sSub>
                        </m:e>
                      </m:d>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𝑁</m:t>
                          </m:r>
                        </m:e>
                        <m:sub>
                          <m:r>
                            <a:rPr lang="en-US" sz="1800" i="1">
                              <a:latin typeface="Cambria Math" panose="02040503050406030204" pitchFamily="18" charset="0"/>
                              <a:ea typeface="Times New Roman" panose="02020603050405020304" pitchFamily="18" charset="0"/>
                            </a:rPr>
                            <m:t>2</m:t>
                          </m:r>
                        </m:sub>
                      </m:sSub>
                      <m:d>
                        <m:dPr>
                          <m:ctrlPr>
                            <a:rPr lang="en-US" sz="1800" i="1">
                              <a:latin typeface="Cambria Math" panose="02040503050406030204" pitchFamily="18" charset="0"/>
                              <a:ea typeface="Times New Roman" panose="02020603050405020304" pitchFamily="18" charset="0"/>
                            </a:rPr>
                          </m:ctrlPr>
                        </m:dPr>
                        <m:e>
                          <m:r>
                            <a:rPr lang="en-US" sz="1800" i="1">
                              <a:latin typeface="Cambria Math" panose="02040503050406030204" pitchFamily="18" charset="0"/>
                              <a:ea typeface="Times New Roman" panose="02020603050405020304" pitchFamily="18" charset="0"/>
                            </a:rPr>
                            <m:t>𝜇</m:t>
                          </m:r>
                          <m:r>
                            <a:rPr lang="en-US" sz="1800" i="1">
                              <a:latin typeface="Cambria Math" panose="02040503050406030204" pitchFamily="18" charset="0"/>
                              <a:ea typeface="Times New Roman" panose="02020603050405020304" pitchFamily="18" charset="0"/>
                            </a:rPr>
                            <m:t>,</m:t>
                          </m:r>
                          <m:r>
                            <m:rPr>
                              <m:sty m:val="p"/>
                            </m:rPr>
                            <a:rPr lang="en-US" sz="1800">
                              <a:latin typeface="Cambria Math" panose="02040503050406030204" pitchFamily="18" charset="0"/>
                              <a:ea typeface="Times New Roman" panose="02020603050405020304" pitchFamily="18" charset="0"/>
                            </a:rPr>
                            <m:t>Σ</m:t>
                          </m:r>
                        </m:e>
                      </m:d>
                      <m:r>
                        <a:rPr lang="en-US" sz="1800" i="1">
                          <a:latin typeface="Cambria Math" panose="02040503050406030204" pitchFamily="18" charset="0"/>
                          <a:ea typeface="Times New Roman" panose="02020603050405020304" pitchFamily="18" charset="0"/>
                        </a:rPr>
                        <m:t>,  </m:t>
                      </m:r>
                      <m:r>
                        <a:rPr lang="en-US" sz="1800" i="1">
                          <a:latin typeface="Cambria Math" panose="02040503050406030204" pitchFamily="18" charset="0"/>
                          <a:ea typeface="Times New Roman" panose="02020603050405020304" pitchFamily="18" charset="0"/>
                        </a:rPr>
                        <m:t>𝜇</m:t>
                      </m:r>
                      <m:r>
                        <a:rPr lang="en-US" sz="1800" i="1">
                          <a:latin typeface="Cambria Math" panose="02040503050406030204" pitchFamily="18" charset="0"/>
                          <a:ea typeface="Times New Roman" panose="02020603050405020304" pitchFamily="18" charset="0"/>
                        </a:rPr>
                        <m:t>=</m:t>
                      </m:r>
                      <m:d>
                        <m:dPr>
                          <m:begChr m:val="["/>
                          <m:endChr m:val="]"/>
                          <m:ctrlPr>
                            <a:rPr lang="en-US" sz="1800" i="1">
                              <a:latin typeface="Cambria Math" panose="02040503050406030204" pitchFamily="18" charset="0"/>
                              <a:ea typeface="Times New Roman" panose="02020603050405020304" pitchFamily="18" charset="0"/>
                            </a:rPr>
                          </m:ctrlPr>
                        </m:dPr>
                        <m:e>
                          <m:m>
                            <m:mPr>
                              <m:mcs>
                                <m:mc>
                                  <m:mcPr>
                                    <m:count m:val="1"/>
                                    <m:mcJc m:val="center"/>
                                  </m:mcPr>
                                </m:mc>
                              </m:mcs>
                              <m:ctrlPr>
                                <a:rPr lang="en-US" sz="1800" i="1">
                                  <a:latin typeface="Cambria Math" panose="02040503050406030204" pitchFamily="18" charset="0"/>
                                  <a:ea typeface="Times New Roman" panose="02020603050405020304" pitchFamily="18" charset="0"/>
                                </a:rPr>
                              </m:ctrlPr>
                            </m:mPr>
                            <m:mr>
                              <m:e>
                                <m:r>
                                  <a:rPr lang="en-US" sz="1800" i="1">
                                    <a:latin typeface="Cambria Math" panose="02040503050406030204" pitchFamily="18" charset="0"/>
                                    <a:ea typeface="Times New Roman" panose="02020603050405020304" pitchFamily="18" charset="0"/>
                                  </a:rPr>
                                  <m:t>0</m:t>
                                </m:r>
                              </m:e>
                            </m:mr>
                            <m:mr>
                              <m:e>
                                <m:r>
                                  <a:rPr lang="en-US" sz="1800" i="1">
                                    <a:latin typeface="Cambria Math" panose="02040503050406030204" pitchFamily="18" charset="0"/>
                                    <a:ea typeface="Times New Roman" panose="02020603050405020304" pitchFamily="18" charset="0"/>
                                  </a:rPr>
                                  <m:t>0</m:t>
                                </m:r>
                              </m:e>
                            </m:mr>
                          </m:m>
                        </m:e>
                      </m:d>
                      <m:r>
                        <a:rPr lang="en-US" sz="1800" i="1">
                          <a:latin typeface="Cambria Math" panose="02040503050406030204" pitchFamily="18" charset="0"/>
                          <a:ea typeface="Times New Roman" panose="02020603050405020304" pitchFamily="18" charset="0"/>
                        </a:rPr>
                        <m:t>,  </m:t>
                      </m:r>
                      <m:r>
                        <m:rPr>
                          <m:sty m:val="p"/>
                        </m:rPr>
                        <a:rPr lang="en-US" sz="1800">
                          <a:latin typeface="Cambria Math" panose="02040503050406030204" pitchFamily="18" charset="0"/>
                          <a:ea typeface="Times New Roman" panose="02020603050405020304" pitchFamily="18" charset="0"/>
                        </a:rPr>
                        <m:t>Σ</m:t>
                      </m:r>
                      <m:r>
                        <a:rPr lang="en-US" sz="1800">
                          <a:latin typeface="Cambria Math" panose="02040503050406030204" pitchFamily="18" charset="0"/>
                          <a:ea typeface="Times New Roman" panose="02020603050405020304" pitchFamily="18" charset="0"/>
                        </a:rPr>
                        <m:t>=</m:t>
                      </m:r>
                      <m:d>
                        <m:dPr>
                          <m:begChr m:val="["/>
                          <m:endChr m:val="]"/>
                          <m:ctrlPr>
                            <a:rPr lang="en-US" sz="1800" i="1">
                              <a:latin typeface="Cambria Math" panose="02040503050406030204" pitchFamily="18" charset="0"/>
                              <a:ea typeface="Times New Roman" panose="02020603050405020304" pitchFamily="18" charset="0"/>
                            </a:rPr>
                          </m:ctrlPr>
                        </m:dPr>
                        <m:e>
                          <m:m>
                            <m:mPr>
                              <m:mcs>
                                <m:mc>
                                  <m:mcPr>
                                    <m:count m:val="2"/>
                                    <m:mcJc m:val="center"/>
                                  </m:mcPr>
                                </m:mc>
                              </m:mcs>
                              <m:ctrlPr>
                                <a:rPr lang="en-US" sz="1800" i="1">
                                  <a:latin typeface="Cambria Math" panose="02040503050406030204" pitchFamily="18" charset="0"/>
                                  <a:ea typeface="Times New Roman" panose="02020603050405020304" pitchFamily="18" charset="0"/>
                                </a:rPr>
                              </m:ctrlPr>
                            </m:mPr>
                            <m:mr>
                              <m:e>
                                <m:r>
                                  <a:rPr lang="en-US" sz="1800" i="1">
                                    <a:latin typeface="Cambria Math" panose="02040503050406030204" pitchFamily="18" charset="0"/>
                                    <a:ea typeface="Times New Roman" panose="02020603050405020304" pitchFamily="18" charset="0"/>
                                  </a:rPr>
                                  <m:t>1</m:t>
                                </m:r>
                              </m:e>
                              <m:e>
                                <m:r>
                                  <a:rPr lang="en-US" sz="1800" i="1">
                                    <a:latin typeface="Cambria Math" panose="02040503050406030204" pitchFamily="18" charset="0"/>
                                    <a:ea typeface="Times New Roman" panose="02020603050405020304" pitchFamily="18" charset="0"/>
                                  </a:rPr>
                                  <m:t>0.25</m:t>
                                </m:r>
                              </m:e>
                            </m:mr>
                            <m:mr>
                              <m:e>
                                <m:r>
                                  <a:rPr lang="en-US" sz="1800" i="1">
                                    <a:latin typeface="Cambria Math" panose="02040503050406030204" pitchFamily="18" charset="0"/>
                                    <a:ea typeface="Times New Roman" panose="02020603050405020304" pitchFamily="18" charset="0"/>
                                  </a:rPr>
                                  <m:t>0.25</m:t>
                                </m:r>
                              </m:e>
                              <m:e>
                                <m:r>
                                  <a:rPr lang="en-US" sz="1800" i="1">
                                    <a:latin typeface="Cambria Math" panose="02040503050406030204" pitchFamily="18" charset="0"/>
                                    <a:ea typeface="Times New Roman" panose="02020603050405020304" pitchFamily="18" charset="0"/>
                                  </a:rPr>
                                  <m:t>0.25</m:t>
                                </m:r>
                              </m:e>
                            </m:mr>
                          </m:m>
                        </m:e>
                      </m:d>
                    </m:oMath>
                  </m:oMathPara>
                </a14:m>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B3FD6CF9-81E3-1021-70F4-1687E18E5B78}"/>
                  </a:ext>
                </a:extLst>
              </p:cNvPr>
              <p:cNvSpPr>
                <a:spLocks noGrp="1" noRot="1" noChangeAspect="1" noMove="1" noResize="1" noEditPoints="1" noAdjustHandles="1" noChangeArrowheads="1" noChangeShapeType="1" noTextEdit="1"/>
              </p:cNvSpPr>
              <p:nvPr>
                <p:ph idx="1"/>
              </p:nvPr>
            </p:nvSpPr>
            <p:spPr>
              <a:xfrm>
                <a:off x="609600" y="1340284"/>
                <a:ext cx="8001000" cy="5212916"/>
              </a:xfrm>
              <a:blipFill>
                <a:blip r:embed="rId2"/>
                <a:stretch>
                  <a:fillRect l="-634" t="-730" r="-1109" b="-487"/>
                </a:stretch>
              </a:blipFill>
            </p:spPr>
            <p:txBody>
              <a:bodyPr/>
              <a:lstStyle/>
              <a:p>
                <a:r>
                  <a:rPr lang="en-US">
                    <a:noFill/>
                  </a:rPr>
                  <a:t> </a:t>
                </a:r>
              </a:p>
            </p:txBody>
          </p:sp>
        </mc:Fallback>
      </mc:AlternateContent>
      <p:sp>
        <p:nvSpPr>
          <p:cNvPr id="5" name="Footer Placeholder 2">
            <a:extLst>
              <a:ext uri="{FF2B5EF4-FFF2-40B4-BE49-F238E27FC236}">
                <a16:creationId xmlns:a16="http://schemas.microsoft.com/office/drawing/2014/main" id="{9C98F818-735E-EC28-03FB-52C31ACAE63E}"/>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16</a:t>
            </a:fld>
            <a:endParaRPr lang="en-US" dirty="0">
              <a:solidFill>
                <a:srgbClr val="810040"/>
              </a:solidFill>
            </a:endParaRPr>
          </a:p>
        </p:txBody>
      </p:sp>
    </p:spTree>
    <p:extLst>
      <p:ext uri="{BB962C8B-B14F-4D97-AF65-F5344CB8AC3E}">
        <p14:creationId xmlns:p14="http://schemas.microsoft.com/office/powerpoint/2010/main" val="332299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8DD1-7DA1-8497-1B6F-54671A7B2D5F}"/>
              </a:ext>
            </a:extLst>
          </p:cNvPr>
          <p:cNvSpPr>
            <a:spLocks noGrp="1"/>
          </p:cNvSpPr>
          <p:nvPr>
            <p:ph type="title"/>
          </p:nvPr>
        </p:nvSpPr>
        <p:spPr>
          <a:xfrm>
            <a:off x="685800" y="609600"/>
            <a:ext cx="7772400" cy="533400"/>
          </a:xfrm>
        </p:spPr>
        <p:txBody>
          <a:bodyPr/>
          <a:lstStyle/>
          <a:p>
            <a:r>
              <a:rPr lang="en-US" sz="3200" dirty="0"/>
              <a:t>Evaluation Criteria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BEFB27-D601-CAC3-7DFD-68BEB347BB57}"/>
                  </a:ext>
                </a:extLst>
              </p:cNvPr>
              <p:cNvSpPr>
                <a:spLocks noGrp="1"/>
              </p:cNvSpPr>
              <p:nvPr>
                <p:ph idx="1"/>
              </p:nvPr>
            </p:nvSpPr>
            <p:spPr>
              <a:xfrm>
                <a:off x="722489" y="1143000"/>
                <a:ext cx="7772400" cy="5410200"/>
              </a:xfrm>
            </p:spPr>
            <p:txBody>
              <a:bodyPr/>
              <a:lstStyle/>
              <a:p>
                <a:pPr>
                  <a:buFont typeface="+mj-lt"/>
                  <a:buAutoNum type="arabicPeriod"/>
                </a:pPr>
                <a:r>
                  <a:rPr lang="en-US" sz="1800" b="1" dirty="0"/>
                  <a:t>Estimation accuracy measures</a:t>
                </a:r>
                <a:br>
                  <a:rPr lang="en-US" sz="1800" b="1" dirty="0"/>
                </a:br>
                <a:r>
                  <a:rPr lang="en-US" sz="1800" dirty="0"/>
                  <a:t>RMSEs of examinees’ latent ability estimate (EAP) and latent speed estimate (MLE; van der Linden, 2006)</a:t>
                </a:r>
                <a:r>
                  <a:rPr lang="en-US" sz="2000" dirty="0"/>
                  <a:t>:</a:t>
                </a: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Times New Roman" panose="02020603050405020304" pitchFamily="18" charset="0"/>
                        </a:rPr>
                        <m:t>𝑅𝑀𝑆𝐸</m:t>
                      </m:r>
                      <m:d>
                        <m:dPr>
                          <m:ctrlPr>
                            <a:rPr lang="en-US" sz="1600" i="1">
                              <a:latin typeface="Cambria Math" panose="02040503050406030204" pitchFamily="18" charset="0"/>
                              <a:ea typeface="Times New Roman" panose="02020603050405020304" pitchFamily="18" charset="0"/>
                            </a:rPr>
                          </m:ctrlPr>
                        </m:dPr>
                        <m:e>
                          <m:acc>
                            <m:accPr>
                              <m:chr m:val="̂"/>
                              <m:ctrlPr>
                                <a:rPr lang="en-US" sz="1600" i="1">
                                  <a:latin typeface="Cambria Math" panose="02040503050406030204" pitchFamily="18" charset="0"/>
                                  <a:ea typeface="Times New Roman" panose="02020603050405020304" pitchFamily="18" charset="0"/>
                                </a:rPr>
                              </m:ctrlPr>
                            </m:accPr>
                            <m:e>
                              <m:r>
                                <a:rPr lang="en-US" sz="1600" i="1">
                                  <a:latin typeface="Cambria Math" panose="02040503050406030204" pitchFamily="18" charset="0"/>
                                  <a:ea typeface="Times New Roman" panose="02020603050405020304" pitchFamily="18" charset="0"/>
                                </a:rPr>
                                <m:t>𝜃</m:t>
                              </m:r>
                            </m:e>
                          </m:acc>
                        </m:e>
                      </m:d>
                      <m:r>
                        <a:rPr lang="en-US" sz="1600" i="1">
                          <a:latin typeface="Cambria Math" panose="02040503050406030204" pitchFamily="18" charset="0"/>
                          <a:ea typeface="Times New Roman" panose="02020603050405020304" pitchFamily="18" charset="0"/>
                        </a:rPr>
                        <m:t>=</m:t>
                      </m:r>
                      <m:rad>
                        <m:radPr>
                          <m:degHide m:val="on"/>
                          <m:ctrlPr>
                            <a:rPr lang="en-US" sz="1600" i="1">
                              <a:latin typeface="Cambria Math" panose="02040503050406030204" pitchFamily="18" charset="0"/>
                              <a:ea typeface="Times New Roman" panose="02020603050405020304" pitchFamily="18" charset="0"/>
                            </a:rPr>
                          </m:ctrlPr>
                        </m:radPr>
                        <m:deg/>
                        <m:e>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𝑛</m:t>
                              </m:r>
                            </m:den>
                          </m:f>
                          <m:nary>
                            <m:naryPr>
                              <m:chr m:val="∑"/>
                              <m:limLoc m:val="undOvr"/>
                              <m:ctrlPr>
                                <a:rPr lang="en-US" sz="1600" i="1">
                                  <a:latin typeface="Cambria Math" panose="02040503050406030204" pitchFamily="18" charset="0"/>
                                  <a:ea typeface="Times New Roman" panose="02020603050405020304" pitchFamily="18" charset="0"/>
                                </a:rPr>
                              </m:ctrlPr>
                            </m:naryPr>
                            <m:sub>
                              <m:r>
                                <a:rPr lang="en-US" sz="1600" i="1">
                                  <a:latin typeface="Cambria Math" panose="02040503050406030204" pitchFamily="18" charset="0"/>
                                  <a:ea typeface="Times New Roman" panose="02020603050405020304" pitchFamily="18" charset="0"/>
                                </a:rPr>
                                <m:t>𝑖</m:t>
                              </m:r>
                              <m:r>
                                <a:rPr lang="en-US" sz="1600" i="1">
                                  <a:latin typeface="Cambria Math" panose="02040503050406030204" pitchFamily="18" charset="0"/>
                                  <a:ea typeface="Times New Roman" panose="02020603050405020304" pitchFamily="18" charset="0"/>
                                </a:rPr>
                                <m:t>=1</m:t>
                              </m:r>
                            </m:sub>
                            <m:sup>
                              <m:r>
                                <a:rPr lang="en-US" sz="1600" i="1">
                                  <a:latin typeface="Cambria Math" panose="02040503050406030204" pitchFamily="18" charset="0"/>
                                  <a:ea typeface="Times New Roman" panose="02020603050405020304" pitchFamily="18" charset="0"/>
                                </a:rPr>
                                <m:t>𝑛</m:t>
                              </m:r>
                            </m:sup>
                            <m:e>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acc>
                                        <m:accPr>
                                          <m:chr m:val="̂"/>
                                          <m:ctrlPr>
                                            <a:rPr lang="en-US" sz="1600" i="1">
                                              <a:latin typeface="Cambria Math" panose="02040503050406030204" pitchFamily="18" charset="0"/>
                                              <a:ea typeface="Times New Roman" panose="02020603050405020304" pitchFamily="18" charset="0"/>
                                            </a:rPr>
                                          </m:ctrlPr>
                                        </m:accPr>
                                        <m:e>
                                          <m:r>
                                            <a:rPr lang="en-US" sz="1600" i="1">
                                              <a:latin typeface="Cambria Math" panose="02040503050406030204" pitchFamily="18" charset="0"/>
                                              <a:ea typeface="Times New Roman" panose="02020603050405020304" pitchFamily="18" charset="0"/>
                                            </a:rPr>
                                            <m:t>𝜃</m:t>
                                          </m:r>
                                        </m:e>
                                      </m:acc>
                                    </m:e>
                                    <m:sub>
                                      <m:r>
                                        <a:rPr lang="en-US" sz="1600" i="1">
                                          <a:latin typeface="Cambria Math" panose="02040503050406030204" pitchFamily="18" charset="0"/>
                                          <a:ea typeface="Times New Roman" panose="02020603050405020304" pitchFamily="18" charset="0"/>
                                        </a:rPr>
                                        <m:t>𝑖</m:t>
                                      </m:r>
                                    </m:sub>
                                  </m:sSub>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𝜃</m:t>
                                      </m:r>
                                    </m:e>
                                    <m:sub>
                                      <m:r>
                                        <a:rPr lang="en-US" sz="1600" i="1">
                                          <a:latin typeface="Cambria Math" panose="02040503050406030204" pitchFamily="18" charset="0"/>
                                          <a:ea typeface="Times New Roman" panose="02020603050405020304" pitchFamily="18" charset="0"/>
                                        </a:rPr>
                                        <m:t>𝑖</m:t>
                                      </m:r>
                                    </m:sub>
                                  </m:sSub>
                                  <m:r>
                                    <a:rPr lang="en-US" sz="1600" i="1">
                                      <a:latin typeface="Cambria Math" panose="02040503050406030204" pitchFamily="18" charset="0"/>
                                      <a:ea typeface="Times New Roman" panose="02020603050405020304" pitchFamily="18" charset="0"/>
                                    </a:rPr>
                                    <m:t>)</m:t>
                                  </m:r>
                                </m:e>
                                <m:sup>
                                  <m:r>
                                    <a:rPr lang="en-US" sz="1600" i="1">
                                      <a:latin typeface="Cambria Math" panose="02040503050406030204" pitchFamily="18" charset="0"/>
                                      <a:ea typeface="Times New Roman" panose="02020603050405020304" pitchFamily="18" charset="0"/>
                                    </a:rPr>
                                    <m:t>2</m:t>
                                  </m:r>
                                </m:sup>
                              </m:sSup>
                            </m:e>
                          </m:nary>
                        </m:e>
                      </m:rad>
                      <m:r>
                        <a:rPr lang="en-US" sz="1600" b="0" i="0" smtClean="0">
                          <a:latin typeface="Cambria Math" panose="02040503050406030204" pitchFamily="18" charset="0"/>
                          <a:ea typeface="Times New Roman" panose="02020603050405020304" pitchFamily="18" charset="0"/>
                        </a:rPr>
                        <m:t>,    </m:t>
                      </m:r>
                      <m:r>
                        <a:rPr lang="en-US" sz="1600" i="1">
                          <a:latin typeface="Cambria Math" panose="02040503050406030204" pitchFamily="18" charset="0"/>
                          <a:ea typeface="Times New Roman" panose="02020603050405020304" pitchFamily="18" charset="0"/>
                        </a:rPr>
                        <m:t>𝑅𝑀𝑆𝐸</m:t>
                      </m:r>
                      <m:d>
                        <m:dPr>
                          <m:ctrlPr>
                            <a:rPr lang="en-US" sz="1600" i="1">
                              <a:latin typeface="Cambria Math" panose="02040503050406030204" pitchFamily="18" charset="0"/>
                              <a:ea typeface="Times New Roman" panose="02020603050405020304" pitchFamily="18" charset="0"/>
                            </a:rPr>
                          </m:ctrlPr>
                        </m:dPr>
                        <m:e>
                          <m:acc>
                            <m:accPr>
                              <m:chr m:val="̂"/>
                              <m:ctrlPr>
                                <a:rPr lang="en-US" sz="1600" i="1">
                                  <a:latin typeface="Cambria Math" panose="02040503050406030204" pitchFamily="18" charset="0"/>
                                  <a:ea typeface="Times New Roman" panose="02020603050405020304" pitchFamily="18" charset="0"/>
                                </a:rPr>
                              </m:ctrlPr>
                            </m:accPr>
                            <m:e>
                              <m:r>
                                <a:rPr lang="en-US" sz="1600" i="1">
                                  <a:latin typeface="Cambria Math" panose="02040503050406030204" pitchFamily="18" charset="0"/>
                                  <a:ea typeface="Times New Roman" panose="02020603050405020304" pitchFamily="18" charset="0"/>
                                </a:rPr>
                                <m:t>𝜏</m:t>
                              </m:r>
                            </m:e>
                          </m:acc>
                        </m:e>
                      </m:d>
                      <m:r>
                        <a:rPr lang="en-US" sz="1600" i="1">
                          <a:latin typeface="Cambria Math" panose="02040503050406030204" pitchFamily="18" charset="0"/>
                          <a:ea typeface="Times New Roman" panose="02020603050405020304" pitchFamily="18" charset="0"/>
                        </a:rPr>
                        <m:t>=</m:t>
                      </m:r>
                      <m:rad>
                        <m:radPr>
                          <m:degHide m:val="on"/>
                          <m:ctrlPr>
                            <a:rPr lang="en-US" sz="1600" i="1">
                              <a:latin typeface="Cambria Math" panose="02040503050406030204" pitchFamily="18" charset="0"/>
                              <a:ea typeface="Times New Roman" panose="02020603050405020304" pitchFamily="18" charset="0"/>
                            </a:rPr>
                          </m:ctrlPr>
                        </m:radPr>
                        <m:deg/>
                        <m:e>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𝑛</m:t>
                              </m:r>
                            </m:den>
                          </m:f>
                          <m:nary>
                            <m:naryPr>
                              <m:chr m:val="∑"/>
                              <m:limLoc m:val="undOvr"/>
                              <m:ctrlPr>
                                <a:rPr lang="en-US" sz="1600" i="1">
                                  <a:latin typeface="Cambria Math" panose="02040503050406030204" pitchFamily="18" charset="0"/>
                                  <a:ea typeface="Times New Roman" panose="02020603050405020304" pitchFamily="18" charset="0"/>
                                </a:rPr>
                              </m:ctrlPr>
                            </m:naryPr>
                            <m:sub>
                              <m:r>
                                <a:rPr lang="en-US" sz="1600" i="1">
                                  <a:latin typeface="Cambria Math" panose="02040503050406030204" pitchFamily="18" charset="0"/>
                                  <a:ea typeface="Times New Roman" panose="02020603050405020304" pitchFamily="18" charset="0"/>
                                </a:rPr>
                                <m:t>𝑖</m:t>
                              </m:r>
                              <m:r>
                                <a:rPr lang="en-US" sz="1600" i="1">
                                  <a:latin typeface="Cambria Math" panose="02040503050406030204" pitchFamily="18" charset="0"/>
                                  <a:ea typeface="Times New Roman" panose="02020603050405020304" pitchFamily="18" charset="0"/>
                                </a:rPr>
                                <m:t>=1</m:t>
                              </m:r>
                            </m:sub>
                            <m:sup>
                              <m:r>
                                <a:rPr lang="en-US" sz="1600" i="1">
                                  <a:latin typeface="Cambria Math" panose="02040503050406030204" pitchFamily="18" charset="0"/>
                                  <a:ea typeface="Times New Roman" panose="02020603050405020304" pitchFamily="18" charset="0"/>
                                </a:rPr>
                                <m:t>𝑛</m:t>
                              </m:r>
                            </m:sup>
                            <m:e>
                              <m:sSup>
                                <m:sSupPr>
                                  <m:ctrlPr>
                                    <a:rPr lang="en-US" sz="1600" i="1">
                                      <a:latin typeface="Cambria Math" panose="02040503050406030204" pitchFamily="18" charset="0"/>
                                      <a:ea typeface="Times New Roman" panose="02020603050405020304" pitchFamily="18" charset="0"/>
                                    </a:rPr>
                                  </m:ctrlPr>
                                </m:sSupPr>
                                <m:e>
                                  <m:d>
                                    <m:dPr>
                                      <m:ctrlPr>
                                        <a:rPr lang="en-US" sz="1600" i="1">
                                          <a:latin typeface="Cambria Math" panose="02040503050406030204" pitchFamily="18" charset="0"/>
                                          <a:ea typeface="Times New Roman" panose="02020603050405020304" pitchFamily="18" charset="0"/>
                                        </a:rPr>
                                      </m:ctrlPr>
                                    </m:dPr>
                                    <m:e>
                                      <m:sSub>
                                        <m:sSubPr>
                                          <m:ctrlPr>
                                            <a:rPr lang="en-US" sz="1600" i="1">
                                              <a:latin typeface="Cambria Math" panose="02040503050406030204" pitchFamily="18" charset="0"/>
                                              <a:ea typeface="Times New Roman" panose="02020603050405020304" pitchFamily="18" charset="0"/>
                                            </a:rPr>
                                          </m:ctrlPr>
                                        </m:sSubPr>
                                        <m:e>
                                          <m:acc>
                                            <m:accPr>
                                              <m:chr m:val="̂"/>
                                              <m:ctrlPr>
                                                <a:rPr lang="en-US" sz="1600" i="1">
                                                  <a:latin typeface="Cambria Math" panose="02040503050406030204" pitchFamily="18" charset="0"/>
                                                  <a:ea typeface="Times New Roman" panose="02020603050405020304" pitchFamily="18" charset="0"/>
                                                </a:rPr>
                                              </m:ctrlPr>
                                            </m:accPr>
                                            <m:e>
                                              <m:r>
                                                <a:rPr lang="en-US" sz="1600" i="1">
                                                  <a:latin typeface="Cambria Math" panose="02040503050406030204" pitchFamily="18" charset="0"/>
                                                  <a:ea typeface="Times New Roman" panose="02020603050405020304" pitchFamily="18" charset="0"/>
                                                </a:rPr>
                                                <m:t>𝜏</m:t>
                                              </m:r>
                                            </m:e>
                                          </m:acc>
                                        </m:e>
                                        <m:sub>
                                          <m:r>
                                            <a:rPr lang="en-US" sz="1600" i="1">
                                              <a:latin typeface="Cambria Math" panose="02040503050406030204" pitchFamily="18" charset="0"/>
                                              <a:ea typeface="Times New Roman" panose="02020603050405020304" pitchFamily="18" charset="0"/>
                                            </a:rPr>
                                            <m:t>𝑖</m:t>
                                          </m:r>
                                        </m:sub>
                                      </m:sSub>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𝜏</m:t>
                                          </m:r>
                                        </m:e>
                                        <m:sub>
                                          <m:r>
                                            <a:rPr lang="en-US" sz="1600" i="1">
                                              <a:latin typeface="Cambria Math" panose="02040503050406030204" pitchFamily="18" charset="0"/>
                                              <a:ea typeface="Times New Roman" panose="02020603050405020304" pitchFamily="18" charset="0"/>
                                            </a:rPr>
                                            <m:t>𝑖</m:t>
                                          </m:r>
                                        </m:sub>
                                      </m:sSub>
                                    </m:e>
                                  </m:d>
                                </m:e>
                                <m:sup>
                                  <m:r>
                                    <a:rPr lang="en-US" sz="1600" i="1">
                                      <a:latin typeface="Cambria Math" panose="02040503050406030204" pitchFamily="18" charset="0"/>
                                      <a:ea typeface="Times New Roman" panose="02020603050405020304" pitchFamily="18" charset="0"/>
                                    </a:rPr>
                                    <m:t>2</m:t>
                                  </m:r>
                                </m:sup>
                              </m:sSup>
                            </m:e>
                          </m:nary>
                        </m:e>
                      </m:rad>
                    </m:oMath>
                  </m:oMathPara>
                </a14:m>
                <a:endParaRPr lang="en-US" sz="1600" dirty="0"/>
              </a:p>
              <a:p>
                <a:pPr>
                  <a:buFont typeface="+mj-lt"/>
                  <a:buAutoNum type="arabicPeriod" startAt="2"/>
                </a:pPr>
                <a:r>
                  <a:rPr lang="en-US" sz="1800" b="1" dirty="0"/>
                  <a:t>Test security measure</a:t>
                </a:r>
                <a:br>
                  <a:rPr lang="en-US" sz="1800" dirty="0"/>
                </a:b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𝜒</m:t>
                        </m:r>
                      </m:e>
                      <m:sup>
                        <m:r>
                          <a:rPr lang="en-US" sz="1800" i="1">
                            <a:latin typeface="Cambria Math" panose="02040503050406030204" pitchFamily="18" charset="0"/>
                          </a:rPr>
                          <m:t>2</m:t>
                        </m:r>
                      </m:sup>
                    </m:sSup>
                  </m:oMath>
                </a14:m>
                <a:r>
                  <a:rPr lang="en-US" sz="1800" dirty="0"/>
                  <a:t> of exposure rates:</a:t>
                </a:r>
                <a:r>
                  <a:rPr lang="en-US" sz="2400" dirty="0"/>
                  <a:t>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ea typeface="Times New Roman" panose="02020603050405020304" pitchFamily="18" charset="0"/>
                            <a:cs typeface="Times New Roman" panose="02020603050405020304" pitchFamily="18" charset="0"/>
                          </a:rPr>
                          <m:t>𝜒</m:t>
                        </m:r>
                      </m:e>
                      <m:sup>
                        <m:r>
                          <a:rPr lang="en-US" sz="18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a:latin typeface="Cambria Math" panose="02040503050406030204" pitchFamily="18" charset="0"/>
                          </a:rPr>
                        </m:ctrlPr>
                      </m:naryPr>
                      <m:sub>
                        <m:r>
                          <a:rPr lang="en-US" sz="1800" i="1">
                            <a:latin typeface="Cambria Math" panose="02040503050406030204" pitchFamily="18" charset="0"/>
                            <a:ea typeface="Times New Roman" panose="02020603050405020304" pitchFamily="18" charset="0"/>
                            <a:cs typeface="Times New Roman" panose="02020603050405020304" pitchFamily="18" charset="0"/>
                          </a:rPr>
                          <m:t>𝑗</m:t>
                        </m:r>
                        <m:r>
                          <a:rPr lang="en-US" sz="1800" i="1">
                            <a:latin typeface="Cambria Math" panose="02040503050406030204" pitchFamily="18" charset="0"/>
                            <a:ea typeface="Times New Roman" panose="02020603050405020304" pitchFamily="18" charset="0"/>
                            <a:cs typeface="Times New Roman" panose="02020603050405020304" pitchFamily="18" charset="0"/>
                          </a:rPr>
                          <m:t>=1</m:t>
                        </m:r>
                      </m:sub>
                      <m:sup>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𝑛</m:t>
                        </m:r>
                      </m:sup>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𝑒𝑟</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ea typeface="Times New Roman" panose="02020603050405020304" pitchFamily="18" charset="0"/>
                                                <a:cs typeface="Times New Roman" panose="02020603050405020304" pitchFamily="18" charset="0"/>
                                              </a:rPr>
                                              <m:t>𝑒𝑟</m:t>
                                            </m:r>
                                          </m:e>
                                        </m:acc>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𝑗</m:t>
                                        </m:r>
                                      </m:sub>
                                    </m:sSub>
                                  </m:e>
                                </m:d>
                              </m:e>
                              <m:sup>
                                <m:r>
                                  <a:rPr lang="en-US" sz="1800" i="1">
                                    <a:latin typeface="Cambria Math" panose="02040503050406030204" pitchFamily="18" charset="0"/>
                                    <a:ea typeface="Times New Roman" panose="02020603050405020304" pitchFamily="18" charset="0"/>
                                    <a:cs typeface="Times New Roman" panose="02020603050405020304" pitchFamily="18" charset="0"/>
                                  </a:rPr>
                                  <m:t>2</m:t>
                                </m:r>
                              </m:sup>
                            </m:sSup>
                          </m:num>
                          <m:den>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ea typeface="Times New Roman" panose="02020603050405020304" pitchFamily="18" charset="0"/>
                                        <a:cs typeface="Times New Roman" panose="02020603050405020304" pitchFamily="18" charset="0"/>
                                      </a:rPr>
                                      <m:t>𝑒𝑟</m:t>
                                    </m:r>
                                  </m:e>
                                </m:acc>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𝑗</m:t>
                                </m:r>
                              </m:sub>
                            </m:sSub>
                          </m:den>
                        </m:f>
                      </m:e>
                    </m:nary>
                  </m:oMath>
                </a14:m>
                <a:r>
                  <a:rPr lang="en-US" sz="1800" dirty="0"/>
                  <a:t> </a:t>
                </a:r>
              </a:p>
              <a:p>
                <a:pPr marL="0" marR="0">
                  <a:spcBef>
                    <a:spcPts val="0"/>
                  </a:spcBef>
                  <a:spcAft>
                    <a:spcPts val="0"/>
                  </a:spcAft>
                  <a:buFont typeface="+mj-lt"/>
                  <a:buAutoNum type="arabicPeriod" startAt="3"/>
                </a:pPr>
                <a:r>
                  <a:rPr lang="en-US" sz="1800" b="1" dirty="0">
                    <a:latin typeface="Arial" panose="020B0604020202020204" pitchFamily="34" charset="0"/>
                    <a:ea typeface="Times New Roman" panose="02020603050405020304" pitchFamily="18" charset="0"/>
                    <a:cs typeface="Arial" panose="020B0604020202020204" pitchFamily="34" charset="0"/>
                  </a:rPr>
                  <a:t>Constraints management measure</a:t>
                </a:r>
                <a:br>
                  <a:rPr lang="en-US" sz="1800" dirty="0">
                    <a:latin typeface="Arial" panose="020B0604020202020204" pitchFamily="34" charset="0"/>
                    <a:ea typeface="Times New Roman" panose="02020603050405020304" pitchFamily="18" charset="0"/>
                    <a:cs typeface="Arial" panose="020B0604020202020204" pitchFamily="34" charset="0"/>
                  </a:rPr>
                </a:br>
                <a:r>
                  <a:rPr lang="en-US" sz="1800" dirty="0">
                    <a:latin typeface="Arial" panose="020B0604020202020204" pitchFamily="34" charset="0"/>
                    <a:ea typeface="Times New Roman" panose="02020603050405020304" pitchFamily="18" charset="0"/>
                    <a:cs typeface="Arial" panose="020B0604020202020204" pitchFamily="34" charset="0"/>
                  </a:rPr>
                  <a:t>     Average number of violated constraints: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rPr>
                        </m:ctrlPr>
                      </m:accPr>
                      <m:e>
                        <m:r>
                          <a:rPr lang="en-US" sz="1800" i="1">
                            <a:latin typeface="Cambria Math" panose="02040503050406030204" pitchFamily="18" charset="0"/>
                            <a:ea typeface="Times New Roman" panose="02020603050405020304" pitchFamily="18" charset="0"/>
                          </a:rPr>
                          <m:t>𝑉</m:t>
                        </m:r>
                      </m:e>
                    </m:acc>
                    <m:r>
                      <a:rPr lang="en-US" sz="1800" i="1">
                        <a:latin typeface="Cambria Math" panose="02040503050406030204" pitchFamily="18" charset="0"/>
                        <a:ea typeface="Times New Roman" panose="02020603050405020304" pitchFamily="18" charset="0"/>
                      </a:rPr>
                      <m:t>=</m:t>
                    </m:r>
                    <m:f>
                      <m:fPr>
                        <m:ctrlPr>
                          <a:rPr lang="en-US" sz="1800" i="1">
                            <a:latin typeface="Cambria Math" panose="02040503050406030204" pitchFamily="18" charset="0"/>
                            <a:ea typeface="Times New Roman" panose="02020603050405020304" pitchFamily="18" charset="0"/>
                          </a:rPr>
                        </m:ctrlPr>
                      </m:fPr>
                      <m:num>
                        <m:nary>
                          <m:naryPr>
                            <m:chr m:val="∑"/>
                            <m:limLoc m:val="undOvr"/>
                            <m:ctrlPr>
                              <a:rPr lang="en-US" sz="1800" i="1">
                                <a:latin typeface="Cambria Math" panose="02040503050406030204" pitchFamily="18" charset="0"/>
                                <a:ea typeface="Times New Roman" panose="02020603050405020304" pitchFamily="18" charset="0"/>
                              </a:rPr>
                            </m:ctrlPr>
                          </m:naryPr>
                          <m:sub>
                            <m:r>
                              <a:rPr lang="en-US" sz="1800" i="1">
                                <a:latin typeface="Cambria Math" panose="02040503050406030204" pitchFamily="18" charset="0"/>
                                <a:ea typeface="Times New Roman" panose="02020603050405020304" pitchFamily="18" charset="0"/>
                              </a:rPr>
                              <m:t>𝑖</m:t>
                            </m:r>
                            <m:r>
                              <a:rPr lang="en-US" sz="1800" i="1">
                                <a:latin typeface="Cambria Math" panose="02040503050406030204" pitchFamily="18" charset="0"/>
                                <a:ea typeface="Times New Roman" panose="02020603050405020304" pitchFamily="18" charset="0"/>
                              </a:rPr>
                              <m:t>=1</m:t>
                            </m:r>
                          </m:sub>
                          <m:sup>
                            <m:r>
                              <a:rPr lang="en-US" sz="1800" b="0" i="1" smtClean="0">
                                <a:latin typeface="Cambria Math" panose="02040503050406030204" pitchFamily="18" charset="0"/>
                                <a:ea typeface="Times New Roman" panose="02020603050405020304" pitchFamily="18" charset="0"/>
                              </a:rPr>
                              <m:t>𝑛</m:t>
                            </m:r>
                          </m:sup>
                          <m:e>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𝑉</m:t>
                                </m:r>
                              </m:e>
                              <m:sub>
                                <m:r>
                                  <a:rPr lang="en-US" sz="1800" i="1">
                                    <a:latin typeface="Cambria Math" panose="02040503050406030204" pitchFamily="18" charset="0"/>
                                    <a:ea typeface="Times New Roman" panose="02020603050405020304" pitchFamily="18" charset="0"/>
                                  </a:rPr>
                                  <m:t>𝑖</m:t>
                                </m:r>
                              </m:sub>
                            </m:sSub>
                          </m:e>
                        </m:nary>
                      </m:num>
                      <m:den>
                        <m:r>
                          <a:rPr lang="en-US" sz="1800" b="0" i="1" smtClean="0">
                            <a:latin typeface="Cambria Math" panose="02040503050406030204" pitchFamily="18" charset="0"/>
                            <a:ea typeface="Times New Roman" panose="02020603050405020304" pitchFamily="18" charset="0"/>
                          </a:rPr>
                          <m:t>𝑛</m:t>
                        </m:r>
                      </m:den>
                    </m:f>
                  </m:oMath>
                </a14:m>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latin typeface="Arial" panose="020B0604020202020204" pitchFamily="34" charset="0"/>
                    <a:ea typeface="Times New Roman" panose="02020603050405020304" pitchFamily="18" charset="0"/>
                    <a:cs typeface="Arial" panose="020B0604020202020204" pitchFamily="34" charset="0"/>
                  </a:rPr>
                  <a:t>      where </a:t>
                </a:r>
                <a14:m>
                  <m:oMath xmlns:m="http://schemas.openxmlformats.org/officeDocument/2006/math">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𝑉</m:t>
                        </m:r>
                      </m:e>
                      <m:sub>
                        <m:r>
                          <a:rPr lang="en-US" sz="1600" i="1">
                            <a:latin typeface="Cambria Math" panose="02040503050406030204" pitchFamily="18" charset="0"/>
                            <a:ea typeface="Times New Roman" panose="02020603050405020304" pitchFamily="18" charset="0"/>
                          </a:rPr>
                          <m:t>𝑖</m:t>
                        </m:r>
                      </m:sub>
                    </m:sSub>
                  </m:oMath>
                </a14:m>
                <a:r>
                  <a:rPr lang="en-US" sz="1600" dirty="0">
                    <a:latin typeface="Arial" panose="020B0604020202020204" pitchFamily="34" charset="0"/>
                    <a:ea typeface="Times New Roman" panose="02020603050405020304" pitchFamily="18" charset="0"/>
                    <a:cs typeface="Arial" panose="020B0604020202020204" pitchFamily="34" charset="0"/>
                  </a:rPr>
                  <a:t> denotes the number of constraints violated in the </a:t>
                </a:r>
                <a:r>
                  <a:rPr lang="en-US" sz="1600" i="1" dirty="0" err="1">
                    <a:latin typeface="Arial" panose="020B0604020202020204" pitchFamily="34" charset="0"/>
                    <a:ea typeface="Times New Roman" panose="02020603050405020304" pitchFamily="18" charset="0"/>
                    <a:cs typeface="Arial" panose="020B0604020202020204" pitchFamily="34" charset="0"/>
                  </a:rPr>
                  <a:t>i</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en-US" sz="1600" dirty="0">
                    <a:latin typeface="Arial" panose="020B0604020202020204" pitchFamily="34" charset="0"/>
                    <a:ea typeface="Times New Roman" panose="02020603050405020304" pitchFamily="18" charset="0"/>
                    <a:cs typeface="Arial" panose="020B0604020202020204" pitchFamily="34" charset="0"/>
                  </a:rPr>
                  <a:t> examinee’s test.</a:t>
                </a:r>
                <a:endParaRPr lang="en-US" sz="1800" dirty="0">
                  <a:latin typeface="Arial" panose="020B0604020202020204" pitchFamily="34" charset="0"/>
                  <a:cs typeface="Arial" panose="020B0604020202020204" pitchFamily="34" charset="0"/>
                </a:endParaRPr>
              </a:p>
              <a:p>
                <a:pPr>
                  <a:buFont typeface="+mj-lt"/>
                  <a:buAutoNum type="arabicPeriod" startAt="4"/>
                </a:pPr>
                <a:r>
                  <a:rPr lang="en-US" sz="1800" b="1" dirty="0"/>
                  <a:t>Test efficiency and stability measures</a:t>
                </a:r>
                <a:br>
                  <a:rPr lang="en-US" sz="1800" b="1" dirty="0"/>
                </a:br>
                <a:r>
                  <a:rPr lang="en-US" sz="1800" dirty="0"/>
                  <a:t>Mean and standard deviation of test time (</a:t>
                </a:r>
                <a:r>
                  <a:rPr lang="en-US" sz="1800" i="1" dirty="0" err="1"/>
                  <a:t>tt</a:t>
                </a:r>
                <a:r>
                  <a:rPr lang="en-US" sz="1800" dirty="0"/>
                  <a:t>) across examinees</a:t>
                </a: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ea typeface="Times New Roman" panose="02020603050405020304" pitchFamily="18" charset="0"/>
                            </a:rPr>
                          </m:ctrlPr>
                        </m:accPr>
                        <m:e>
                          <m:r>
                            <a:rPr lang="en-US" sz="1600" i="1">
                              <a:latin typeface="Cambria Math" panose="02040503050406030204" pitchFamily="18" charset="0"/>
                              <a:ea typeface="Times New Roman" panose="02020603050405020304" pitchFamily="18" charset="0"/>
                            </a:rPr>
                            <m:t>𝑡𝑡</m:t>
                          </m:r>
                        </m:e>
                      </m:acc>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𝑛</m:t>
                          </m:r>
                        </m:den>
                      </m:f>
                      <m:nary>
                        <m:naryPr>
                          <m:chr m:val="∑"/>
                          <m:limLoc m:val="undOvr"/>
                          <m:ctrlPr>
                            <a:rPr lang="en-US" sz="1600" i="1">
                              <a:latin typeface="Cambria Math" panose="02040503050406030204" pitchFamily="18" charset="0"/>
                              <a:ea typeface="Times New Roman" panose="02020603050405020304" pitchFamily="18" charset="0"/>
                            </a:rPr>
                          </m:ctrlPr>
                        </m:naryPr>
                        <m:sub>
                          <m:r>
                            <a:rPr lang="en-US" sz="1600" i="1">
                              <a:latin typeface="Cambria Math" panose="02040503050406030204" pitchFamily="18" charset="0"/>
                              <a:ea typeface="Times New Roman" panose="02020603050405020304" pitchFamily="18" charset="0"/>
                            </a:rPr>
                            <m:t>𝑖</m:t>
                          </m:r>
                          <m:r>
                            <a:rPr lang="en-US" sz="1600" i="1">
                              <a:latin typeface="Cambria Math" panose="02040503050406030204" pitchFamily="18" charset="0"/>
                              <a:ea typeface="Times New Roman" panose="02020603050405020304" pitchFamily="18" charset="0"/>
                            </a:rPr>
                            <m:t>=1</m:t>
                          </m:r>
                        </m:sub>
                        <m:sup>
                          <m:r>
                            <a:rPr lang="en-US" sz="1600" i="1">
                              <a:latin typeface="Cambria Math" panose="02040503050406030204" pitchFamily="18" charset="0"/>
                              <a:ea typeface="Times New Roman" panose="02020603050405020304" pitchFamily="18" charset="0"/>
                            </a:rPr>
                            <m:t>𝑛</m:t>
                          </m:r>
                        </m:sup>
                        <m:e>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𝑡𝑡</m:t>
                              </m:r>
                            </m:e>
                            <m:sub>
                              <m:r>
                                <a:rPr lang="en-US" sz="1600" i="1">
                                  <a:latin typeface="Cambria Math" panose="02040503050406030204" pitchFamily="18" charset="0"/>
                                  <a:ea typeface="Times New Roman" panose="02020603050405020304" pitchFamily="18" charset="0"/>
                                </a:rPr>
                                <m:t>𝑖</m:t>
                              </m:r>
                            </m:sub>
                          </m:sSub>
                        </m:e>
                      </m:nary>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𝑛</m:t>
                          </m:r>
                        </m:den>
                      </m:f>
                      <m:nary>
                        <m:naryPr>
                          <m:chr m:val="∑"/>
                          <m:limLoc m:val="undOvr"/>
                          <m:ctrlPr>
                            <a:rPr lang="en-US" sz="1600" i="1">
                              <a:latin typeface="Cambria Math" panose="02040503050406030204" pitchFamily="18" charset="0"/>
                              <a:ea typeface="Times New Roman" panose="02020603050405020304" pitchFamily="18" charset="0"/>
                            </a:rPr>
                          </m:ctrlPr>
                        </m:naryPr>
                        <m:sub>
                          <m:r>
                            <a:rPr lang="en-US" sz="1600" i="1">
                              <a:latin typeface="Cambria Math" panose="02040503050406030204" pitchFamily="18" charset="0"/>
                              <a:ea typeface="Times New Roman" panose="02020603050405020304" pitchFamily="18" charset="0"/>
                            </a:rPr>
                            <m:t>𝑖</m:t>
                          </m:r>
                          <m:r>
                            <a:rPr lang="en-US" sz="1600" i="1">
                              <a:latin typeface="Cambria Math" panose="02040503050406030204" pitchFamily="18" charset="0"/>
                              <a:ea typeface="Times New Roman" panose="02020603050405020304" pitchFamily="18" charset="0"/>
                            </a:rPr>
                            <m:t>=1</m:t>
                          </m:r>
                        </m:sub>
                        <m:sup>
                          <m:r>
                            <a:rPr lang="en-US" sz="1600" i="1">
                              <a:latin typeface="Cambria Math" panose="02040503050406030204" pitchFamily="18" charset="0"/>
                              <a:ea typeface="Times New Roman" panose="02020603050405020304" pitchFamily="18" charset="0"/>
                            </a:rPr>
                            <m:t>𝑛</m:t>
                          </m:r>
                        </m:sup>
                        <m:e>
                          <m:nary>
                            <m:naryPr>
                              <m:chr m:val="∑"/>
                              <m:limLoc m:val="undOvr"/>
                              <m:supHide m:val="on"/>
                              <m:ctrlPr>
                                <a:rPr lang="en-US" sz="1600" i="1">
                                  <a:latin typeface="Cambria Math" panose="02040503050406030204" pitchFamily="18" charset="0"/>
                                  <a:ea typeface="Times New Roman" panose="02020603050405020304" pitchFamily="18" charset="0"/>
                                </a:rPr>
                              </m:ctrlPr>
                            </m:naryPr>
                            <m:sub>
                              <m:r>
                                <a:rPr lang="en-US" sz="1600" i="1">
                                  <a:latin typeface="Cambria Math" panose="02040503050406030204" pitchFamily="18" charset="0"/>
                                  <a:ea typeface="Times New Roman" panose="02020603050405020304" pitchFamily="18" charset="0"/>
                                </a:rPr>
                                <m:t>𝑗</m:t>
                              </m:r>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𝑅</m:t>
                                  </m:r>
                                </m:e>
                                <m:sub>
                                  <m:r>
                                    <a:rPr lang="en-US" sz="1600" i="1">
                                      <a:latin typeface="Cambria Math" panose="02040503050406030204" pitchFamily="18" charset="0"/>
                                      <a:ea typeface="Times New Roman" panose="02020603050405020304" pitchFamily="18" charset="0"/>
                                    </a:rPr>
                                    <m:t>𝑖</m:t>
                                  </m:r>
                                </m:sub>
                              </m:sSub>
                            </m:sub>
                            <m:sup/>
                            <m:e>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𝑡</m:t>
                                  </m:r>
                                </m:e>
                                <m:sub>
                                  <m:r>
                                    <a:rPr lang="en-US" sz="1600" i="1">
                                      <a:latin typeface="Cambria Math" panose="02040503050406030204" pitchFamily="18" charset="0"/>
                                      <a:ea typeface="Times New Roman" panose="02020603050405020304" pitchFamily="18" charset="0"/>
                                    </a:rPr>
                                    <m:t>𝑖𝑗</m:t>
                                  </m:r>
                                </m:sub>
                              </m:sSub>
                            </m:e>
                          </m:nary>
                        </m:e>
                      </m:nary>
                      <m:r>
                        <a:rPr lang="en-US" sz="1600" b="0" i="0" smtClean="0">
                          <a:latin typeface="Cambria Math" panose="02040503050406030204" pitchFamily="18" charset="0"/>
                          <a:ea typeface="Times New Roman" panose="02020603050405020304" pitchFamily="18" charset="0"/>
                        </a:rPr>
                        <m:t>,  </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𝑠</m:t>
                          </m:r>
                        </m:e>
                        <m:sub>
                          <m:r>
                            <a:rPr lang="en-US" sz="1600" i="1">
                              <a:latin typeface="Cambria Math" panose="02040503050406030204" pitchFamily="18" charset="0"/>
                              <a:ea typeface="Times New Roman" panose="02020603050405020304" pitchFamily="18" charset="0"/>
                            </a:rPr>
                            <m:t>𝑡𝑡</m:t>
                          </m:r>
                        </m:sub>
                      </m:sSub>
                      <m:r>
                        <a:rPr lang="en-US" sz="1600" i="1">
                          <a:latin typeface="Cambria Math" panose="02040503050406030204" pitchFamily="18" charset="0"/>
                          <a:ea typeface="Times New Roman" panose="02020603050405020304" pitchFamily="18" charset="0"/>
                        </a:rPr>
                        <m:t>=</m:t>
                      </m:r>
                      <m:rad>
                        <m:radPr>
                          <m:degHide m:val="on"/>
                          <m:ctrlPr>
                            <a:rPr lang="en-US" sz="1600" i="1">
                              <a:latin typeface="Cambria Math" panose="02040503050406030204" pitchFamily="18" charset="0"/>
                              <a:ea typeface="Times New Roman" panose="02020603050405020304" pitchFamily="18" charset="0"/>
                            </a:rPr>
                          </m:ctrlPr>
                        </m:radPr>
                        <m:deg/>
                        <m:e>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𝑛</m:t>
                              </m:r>
                              <m:r>
                                <a:rPr lang="en-US" sz="1600" i="1">
                                  <a:latin typeface="Cambria Math" panose="02040503050406030204" pitchFamily="18" charset="0"/>
                                  <a:ea typeface="Times New Roman" panose="02020603050405020304" pitchFamily="18" charset="0"/>
                                </a:rPr>
                                <m:t>−1</m:t>
                              </m:r>
                            </m:den>
                          </m:f>
                          <m:nary>
                            <m:naryPr>
                              <m:chr m:val="∑"/>
                              <m:limLoc m:val="undOvr"/>
                              <m:ctrlPr>
                                <a:rPr lang="en-US" sz="1600" i="1">
                                  <a:latin typeface="Cambria Math" panose="02040503050406030204" pitchFamily="18" charset="0"/>
                                  <a:ea typeface="Times New Roman" panose="02020603050405020304" pitchFamily="18" charset="0"/>
                                </a:rPr>
                              </m:ctrlPr>
                            </m:naryPr>
                            <m:sub>
                              <m:r>
                                <a:rPr lang="en-US" sz="1600" i="1">
                                  <a:latin typeface="Cambria Math" panose="02040503050406030204" pitchFamily="18" charset="0"/>
                                  <a:ea typeface="Times New Roman" panose="02020603050405020304" pitchFamily="18" charset="0"/>
                                </a:rPr>
                                <m:t>𝑖</m:t>
                              </m:r>
                              <m:r>
                                <a:rPr lang="en-US" sz="1600" i="1">
                                  <a:latin typeface="Cambria Math" panose="02040503050406030204" pitchFamily="18" charset="0"/>
                                  <a:ea typeface="Times New Roman" panose="02020603050405020304" pitchFamily="18" charset="0"/>
                                </a:rPr>
                                <m:t>=1</m:t>
                              </m:r>
                            </m:sub>
                            <m:sup>
                              <m:r>
                                <a:rPr lang="en-US" sz="1600" i="1">
                                  <a:latin typeface="Cambria Math" panose="02040503050406030204" pitchFamily="18" charset="0"/>
                                  <a:ea typeface="Times New Roman" panose="02020603050405020304" pitchFamily="18" charset="0"/>
                                </a:rPr>
                                <m:t>𝑛</m:t>
                              </m:r>
                            </m:sup>
                            <m:e>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rPr>
                                        <m:t>𝑡𝑡</m:t>
                                      </m:r>
                                    </m:e>
                                    <m:sub>
                                      <m:r>
                                        <a:rPr lang="en-US" sz="1600" i="1">
                                          <a:latin typeface="Cambria Math" panose="02040503050406030204" pitchFamily="18" charset="0"/>
                                          <a:ea typeface="Times New Roman" panose="02020603050405020304" pitchFamily="18" charset="0"/>
                                        </a:rPr>
                                        <m:t>𝑖</m:t>
                                      </m:r>
                                    </m:sub>
                                  </m:sSub>
                                  <m:r>
                                    <a:rPr lang="en-US" sz="1600" i="1">
                                      <a:latin typeface="Cambria Math" panose="02040503050406030204" pitchFamily="18" charset="0"/>
                                      <a:ea typeface="Times New Roman" panose="02020603050405020304" pitchFamily="18" charset="0"/>
                                    </a:rPr>
                                    <m:t>−</m:t>
                                  </m:r>
                                  <m:acc>
                                    <m:accPr>
                                      <m:chr m:val="̅"/>
                                      <m:ctrlPr>
                                        <a:rPr lang="en-US" sz="1600" i="1">
                                          <a:latin typeface="Cambria Math" panose="02040503050406030204" pitchFamily="18" charset="0"/>
                                          <a:ea typeface="Times New Roman" panose="02020603050405020304" pitchFamily="18" charset="0"/>
                                        </a:rPr>
                                      </m:ctrlPr>
                                    </m:accPr>
                                    <m:e>
                                      <m:r>
                                        <a:rPr lang="en-US" sz="1600" i="1">
                                          <a:latin typeface="Cambria Math" panose="02040503050406030204" pitchFamily="18" charset="0"/>
                                          <a:ea typeface="Times New Roman" panose="02020603050405020304" pitchFamily="18" charset="0"/>
                                        </a:rPr>
                                        <m:t>𝑡𝑡</m:t>
                                      </m:r>
                                    </m:e>
                                  </m:acc>
                                  <m:r>
                                    <a:rPr lang="en-US" sz="1600" i="1">
                                      <a:latin typeface="Cambria Math" panose="02040503050406030204" pitchFamily="18" charset="0"/>
                                      <a:ea typeface="Times New Roman" panose="02020603050405020304" pitchFamily="18" charset="0"/>
                                    </a:rPr>
                                    <m:t>)</m:t>
                                  </m:r>
                                </m:e>
                                <m:sup>
                                  <m:r>
                                    <a:rPr lang="en-US" sz="1600" i="1">
                                      <a:latin typeface="Cambria Math" panose="02040503050406030204" pitchFamily="18" charset="0"/>
                                      <a:ea typeface="Times New Roman" panose="02020603050405020304" pitchFamily="18" charset="0"/>
                                    </a:rPr>
                                    <m:t>2</m:t>
                                  </m:r>
                                </m:sup>
                              </m:sSup>
                            </m:e>
                          </m:nary>
                        </m:e>
                      </m:rad>
                    </m:oMath>
                  </m:oMathPara>
                </a14:m>
                <a:endParaRPr lang="en-US" sz="1600" dirty="0"/>
              </a:p>
              <a:p>
                <a:pPr marL="0" indent="0">
                  <a:spcBef>
                    <a:spcPts val="0"/>
                  </a:spcBef>
                  <a:spcAft>
                    <a:spcPts val="0"/>
                  </a:spcAft>
                  <a:buNone/>
                </a:pPr>
                <a:r>
                  <a:rPr lang="en-US" sz="1800" dirty="0">
                    <a:latin typeface="Arial" panose="020B0604020202020204" pitchFamily="34" charset="0"/>
                    <a:ea typeface="Times New Roman" panose="02020603050405020304" pitchFamily="18" charset="0"/>
                    <a:cs typeface="Arial" panose="020B0604020202020204" pitchFamily="34" charset="0"/>
                  </a:rPr>
                  <a:t>Note: Each criterion outcome was averaged over 300 replications.</a:t>
                </a:r>
              </a:p>
              <a:p>
                <a:pPr marL="0" marR="0" indent="0">
                  <a:spcBef>
                    <a:spcPts val="0"/>
                  </a:spcBef>
                  <a:spcAft>
                    <a:spcPts val="0"/>
                  </a:spcAft>
                  <a:buNone/>
                </a:pPr>
                <a:endParaRPr lang="en-US" sz="1600" dirty="0"/>
              </a:p>
            </p:txBody>
          </p:sp>
        </mc:Choice>
        <mc:Fallback xmlns="">
          <p:sp>
            <p:nvSpPr>
              <p:cNvPr id="3" name="Content Placeholder 2">
                <a:extLst>
                  <a:ext uri="{FF2B5EF4-FFF2-40B4-BE49-F238E27FC236}">
                    <a16:creationId xmlns:a16="http://schemas.microsoft.com/office/drawing/2014/main" id="{CABEFB27-D601-CAC3-7DFD-68BEB347BB57}"/>
                  </a:ext>
                </a:extLst>
              </p:cNvPr>
              <p:cNvSpPr>
                <a:spLocks noGrp="1" noRot="1" noChangeAspect="1" noMove="1" noResize="1" noEditPoints="1" noAdjustHandles="1" noChangeArrowheads="1" noChangeShapeType="1" noTextEdit="1"/>
              </p:cNvSpPr>
              <p:nvPr>
                <p:ph idx="1"/>
              </p:nvPr>
            </p:nvSpPr>
            <p:spPr>
              <a:xfrm>
                <a:off x="722489" y="1143000"/>
                <a:ext cx="7772400" cy="5410200"/>
              </a:xfrm>
              <a:blipFill>
                <a:blip r:embed="rId2"/>
                <a:stretch>
                  <a:fillRect l="-816" t="-704" b="-18075"/>
                </a:stretch>
              </a:blipFill>
            </p:spPr>
            <p:txBody>
              <a:bodyPr/>
              <a:lstStyle/>
              <a:p>
                <a:r>
                  <a:rPr lang="en-US">
                    <a:noFill/>
                  </a:rPr>
                  <a:t> </a:t>
                </a:r>
              </a:p>
            </p:txBody>
          </p:sp>
        </mc:Fallback>
      </mc:AlternateContent>
      <p:sp>
        <p:nvSpPr>
          <p:cNvPr id="5" name="Footer Placeholder 2">
            <a:extLst>
              <a:ext uri="{FF2B5EF4-FFF2-40B4-BE49-F238E27FC236}">
                <a16:creationId xmlns:a16="http://schemas.microsoft.com/office/drawing/2014/main" id="{F278382A-974F-35AE-A48B-25AB2E093B96}"/>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17</a:t>
            </a:fld>
            <a:endParaRPr lang="en-US" dirty="0">
              <a:solidFill>
                <a:srgbClr val="810040"/>
              </a:solidFill>
            </a:endParaRPr>
          </a:p>
        </p:txBody>
      </p:sp>
    </p:spTree>
    <p:extLst>
      <p:ext uri="{BB962C8B-B14F-4D97-AF65-F5344CB8AC3E}">
        <p14:creationId xmlns:p14="http://schemas.microsoft.com/office/powerpoint/2010/main" val="317289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76CB-566D-A083-8F65-A1281539939D}"/>
              </a:ext>
            </a:extLst>
          </p:cNvPr>
          <p:cNvSpPr>
            <a:spLocks noGrp="1"/>
          </p:cNvSpPr>
          <p:nvPr>
            <p:ph type="title"/>
          </p:nvPr>
        </p:nvSpPr>
        <p:spPr>
          <a:xfrm>
            <a:off x="685800" y="609600"/>
            <a:ext cx="7772400" cy="780058"/>
          </a:xfrm>
        </p:spPr>
        <p:txBody>
          <a:bodyPr wrap="square" anchor="ctr">
            <a:normAutofit fontScale="90000"/>
          </a:bodyPr>
          <a:lstStyle/>
          <a:p>
            <a:r>
              <a:rPr lang="en-US" dirty="0"/>
              <a:t>Conditional Results for 5 Ability Groups </a:t>
            </a:r>
          </a:p>
        </p:txBody>
      </p:sp>
      <p:sp>
        <p:nvSpPr>
          <p:cNvPr id="9" name="Content Placeholder 3">
            <a:extLst>
              <a:ext uri="{FF2B5EF4-FFF2-40B4-BE49-F238E27FC236}">
                <a16:creationId xmlns:a16="http://schemas.microsoft.com/office/drawing/2014/main" id="{1240F42A-A174-9DE3-B6AC-FCC001EC25EB}"/>
              </a:ext>
            </a:extLst>
          </p:cNvPr>
          <p:cNvSpPr>
            <a:spLocks noGrp="1"/>
          </p:cNvSpPr>
          <p:nvPr>
            <p:ph sz="half" idx="2"/>
          </p:nvPr>
        </p:nvSpPr>
        <p:spPr>
          <a:xfrm>
            <a:off x="703545" y="5105400"/>
            <a:ext cx="7848600" cy="1390389"/>
          </a:xfrm>
        </p:spPr>
        <p:txBody>
          <a:bodyPr/>
          <a:lstStyle/>
          <a:p>
            <a:pPr marL="0" indent="0">
              <a:buNone/>
            </a:pPr>
            <a:r>
              <a:rPr lang="en-US" sz="2400" b="1" dirty="0"/>
              <a:t>Estimation accuracy</a:t>
            </a:r>
            <a:r>
              <a:rPr lang="en-US" sz="2400" dirty="0"/>
              <a:t>:</a:t>
            </a:r>
          </a:p>
          <a:p>
            <a:r>
              <a:rPr lang="en-US" sz="2000" dirty="0"/>
              <a:t>The MST design is less accurate than the two OMST designs across the 5 ability groups.</a:t>
            </a:r>
          </a:p>
          <a:p>
            <a:pPr lvl="1"/>
            <a:endParaRPr lang="en-US" sz="2000" dirty="0"/>
          </a:p>
        </p:txBody>
      </p:sp>
      <p:sp>
        <p:nvSpPr>
          <p:cNvPr id="6" name="Footer Placeholder 2">
            <a:extLst>
              <a:ext uri="{FF2B5EF4-FFF2-40B4-BE49-F238E27FC236}">
                <a16:creationId xmlns:a16="http://schemas.microsoft.com/office/drawing/2014/main" id="{C01DB0BE-C630-1083-0B41-288B179AE5E2}"/>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18</a:t>
            </a:fld>
            <a:endParaRPr lang="en-US" dirty="0">
              <a:solidFill>
                <a:srgbClr val="810040"/>
              </a:solidFill>
            </a:endParaRPr>
          </a:p>
        </p:txBody>
      </p:sp>
      <p:pic>
        <p:nvPicPr>
          <p:cNvPr id="4" name="Picture 3">
            <a:extLst>
              <a:ext uri="{FF2B5EF4-FFF2-40B4-BE49-F238E27FC236}">
                <a16:creationId xmlns:a16="http://schemas.microsoft.com/office/drawing/2014/main" id="{F004579A-035B-DB7C-5B50-4B17B124CA37}"/>
              </a:ext>
            </a:extLst>
          </p:cNvPr>
          <p:cNvPicPr>
            <a:picLocks noChangeAspect="1"/>
          </p:cNvPicPr>
          <p:nvPr/>
        </p:nvPicPr>
        <p:blipFill>
          <a:blip r:embed="rId3"/>
          <a:stretch>
            <a:fillRect/>
          </a:stretch>
        </p:blipFill>
        <p:spPr>
          <a:xfrm>
            <a:off x="1905000" y="1389658"/>
            <a:ext cx="5867400" cy="3526941"/>
          </a:xfrm>
          <a:prstGeom prst="rect">
            <a:avLst/>
          </a:prstGeom>
        </p:spPr>
      </p:pic>
    </p:spTree>
    <p:extLst>
      <p:ext uri="{BB962C8B-B14F-4D97-AF65-F5344CB8AC3E}">
        <p14:creationId xmlns:p14="http://schemas.microsoft.com/office/powerpoint/2010/main" val="222178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1240F42A-A174-9DE3-B6AC-FCC001EC25EB}"/>
              </a:ext>
            </a:extLst>
          </p:cNvPr>
          <p:cNvSpPr>
            <a:spLocks noGrp="1"/>
          </p:cNvSpPr>
          <p:nvPr>
            <p:ph sz="half" idx="2"/>
          </p:nvPr>
        </p:nvSpPr>
        <p:spPr>
          <a:xfrm>
            <a:off x="705633" y="4947356"/>
            <a:ext cx="7848600" cy="1910643"/>
          </a:xfrm>
        </p:spPr>
        <p:txBody>
          <a:bodyPr/>
          <a:lstStyle/>
          <a:p>
            <a:pPr marL="0" indent="0">
              <a:buNone/>
            </a:pPr>
            <a:r>
              <a:rPr lang="en-US" sz="2400" b="1" dirty="0"/>
              <a:t>Test security:</a:t>
            </a:r>
          </a:p>
          <a:p>
            <a:r>
              <a:rPr lang="en-US" sz="1800" dirty="0"/>
              <a:t>Two OMST designs have more even item exposures for all ability groups, and their performances are almost the same.</a:t>
            </a:r>
          </a:p>
        </p:txBody>
      </p:sp>
      <p:sp>
        <p:nvSpPr>
          <p:cNvPr id="7" name="Title 1">
            <a:extLst>
              <a:ext uri="{FF2B5EF4-FFF2-40B4-BE49-F238E27FC236}">
                <a16:creationId xmlns:a16="http://schemas.microsoft.com/office/drawing/2014/main" id="{527F5C51-2CE4-5D73-27AF-2C2BC3B72610}"/>
              </a:ext>
            </a:extLst>
          </p:cNvPr>
          <p:cNvSpPr>
            <a:spLocks noGrp="1"/>
          </p:cNvSpPr>
          <p:nvPr>
            <p:ph type="title"/>
          </p:nvPr>
        </p:nvSpPr>
        <p:spPr>
          <a:xfrm>
            <a:off x="685800" y="609600"/>
            <a:ext cx="7772400" cy="780058"/>
          </a:xfrm>
        </p:spPr>
        <p:txBody>
          <a:bodyPr wrap="square" anchor="ctr">
            <a:normAutofit fontScale="90000"/>
          </a:bodyPr>
          <a:lstStyle/>
          <a:p>
            <a:r>
              <a:rPr lang="en-US" dirty="0"/>
              <a:t>Conditional Results for 5 Ability Groups </a:t>
            </a:r>
          </a:p>
        </p:txBody>
      </p:sp>
      <p:sp>
        <p:nvSpPr>
          <p:cNvPr id="8" name="Footer Placeholder 2">
            <a:extLst>
              <a:ext uri="{FF2B5EF4-FFF2-40B4-BE49-F238E27FC236}">
                <a16:creationId xmlns:a16="http://schemas.microsoft.com/office/drawing/2014/main" id="{1232AE89-5D47-E458-88C0-8A7F0EDD1E6D}"/>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19</a:t>
            </a:fld>
            <a:endParaRPr lang="en-US" dirty="0">
              <a:solidFill>
                <a:srgbClr val="810040"/>
              </a:solidFill>
            </a:endParaRPr>
          </a:p>
        </p:txBody>
      </p:sp>
      <p:pic>
        <p:nvPicPr>
          <p:cNvPr id="4" name="Picture 3">
            <a:extLst>
              <a:ext uri="{FF2B5EF4-FFF2-40B4-BE49-F238E27FC236}">
                <a16:creationId xmlns:a16="http://schemas.microsoft.com/office/drawing/2014/main" id="{21867719-85CA-D0D5-CF8A-BC7DC0256E2C}"/>
              </a:ext>
            </a:extLst>
          </p:cNvPr>
          <p:cNvPicPr>
            <a:picLocks noChangeAspect="1"/>
          </p:cNvPicPr>
          <p:nvPr/>
        </p:nvPicPr>
        <p:blipFill>
          <a:blip r:embed="rId2"/>
          <a:stretch>
            <a:fillRect/>
          </a:stretch>
        </p:blipFill>
        <p:spPr>
          <a:xfrm>
            <a:off x="1708150" y="1341244"/>
            <a:ext cx="5727700" cy="3433456"/>
          </a:xfrm>
          <a:prstGeom prst="rect">
            <a:avLst/>
          </a:prstGeom>
        </p:spPr>
      </p:pic>
    </p:spTree>
    <p:extLst>
      <p:ext uri="{BB962C8B-B14F-4D97-AF65-F5344CB8AC3E}">
        <p14:creationId xmlns:p14="http://schemas.microsoft.com/office/powerpoint/2010/main" val="35046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85800" y="457200"/>
            <a:ext cx="7772400" cy="1143000"/>
          </a:xfrm>
        </p:spPr>
        <p:txBody>
          <a:bodyPr>
            <a:normAutofit/>
          </a:bodyPr>
          <a:lstStyle/>
          <a:p>
            <a:pPr eaLnBrk="1" hangingPunct="1"/>
            <a:r>
              <a:rPr lang="en-US" dirty="0"/>
              <a:t>Test Designs</a:t>
            </a:r>
          </a:p>
        </p:txBody>
      </p:sp>
      <p:sp>
        <p:nvSpPr>
          <p:cNvPr id="4101" name="Rectangle 3"/>
          <p:cNvSpPr>
            <a:spLocks noGrp="1" noChangeArrowheads="1"/>
          </p:cNvSpPr>
          <p:nvPr>
            <p:ph idx="1"/>
          </p:nvPr>
        </p:nvSpPr>
        <p:spPr>
          <a:xfrm>
            <a:off x="762000" y="1524000"/>
            <a:ext cx="6927032" cy="4876800"/>
          </a:xfrm>
        </p:spPr>
        <p:txBody>
          <a:bodyPr>
            <a:normAutofit fontScale="77500" lnSpcReduction="20000"/>
          </a:bodyPr>
          <a:lstStyle/>
          <a:p>
            <a:pPr eaLnBrk="1" hangingPunct="1">
              <a:lnSpc>
                <a:spcPct val="140000"/>
              </a:lnSpc>
            </a:pPr>
            <a:r>
              <a:rPr lang="en-US" sz="2400" dirty="0"/>
              <a:t>Paper and pencil test (P&amp;P)</a:t>
            </a:r>
          </a:p>
          <a:p>
            <a:pPr lvl="1" eaLnBrk="1" hangingPunct="1">
              <a:lnSpc>
                <a:spcPct val="140000"/>
              </a:lnSpc>
            </a:pPr>
            <a:r>
              <a:rPr lang="en-US" sz="2000" dirty="0">
                <a:solidFill>
                  <a:srgbClr val="EC9B50"/>
                </a:solidFill>
              </a:rPr>
              <a:t>Non-computerized, </a:t>
            </a:r>
            <a:r>
              <a:rPr lang="en-US" sz="2000" dirty="0">
                <a:solidFill>
                  <a:schemeClr val="accent1">
                    <a:lumMod val="50000"/>
                  </a:schemeClr>
                </a:solidFill>
              </a:rPr>
              <a:t>linear (non-adaptive)</a:t>
            </a:r>
          </a:p>
          <a:p>
            <a:pPr eaLnBrk="1" hangingPunct="1">
              <a:lnSpc>
                <a:spcPct val="140000"/>
              </a:lnSpc>
            </a:pPr>
            <a:r>
              <a:rPr lang="en-US" sz="2400" dirty="0"/>
              <a:t>Computer-based test (CBT)</a:t>
            </a:r>
          </a:p>
          <a:p>
            <a:pPr lvl="1" eaLnBrk="1" hangingPunct="1">
              <a:lnSpc>
                <a:spcPct val="140000"/>
              </a:lnSpc>
            </a:pPr>
            <a:r>
              <a:rPr lang="en-US" sz="2000" dirty="0">
                <a:solidFill>
                  <a:srgbClr val="EC9B50"/>
                </a:solidFill>
              </a:rPr>
              <a:t>Computerized, </a:t>
            </a:r>
            <a:r>
              <a:rPr lang="en-US" sz="2000" dirty="0">
                <a:solidFill>
                  <a:srgbClr val="3C8C93"/>
                </a:solidFill>
              </a:rPr>
              <a:t>linear (non-adaptive)</a:t>
            </a:r>
          </a:p>
          <a:p>
            <a:pPr lvl="1" eaLnBrk="1" hangingPunct="1">
              <a:lnSpc>
                <a:spcPct val="140000"/>
              </a:lnSpc>
            </a:pPr>
            <a:endParaRPr lang="en-US" sz="2000" dirty="0">
              <a:solidFill>
                <a:srgbClr val="3C8C93"/>
              </a:solidFill>
            </a:endParaRPr>
          </a:p>
          <a:p>
            <a:pPr eaLnBrk="1" hangingPunct="1">
              <a:lnSpc>
                <a:spcPct val="140000"/>
              </a:lnSpc>
            </a:pPr>
            <a:endParaRPr lang="en-US" sz="2400" dirty="0"/>
          </a:p>
          <a:p>
            <a:pPr eaLnBrk="1" hangingPunct="1">
              <a:lnSpc>
                <a:spcPct val="140000"/>
              </a:lnSpc>
            </a:pPr>
            <a:endParaRPr lang="en-US" sz="2400" dirty="0"/>
          </a:p>
          <a:p>
            <a:pPr eaLnBrk="1" hangingPunct="1">
              <a:lnSpc>
                <a:spcPct val="140000"/>
              </a:lnSpc>
            </a:pPr>
            <a:endParaRPr lang="en-US" sz="2400" dirty="0"/>
          </a:p>
          <a:p>
            <a:pPr eaLnBrk="1" hangingPunct="1">
              <a:lnSpc>
                <a:spcPct val="140000"/>
              </a:lnSpc>
            </a:pPr>
            <a:endParaRPr lang="en-US" sz="2400" dirty="0"/>
          </a:p>
          <a:p>
            <a:pPr marL="0" indent="0" eaLnBrk="1" hangingPunct="1">
              <a:lnSpc>
                <a:spcPct val="140000"/>
              </a:lnSpc>
              <a:buNone/>
            </a:pPr>
            <a:endParaRPr lang="en-US" sz="1300" dirty="0"/>
          </a:p>
          <a:p>
            <a:pPr eaLnBrk="1" hangingPunct="1">
              <a:lnSpc>
                <a:spcPct val="140000"/>
              </a:lnSpc>
            </a:pPr>
            <a:r>
              <a:rPr lang="en-US" sz="2400" dirty="0"/>
              <a:t>Computerized adaptive test (CAT)</a:t>
            </a:r>
          </a:p>
          <a:p>
            <a:pPr lvl="1" eaLnBrk="1" hangingPunct="1">
              <a:lnSpc>
                <a:spcPct val="140000"/>
              </a:lnSpc>
            </a:pPr>
            <a:r>
              <a:rPr lang="en-US" sz="2000" dirty="0">
                <a:solidFill>
                  <a:srgbClr val="EC9B50"/>
                </a:solidFill>
              </a:rPr>
              <a:t>Computerized, </a:t>
            </a:r>
            <a:r>
              <a:rPr lang="en-US" sz="2000" dirty="0">
                <a:solidFill>
                  <a:srgbClr val="3C8C93"/>
                </a:solidFill>
              </a:rPr>
              <a:t>item-level adaptive, </a:t>
            </a:r>
            <a:br>
              <a:rPr lang="en-US" sz="2000" dirty="0">
                <a:solidFill>
                  <a:srgbClr val="3C8C93"/>
                </a:solidFill>
              </a:rPr>
            </a:br>
            <a:r>
              <a:rPr lang="en-US" sz="2000" dirty="0">
                <a:solidFill>
                  <a:srgbClr val="F04BED"/>
                </a:solidFill>
              </a:rPr>
              <a:t>assembled on the fly</a:t>
            </a:r>
          </a:p>
        </p:txBody>
      </p:sp>
      <p:grpSp>
        <p:nvGrpSpPr>
          <p:cNvPr id="2" name="Group 1"/>
          <p:cNvGrpSpPr/>
          <p:nvPr/>
        </p:nvGrpSpPr>
        <p:grpSpPr>
          <a:xfrm>
            <a:off x="5867400" y="1905000"/>
            <a:ext cx="2691855" cy="3427316"/>
            <a:chOff x="5867400" y="1905000"/>
            <a:chExt cx="2691855" cy="3427316"/>
          </a:xfrm>
        </p:grpSpPr>
        <p:sp>
          <p:nvSpPr>
            <p:cNvPr id="4102" name="AutoShape 6"/>
            <p:cNvSpPr>
              <a:spLocks noChangeArrowheads="1"/>
            </p:cNvSpPr>
            <p:nvPr/>
          </p:nvSpPr>
          <p:spPr bwMode="auto">
            <a:xfrm>
              <a:off x="7007324" y="2715342"/>
              <a:ext cx="381000" cy="1923180"/>
            </a:xfrm>
            <a:prstGeom prst="downArrow">
              <a:avLst>
                <a:gd name="adj1" fmla="val 50000"/>
                <a:gd name="adj2" fmla="val 120848"/>
              </a:avLst>
            </a:prstGeom>
            <a:solidFill>
              <a:schemeClr val="accent1"/>
            </a:solidFill>
            <a:ln w="9525">
              <a:solidFill>
                <a:schemeClr val="tx1"/>
              </a:solidFill>
              <a:miter lim="800000"/>
              <a:headEnd/>
              <a:tailEnd/>
            </a:ln>
          </p:spPr>
          <p:txBody>
            <a:bodyPr wrap="none" anchor="ctr"/>
            <a:lstStyle/>
            <a:p>
              <a:endParaRPr lang="en-US" sz="2000">
                <a:latin typeface="Arial"/>
                <a:cs typeface="Arial"/>
              </a:endParaRPr>
            </a:p>
          </p:txBody>
        </p:sp>
        <p:sp>
          <p:nvSpPr>
            <p:cNvPr id="4103" name="AutoShape 8"/>
            <p:cNvSpPr>
              <a:spLocks noChangeArrowheads="1"/>
            </p:cNvSpPr>
            <p:nvPr/>
          </p:nvSpPr>
          <p:spPr bwMode="auto">
            <a:xfrm>
              <a:off x="6084990" y="1905000"/>
              <a:ext cx="2114638" cy="514632"/>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n-US" sz="1600" b="1" dirty="0">
                  <a:latin typeface="Arial"/>
                  <a:cs typeface="Arial"/>
                </a:rPr>
                <a:t>Traditional / Static</a:t>
              </a:r>
            </a:p>
          </p:txBody>
        </p:sp>
        <p:sp>
          <p:nvSpPr>
            <p:cNvPr id="4105" name="AutoShape 12"/>
            <p:cNvSpPr>
              <a:spLocks noChangeArrowheads="1"/>
            </p:cNvSpPr>
            <p:nvPr/>
          </p:nvSpPr>
          <p:spPr bwMode="auto">
            <a:xfrm>
              <a:off x="5867400" y="4835221"/>
              <a:ext cx="2691855" cy="497095"/>
            </a:xfrm>
            <a:prstGeom prst="roundRect">
              <a:avLst>
                <a:gd name="adj" fmla="val 16667"/>
              </a:avLst>
            </a:prstGeom>
            <a:solidFill>
              <a:srgbClr val="FFFF99"/>
            </a:solidFill>
            <a:ln w="9525">
              <a:solidFill>
                <a:schemeClr val="tx1"/>
              </a:solidFill>
              <a:round/>
              <a:headEnd/>
              <a:tailEnd/>
            </a:ln>
          </p:spPr>
          <p:txBody>
            <a:bodyPr wrap="none" anchor="ctr"/>
            <a:lstStyle/>
            <a:p>
              <a:r>
                <a:rPr lang="en-US" sz="1600" b="1" dirty="0">
                  <a:latin typeface="Arial"/>
                  <a:cs typeface="Arial"/>
                </a:rPr>
                <a:t>Computerized / Adaptive</a:t>
              </a:r>
            </a:p>
          </p:txBody>
        </p:sp>
      </p:grpSp>
      <p:sp>
        <p:nvSpPr>
          <p:cNvPr id="4" name="TextBox 3"/>
          <p:cNvSpPr txBox="1"/>
          <p:nvPr/>
        </p:nvSpPr>
        <p:spPr>
          <a:xfrm>
            <a:off x="790222" y="3000022"/>
            <a:ext cx="4634602" cy="2201115"/>
          </a:xfrm>
          <a:prstGeom prst="rect">
            <a:avLst/>
          </a:prstGeom>
          <a:noFill/>
        </p:spPr>
        <p:txBody>
          <a:bodyPr wrap="none" rtlCol="0">
            <a:spAutoFit/>
          </a:bodyPr>
          <a:lstStyle/>
          <a:p>
            <a:pPr marL="285750" indent="-285750" eaLnBrk="1" hangingPunct="1">
              <a:lnSpc>
                <a:spcPct val="140000"/>
              </a:lnSpc>
              <a:buFont typeface="Arial"/>
              <a:buChar char="•"/>
            </a:pPr>
            <a:r>
              <a:rPr lang="en-US" sz="2000" dirty="0">
                <a:solidFill>
                  <a:srgbClr val="800040"/>
                </a:solidFill>
                <a:latin typeface="Arial"/>
                <a:cs typeface="Arial"/>
              </a:rPr>
              <a:t>Multistage test (MST)</a:t>
            </a:r>
          </a:p>
          <a:p>
            <a:pPr marL="742950" lvl="1" indent="-285750">
              <a:lnSpc>
                <a:spcPct val="120000"/>
              </a:lnSpc>
              <a:buFont typeface="Lucida Grande"/>
              <a:buChar char="–"/>
            </a:pPr>
            <a:r>
              <a:rPr lang="en-US" sz="1700" dirty="0">
                <a:solidFill>
                  <a:srgbClr val="EC9B50"/>
                </a:solidFill>
                <a:latin typeface="Arial"/>
                <a:cs typeface="Arial"/>
              </a:rPr>
              <a:t>Computerized, </a:t>
            </a:r>
            <a:r>
              <a:rPr lang="en-US" sz="1700" dirty="0">
                <a:solidFill>
                  <a:schemeClr val="accent1">
                    <a:lumMod val="50000"/>
                  </a:schemeClr>
                </a:solidFill>
                <a:latin typeface="Arial"/>
                <a:cs typeface="Arial"/>
              </a:rPr>
              <a:t>stage-level adaptive, </a:t>
            </a:r>
            <a:br>
              <a:rPr lang="en-US" sz="1700" dirty="0">
                <a:solidFill>
                  <a:srgbClr val="EC9B50"/>
                </a:solidFill>
                <a:latin typeface="Arial"/>
                <a:cs typeface="Arial"/>
              </a:rPr>
            </a:br>
            <a:r>
              <a:rPr lang="en-US" sz="1700" dirty="0">
                <a:solidFill>
                  <a:srgbClr val="F04BED"/>
                </a:solidFill>
                <a:latin typeface="Arial"/>
                <a:cs typeface="Arial"/>
              </a:rPr>
              <a:t>pre-assembled</a:t>
            </a:r>
          </a:p>
          <a:p>
            <a:pPr marL="285750" indent="-285750" eaLnBrk="1" hangingPunct="1">
              <a:lnSpc>
                <a:spcPct val="140000"/>
              </a:lnSpc>
              <a:buFont typeface="Arial"/>
              <a:buChar char="•"/>
            </a:pPr>
            <a:r>
              <a:rPr lang="en-US" sz="2000" dirty="0">
                <a:solidFill>
                  <a:srgbClr val="800040"/>
                </a:solidFill>
                <a:latin typeface="Arial"/>
                <a:cs typeface="Arial"/>
              </a:rPr>
              <a:t>On-the-fly multistage testing (OMST)</a:t>
            </a:r>
          </a:p>
          <a:p>
            <a:pPr marL="742950" lvl="1" indent="-285750">
              <a:lnSpc>
                <a:spcPct val="120000"/>
              </a:lnSpc>
              <a:buFont typeface="Lucida Grande"/>
              <a:buChar char="–"/>
            </a:pPr>
            <a:r>
              <a:rPr lang="en-US" sz="1700" dirty="0">
                <a:solidFill>
                  <a:srgbClr val="EC9B50"/>
                </a:solidFill>
                <a:latin typeface="Arial"/>
                <a:cs typeface="Arial"/>
              </a:rPr>
              <a:t>Computerized, </a:t>
            </a:r>
            <a:r>
              <a:rPr lang="en-US" sz="1700" dirty="0">
                <a:solidFill>
                  <a:srgbClr val="3C8C93"/>
                </a:solidFill>
                <a:latin typeface="Arial"/>
                <a:cs typeface="Arial"/>
              </a:rPr>
              <a:t>stage-level adaptive, </a:t>
            </a:r>
            <a:br>
              <a:rPr lang="en-US" sz="1700" dirty="0">
                <a:solidFill>
                  <a:srgbClr val="3C8C93"/>
                </a:solidFill>
                <a:latin typeface="Arial"/>
                <a:cs typeface="Arial"/>
              </a:rPr>
            </a:br>
            <a:r>
              <a:rPr lang="en-US" sz="1700" dirty="0">
                <a:solidFill>
                  <a:srgbClr val="F04BED"/>
                </a:solidFill>
                <a:latin typeface="Arial"/>
                <a:cs typeface="Arial"/>
              </a:rPr>
              <a:t>assembled on the fly</a:t>
            </a:r>
          </a:p>
        </p:txBody>
      </p:sp>
      <p:sp>
        <p:nvSpPr>
          <p:cNvPr id="10" name="Footer Placeholder 2">
            <a:extLst>
              <a:ext uri="{FF2B5EF4-FFF2-40B4-BE49-F238E27FC236}">
                <a16:creationId xmlns:a16="http://schemas.microsoft.com/office/drawing/2014/main" id="{537BCC81-DD05-CE57-57AD-FF369A0C40FD}"/>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2</a:t>
            </a:fld>
            <a:endParaRPr lang="en-US" dirty="0">
              <a:solidFill>
                <a:srgbClr val="810040"/>
              </a:solidFill>
            </a:endParaRPr>
          </a:p>
        </p:txBody>
      </p:sp>
    </p:spTree>
    <p:custDataLst>
      <p:tags r:id="rId1"/>
    </p:custDataLst>
    <p:extLst>
      <p:ext uri="{BB962C8B-B14F-4D97-AF65-F5344CB8AC3E}">
        <p14:creationId xmlns:p14="http://schemas.microsoft.com/office/powerpoint/2010/main" val="1618515025"/>
      </p:ext>
    </p:extLst>
  </p:cSld>
  <p:clrMapOvr>
    <a:masterClrMapping/>
  </p:clrMapOvr>
  <mc:AlternateContent xmlns:mc="http://schemas.openxmlformats.org/markup-compatibility/2006" xmlns:p14="http://schemas.microsoft.com/office/powerpoint/2010/main">
    <mc:Choice Requires="p14">
      <p:transition spd="slow" p14:dur="2000" advTm="109356"/>
    </mc:Choice>
    <mc:Fallback xmlns="">
      <p:transition spd="slow" advTm="109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1240F42A-A174-9DE3-B6AC-FCC001EC25EB}"/>
              </a:ext>
            </a:extLst>
          </p:cNvPr>
          <p:cNvSpPr>
            <a:spLocks noGrp="1"/>
          </p:cNvSpPr>
          <p:nvPr>
            <p:ph sz="half" idx="2"/>
          </p:nvPr>
        </p:nvSpPr>
        <p:spPr>
          <a:xfrm>
            <a:off x="716070" y="4953000"/>
            <a:ext cx="8123129" cy="1905000"/>
          </a:xfrm>
        </p:spPr>
        <p:txBody>
          <a:bodyPr/>
          <a:lstStyle/>
          <a:p>
            <a:pPr marL="0" indent="0">
              <a:buNone/>
            </a:pPr>
            <a:r>
              <a:rPr lang="en-US" sz="2400" b="1" dirty="0">
                <a:latin typeface="Arial" panose="020B0604020202020204" pitchFamily="34" charset="0"/>
                <a:ea typeface="Times New Roman" panose="02020603050405020304" pitchFamily="18" charset="0"/>
                <a:cs typeface="Arial" panose="020B0604020202020204" pitchFamily="34" charset="0"/>
              </a:rPr>
              <a:t>Constraint control</a:t>
            </a:r>
            <a:r>
              <a:rPr lang="en-US" sz="2400" b="1" dirty="0"/>
              <a:t>:</a:t>
            </a:r>
          </a:p>
          <a:p>
            <a:r>
              <a:rPr lang="en-US" sz="1800" dirty="0"/>
              <a:t>MST has the highest average number of violated constraints across all groups.</a:t>
            </a:r>
          </a:p>
          <a:p>
            <a:r>
              <a:rPr lang="en-US" sz="1800" dirty="0"/>
              <a:t>Although better than MST, both OMST designs resulted in some violations. This is a result of unit-level item selection.</a:t>
            </a:r>
          </a:p>
        </p:txBody>
      </p:sp>
      <p:sp>
        <p:nvSpPr>
          <p:cNvPr id="7" name="Title 1">
            <a:extLst>
              <a:ext uri="{FF2B5EF4-FFF2-40B4-BE49-F238E27FC236}">
                <a16:creationId xmlns:a16="http://schemas.microsoft.com/office/drawing/2014/main" id="{0CD255F9-ADFA-BF13-5A73-5D91B95C4D52}"/>
              </a:ext>
            </a:extLst>
          </p:cNvPr>
          <p:cNvSpPr>
            <a:spLocks noGrp="1"/>
          </p:cNvSpPr>
          <p:nvPr>
            <p:ph type="title"/>
          </p:nvPr>
        </p:nvSpPr>
        <p:spPr>
          <a:xfrm>
            <a:off x="685800" y="609600"/>
            <a:ext cx="7772400" cy="780058"/>
          </a:xfrm>
        </p:spPr>
        <p:txBody>
          <a:bodyPr wrap="square" anchor="ctr">
            <a:normAutofit fontScale="90000"/>
          </a:bodyPr>
          <a:lstStyle/>
          <a:p>
            <a:r>
              <a:rPr lang="en-US" dirty="0"/>
              <a:t>Conditional Results for 5 Ability Groups </a:t>
            </a:r>
          </a:p>
        </p:txBody>
      </p:sp>
      <p:sp>
        <p:nvSpPr>
          <p:cNvPr id="6" name="Footer Placeholder 2">
            <a:extLst>
              <a:ext uri="{FF2B5EF4-FFF2-40B4-BE49-F238E27FC236}">
                <a16:creationId xmlns:a16="http://schemas.microsoft.com/office/drawing/2014/main" id="{6F08D543-87E4-4AAC-3119-FDF5B76AE541}"/>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20</a:t>
            </a:fld>
            <a:endParaRPr lang="en-US" dirty="0">
              <a:solidFill>
                <a:srgbClr val="810040"/>
              </a:solidFill>
            </a:endParaRPr>
          </a:p>
        </p:txBody>
      </p:sp>
      <p:pic>
        <p:nvPicPr>
          <p:cNvPr id="4" name="Picture 3">
            <a:extLst>
              <a:ext uri="{FF2B5EF4-FFF2-40B4-BE49-F238E27FC236}">
                <a16:creationId xmlns:a16="http://schemas.microsoft.com/office/drawing/2014/main" id="{9D54D0AD-972D-49BF-4281-022C5496DA69}"/>
              </a:ext>
            </a:extLst>
          </p:cNvPr>
          <p:cNvPicPr>
            <a:picLocks noChangeAspect="1"/>
          </p:cNvPicPr>
          <p:nvPr/>
        </p:nvPicPr>
        <p:blipFill>
          <a:blip r:embed="rId2"/>
          <a:stretch>
            <a:fillRect/>
          </a:stretch>
        </p:blipFill>
        <p:spPr>
          <a:xfrm>
            <a:off x="1651175" y="1274969"/>
            <a:ext cx="5841650" cy="3517900"/>
          </a:xfrm>
          <a:prstGeom prst="rect">
            <a:avLst/>
          </a:prstGeom>
        </p:spPr>
      </p:pic>
    </p:spTree>
    <p:extLst>
      <p:ext uri="{BB962C8B-B14F-4D97-AF65-F5344CB8AC3E}">
        <p14:creationId xmlns:p14="http://schemas.microsoft.com/office/powerpoint/2010/main" val="134670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1240F42A-A174-9DE3-B6AC-FCC001EC25EB}"/>
              </a:ext>
            </a:extLst>
          </p:cNvPr>
          <p:cNvSpPr>
            <a:spLocks noGrp="1"/>
          </p:cNvSpPr>
          <p:nvPr>
            <p:ph sz="half" idx="2"/>
          </p:nvPr>
        </p:nvSpPr>
        <p:spPr>
          <a:xfrm>
            <a:off x="533400" y="4267200"/>
            <a:ext cx="8382000" cy="2480303"/>
          </a:xfrm>
        </p:spPr>
        <p:txBody>
          <a:bodyPr/>
          <a:lstStyle/>
          <a:p>
            <a:pPr marL="0" indent="0">
              <a:buNone/>
            </a:pPr>
            <a:r>
              <a:rPr lang="en-US" sz="2000" b="1" dirty="0"/>
              <a:t>Test efficiency:</a:t>
            </a:r>
          </a:p>
          <a:p>
            <a:r>
              <a:rPr lang="en-US" sz="1800" dirty="0"/>
              <a:t>The OMST designs were able to reduce testing time compared to MST.</a:t>
            </a:r>
          </a:p>
          <a:p>
            <a:endParaRPr lang="en-US" sz="1800" dirty="0"/>
          </a:p>
          <a:p>
            <a:pPr marL="0" indent="0">
              <a:buNone/>
            </a:pPr>
            <a:r>
              <a:rPr lang="en-US" sz="2000" b="1" dirty="0"/>
              <a:t>Stability:</a:t>
            </a:r>
          </a:p>
          <a:p>
            <a:r>
              <a:rPr lang="en-US" sz="1800" dirty="0"/>
              <a:t>The OMST designs also have smaller SDs of testing time, which means the time taken by different examinees are more similar to each other in OMST.</a:t>
            </a:r>
          </a:p>
        </p:txBody>
      </p:sp>
      <p:sp>
        <p:nvSpPr>
          <p:cNvPr id="8" name="Title 1">
            <a:extLst>
              <a:ext uri="{FF2B5EF4-FFF2-40B4-BE49-F238E27FC236}">
                <a16:creationId xmlns:a16="http://schemas.microsoft.com/office/drawing/2014/main" id="{967C13DD-E75E-EB3C-22FB-0480A5B9B750}"/>
              </a:ext>
            </a:extLst>
          </p:cNvPr>
          <p:cNvSpPr>
            <a:spLocks noGrp="1"/>
          </p:cNvSpPr>
          <p:nvPr>
            <p:ph type="title"/>
          </p:nvPr>
        </p:nvSpPr>
        <p:spPr>
          <a:xfrm>
            <a:off x="685800" y="609600"/>
            <a:ext cx="7772400" cy="780058"/>
          </a:xfrm>
        </p:spPr>
        <p:txBody>
          <a:bodyPr wrap="square" anchor="ctr">
            <a:normAutofit fontScale="90000"/>
          </a:bodyPr>
          <a:lstStyle/>
          <a:p>
            <a:r>
              <a:rPr lang="en-US" dirty="0"/>
              <a:t>Conditional Results for 5 Ability Groups </a:t>
            </a:r>
          </a:p>
        </p:txBody>
      </p:sp>
      <p:sp>
        <p:nvSpPr>
          <p:cNvPr id="7" name="Footer Placeholder 2">
            <a:extLst>
              <a:ext uri="{FF2B5EF4-FFF2-40B4-BE49-F238E27FC236}">
                <a16:creationId xmlns:a16="http://schemas.microsoft.com/office/drawing/2014/main" id="{C6A1D3AE-3C97-59CE-63B6-314F228C5D8D}"/>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21</a:t>
            </a:fld>
            <a:endParaRPr lang="en-US" dirty="0">
              <a:solidFill>
                <a:srgbClr val="810040"/>
              </a:solidFill>
            </a:endParaRPr>
          </a:p>
        </p:txBody>
      </p:sp>
      <p:pic>
        <p:nvPicPr>
          <p:cNvPr id="3" name="Picture 2">
            <a:extLst>
              <a:ext uri="{FF2B5EF4-FFF2-40B4-BE49-F238E27FC236}">
                <a16:creationId xmlns:a16="http://schemas.microsoft.com/office/drawing/2014/main" id="{ED09E82F-F41C-A706-9111-A3A6E68BD971}"/>
              </a:ext>
            </a:extLst>
          </p:cNvPr>
          <p:cNvPicPr>
            <a:picLocks noChangeAspect="1"/>
          </p:cNvPicPr>
          <p:nvPr/>
        </p:nvPicPr>
        <p:blipFill>
          <a:blip r:embed="rId2"/>
          <a:stretch>
            <a:fillRect/>
          </a:stretch>
        </p:blipFill>
        <p:spPr>
          <a:xfrm>
            <a:off x="340807" y="1496175"/>
            <a:ext cx="4244763" cy="2544513"/>
          </a:xfrm>
          <a:prstGeom prst="rect">
            <a:avLst/>
          </a:prstGeom>
        </p:spPr>
      </p:pic>
      <p:pic>
        <p:nvPicPr>
          <p:cNvPr id="5" name="Picture 4">
            <a:extLst>
              <a:ext uri="{FF2B5EF4-FFF2-40B4-BE49-F238E27FC236}">
                <a16:creationId xmlns:a16="http://schemas.microsoft.com/office/drawing/2014/main" id="{845CBED3-6A06-A7D7-A220-F9AB4A072451}"/>
              </a:ext>
            </a:extLst>
          </p:cNvPr>
          <p:cNvPicPr>
            <a:picLocks noChangeAspect="1"/>
          </p:cNvPicPr>
          <p:nvPr/>
        </p:nvPicPr>
        <p:blipFill>
          <a:blip r:embed="rId3"/>
          <a:stretch>
            <a:fillRect/>
          </a:stretch>
        </p:blipFill>
        <p:spPr>
          <a:xfrm>
            <a:off x="4876800" y="1489692"/>
            <a:ext cx="4240349" cy="2548908"/>
          </a:xfrm>
          <a:prstGeom prst="rect">
            <a:avLst/>
          </a:prstGeom>
        </p:spPr>
      </p:pic>
    </p:spTree>
    <p:extLst>
      <p:ext uri="{BB962C8B-B14F-4D97-AF65-F5344CB8AC3E}">
        <p14:creationId xmlns:p14="http://schemas.microsoft.com/office/powerpoint/2010/main" val="113767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4B35-6F83-5381-0E6D-35C2E1A7D437}"/>
              </a:ext>
            </a:extLst>
          </p:cNvPr>
          <p:cNvSpPr>
            <a:spLocks noGrp="1"/>
          </p:cNvSpPr>
          <p:nvPr>
            <p:ph type="title"/>
          </p:nvPr>
        </p:nvSpPr>
        <p:spPr>
          <a:xfrm>
            <a:off x="685800" y="609600"/>
            <a:ext cx="7772400" cy="533400"/>
          </a:xfrm>
        </p:spPr>
        <p:txBody>
          <a:bodyPr wrap="square" anchor="ctr">
            <a:noAutofit/>
          </a:bodyPr>
          <a:lstStyle/>
          <a:p>
            <a:r>
              <a:rPr lang="en-US" sz="2800" dirty="0"/>
              <a:t>Results for Overall Examinees</a:t>
            </a:r>
          </a:p>
        </p:txBody>
      </p:sp>
      <mc:AlternateContent xmlns:mc="http://schemas.openxmlformats.org/markup-compatibility/2006" xmlns:a14="http://schemas.microsoft.com/office/drawing/2010/main">
        <mc:Choice Requires="a14">
          <p:sp>
            <p:nvSpPr>
              <p:cNvPr id="13" name="Content Placeholder 3">
                <a:extLst>
                  <a:ext uri="{FF2B5EF4-FFF2-40B4-BE49-F238E27FC236}">
                    <a16:creationId xmlns:a16="http://schemas.microsoft.com/office/drawing/2014/main" id="{2FFDCB4E-8ADE-7ED9-62A5-7800BF7060EA}"/>
                  </a:ext>
                </a:extLst>
              </p:cNvPr>
              <p:cNvSpPr txBox="1">
                <a:spLocks/>
              </p:cNvSpPr>
              <p:nvPr/>
            </p:nvSpPr>
            <p:spPr>
              <a:xfrm>
                <a:off x="720246" y="1219200"/>
                <a:ext cx="8007875" cy="1066800"/>
              </a:xfrm>
              <a:prstGeom prst="rect">
                <a:avLst/>
              </a:prstGeom>
            </p:spPr>
            <p:txBody>
              <a:bodyPr/>
              <a:lstStyle>
                <a:lvl1pPr marL="342900" indent="-342900" algn="l" rtl="0" eaLnBrk="1" fontAlgn="base" hangingPunct="1">
                  <a:spcBef>
                    <a:spcPct val="20000"/>
                  </a:spcBef>
                  <a:spcAft>
                    <a:spcPct val="0"/>
                  </a:spcAft>
                  <a:buChar char="•"/>
                  <a:defRPr sz="3200">
                    <a:solidFill>
                      <a:srgbClr val="800040"/>
                    </a:solidFill>
                    <a:latin typeface="Arial"/>
                    <a:ea typeface="+mn-ea"/>
                    <a:cs typeface="Arial"/>
                  </a:defRPr>
                </a:lvl1pPr>
                <a:lvl2pPr marL="742950" indent="-285750" algn="l" rtl="0" eaLnBrk="1" fontAlgn="base" hangingPunct="1">
                  <a:spcBef>
                    <a:spcPct val="20000"/>
                  </a:spcBef>
                  <a:spcAft>
                    <a:spcPct val="0"/>
                  </a:spcAft>
                  <a:buChar char="–"/>
                  <a:defRPr sz="2800">
                    <a:solidFill>
                      <a:srgbClr val="800040"/>
                    </a:solidFill>
                    <a:latin typeface="Arial"/>
                    <a:ea typeface="+mn-ea"/>
                    <a:cs typeface="Arial"/>
                  </a:defRPr>
                </a:lvl2pPr>
                <a:lvl3pPr marL="1143000" indent="-228600" algn="l" rtl="0" eaLnBrk="1" fontAlgn="base" hangingPunct="1">
                  <a:spcBef>
                    <a:spcPct val="20000"/>
                  </a:spcBef>
                  <a:spcAft>
                    <a:spcPct val="0"/>
                  </a:spcAft>
                  <a:buChar char="•"/>
                  <a:defRPr sz="2400">
                    <a:solidFill>
                      <a:srgbClr val="800040"/>
                    </a:solidFill>
                    <a:latin typeface="Arial"/>
                    <a:ea typeface="+mn-ea"/>
                    <a:cs typeface="Arial"/>
                  </a:defRPr>
                </a:lvl3pPr>
                <a:lvl4pPr marL="1600200" indent="-228600" algn="l" rtl="0" eaLnBrk="1" fontAlgn="base" hangingPunct="1">
                  <a:spcBef>
                    <a:spcPct val="20000"/>
                  </a:spcBef>
                  <a:spcAft>
                    <a:spcPct val="0"/>
                  </a:spcAft>
                  <a:buChar char="–"/>
                  <a:defRPr sz="2000">
                    <a:solidFill>
                      <a:srgbClr val="800040"/>
                    </a:solidFill>
                    <a:latin typeface="Arial"/>
                    <a:ea typeface="+mn-ea"/>
                    <a:cs typeface="Arial"/>
                  </a:defRPr>
                </a:lvl4pPr>
                <a:lvl5pPr marL="2057400" indent="-228600" algn="l" rtl="0" eaLnBrk="1" fontAlgn="base" hangingPunct="1">
                  <a:spcBef>
                    <a:spcPct val="20000"/>
                  </a:spcBef>
                  <a:spcAft>
                    <a:spcPct val="0"/>
                  </a:spcAft>
                  <a:buChar char="»"/>
                  <a:defRPr sz="2000">
                    <a:solidFill>
                      <a:srgbClr val="800040"/>
                    </a:solidFill>
                    <a:latin typeface="Arial"/>
                    <a:ea typeface="+mn-ea"/>
                    <a:cs typeface="Arial"/>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000" kern="0" dirty="0"/>
                  <a:t>A second simulation was done using a single average-ability examinee distribution (</a:t>
                </a:r>
                <a14:m>
                  <m:oMath xmlns:m="http://schemas.openxmlformats.org/officeDocument/2006/math">
                    <m:r>
                      <a:rPr lang="en-US" sz="2000" i="1" kern="0" smtClean="0">
                        <a:latin typeface="Cambria Math" panose="02040503050406030204" pitchFamily="18" charset="0"/>
                        <a:ea typeface="Cambria Math" panose="02040503050406030204" pitchFamily="18" charset="0"/>
                      </a:rPr>
                      <m:t>𝜃</m:t>
                    </m:r>
                    <m:r>
                      <a:rPr lang="en-US" sz="2000" b="0" i="1" kern="0" smtClean="0">
                        <a:latin typeface="Cambria Math" panose="02040503050406030204" pitchFamily="18" charset="0"/>
                        <a:ea typeface="Cambria Math" panose="02040503050406030204" pitchFamily="18" charset="0"/>
                      </a:rPr>
                      <m:t>~</m:t>
                    </m:r>
                    <m:r>
                      <a:rPr lang="en-US" sz="2000" b="0" i="1" kern="0" smtClean="0">
                        <a:latin typeface="Cambria Math" panose="02040503050406030204" pitchFamily="18" charset="0"/>
                        <a:ea typeface="Cambria Math" panose="02040503050406030204" pitchFamily="18" charset="0"/>
                      </a:rPr>
                      <m:t>𝑁</m:t>
                    </m:r>
                    <m:r>
                      <a:rPr lang="en-US" sz="2000" b="0" i="1" kern="0" smtClean="0">
                        <a:latin typeface="Cambria Math" panose="02040503050406030204" pitchFamily="18" charset="0"/>
                        <a:ea typeface="Cambria Math" panose="02040503050406030204" pitchFamily="18" charset="0"/>
                      </a:rPr>
                      <m:t>(0,1)</m:t>
                    </m:r>
                    <m:r>
                      <a:rPr lang="en-US" sz="2000" b="0" i="0" kern="0" smtClean="0">
                        <a:latin typeface="Cambria Math" panose="02040503050406030204" pitchFamily="18" charset="0"/>
                        <a:ea typeface="Cambria Math" panose="02040503050406030204" pitchFamily="18" charset="0"/>
                      </a:rPr>
                      <m:t>).</m:t>
                    </m:r>
                  </m:oMath>
                </a14:m>
                <a:endParaRPr lang="en-US" sz="2000" b="0" kern="0" dirty="0">
                  <a:ea typeface="Cambria Math" panose="02040503050406030204" pitchFamily="18" charset="0"/>
                </a:endParaRPr>
              </a:p>
              <a:p>
                <a:r>
                  <a:rPr lang="en-US" sz="2000" kern="0" dirty="0"/>
                  <a:t>Results:</a:t>
                </a:r>
              </a:p>
              <a:p>
                <a:pPr lvl="1"/>
                <a:endParaRPr lang="en-US" sz="1600" kern="0" dirty="0"/>
              </a:p>
              <a:p>
                <a:pPr marL="457200" lvl="1" indent="0">
                  <a:buNone/>
                </a:pPr>
                <a:endParaRPr lang="en-US" sz="1600" kern="0" dirty="0"/>
              </a:p>
              <a:p>
                <a:pPr lvl="1"/>
                <a:endParaRPr lang="en-US" sz="1600" kern="0" dirty="0"/>
              </a:p>
              <a:p>
                <a:pPr lvl="1"/>
                <a:endParaRPr lang="en-US" sz="1600" kern="0" dirty="0"/>
              </a:p>
              <a:p>
                <a:pPr lvl="1"/>
                <a:endParaRPr lang="en-US" sz="1600" kern="0" dirty="0"/>
              </a:p>
              <a:p>
                <a:pPr marL="460375" lvl="1" indent="-225425">
                  <a:spcBef>
                    <a:spcPts val="600"/>
                  </a:spcBef>
                </a:pPr>
                <a:r>
                  <a:rPr lang="en-US" sz="1800" b="1" kern="0" dirty="0"/>
                  <a:t>RMSE(</a:t>
                </a:r>
                <a14:m>
                  <m:oMath xmlns:m="http://schemas.openxmlformats.org/officeDocument/2006/math">
                    <m:acc>
                      <m:accPr>
                        <m:chr m:val="̂"/>
                        <m:ctrlPr>
                          <a:rPr lang="en-US" sz="1800" b="1" i="1" kern="0" smtClean="0">
                            <a:latin typeface="Cambria Math" panose="02040503050406030204" pitchFamily="18" charset="0"/>
                            <a:ea typeface="Cambria Math" panose="02040503050406030204" pitchFamily="18" charset="0"/>
                          </a:rPr>
                        </m:ctrlPr>
                      </m:accPr>
                      <m:e>
                        <m:r>
                          <a:rPr lang="en-US" sz="1800" b="1" i="1" kern="0" smtClean="0">
                            <a:latin typeface="Cambria Math" panose="02040503050406030204" pitchFamily="18" charset="0"/>
                            <a:ea typeface="Cambria Math" panose="02040503050406030204" pitchFamily="18" charset="0"/>
                          </a:rPr>
                          <m:t>𝜽</m:t>
                        </m:r>
                      </m:e>
                    </m:acc>
                  </m:oMath>
                </a14:m>
                <a:r>
                  <a:rPr lang="en-US" sz="1800" b="1" kern="0" dirty="0"/>
                  <a:t>)</a:t>
                </a:r>
                <a:r>
                  <a:rPr lang="en-US" sz="1800" kern="0" dirty="0"/>
                  <a:t> of MST is much larger than that of the two OMST designs.</a:t>
                </a:r>
              </a:p>
              <a:p>
                <a:pPr marL="460375" lvl="1" indent="-225425">
                  <a:spcBef>
                    <a:spcPts val="600"/>
                  </a:spcBef>
                </a:pPr>
                <a:r>
                  <a:rPr lang="en-US" sz="1800" b="1" kern="0" dirty="0"/>
                  <a:t>RMSE(</a:t>
                </a:r>
                <a14:m>
                  <m:oMath xmlns:m="http://schemas.openxmlformats.org/officeDocument/2006/math">
                    <m:acc>
                      <m:accPr>
                        <m:chr m:val="̂"/>
                        <m:ctrlPr>
                          <a:rPr lang="en-US" sz="1800" b="1" i="1" kern="0" smtClean="0">
                            <a:latin typeface="Cambria Math" panose="02040503050406030204" pitchFamily="18" charset="0"/>
                          </a:rPr>
                        </m:ctrlPr>
                      </m:accPr>
                      <m:e>
                        <m:r>
                          <a:rPr lang="en-US" sz="1800" b="1" i="1" kern="0" smtClean="0">
                            <a:latin typeface="Cambria Math" panose="02040503050406030204" pitchFamily="18" charset="0"/>
                            <a:ea typeface="Cambria Math" panose="02040503050406030204" pitchFamily="18" charset="0"/>
                          </a:rPr>
                          <m:t>𝝉</m:t>
                        </m:r>
                      </m:e>
                    </m:acc>
                  </m:oMath>
                </a14:m>
                <a:r>
                  <a:rPr lang="en-US" sz="1800" b="1" kern="0" dirty="0"/>
                  <a:t>)</a:t>
                </a:r>
                <a:r>
                  <a:rPr lang="en-US" sz="1800" kern="0" dirty="0"/>
                  <a:t> is similar for all designs.</a:t>
                </a:r>
              </a:p>
              <a:p>
                <a:pPr marL="460375" lvl="1" indent="-225425">
                  <a:spcBef>
                    <a:spcPts val="600"/>
                  </a:spcBef>
                </a:pPr>
                <a:r>
                  <a:rPr lang="en-US" sz="1800" b="1" kern="0" dirty="0"/>
                  <a:t>Item exposure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𝜒</m:t>
                        </m:r>
                      </m:e>
                      <m:sup>
                        <m:r>
                          <a:rPr lang="en-US" sz="1800" i="1">
                            <a:latin typeface="Cambria Math" panose="02040503050406030204" pitchFamily="18" charset="0"/>
                          </a:rPr>
                          <m:t>2</m:t>
                        </m:r>
                      </m:sup>
                    </m:sSup>
                  </m:oMath>
                </a14:m>
                <a:r>
                  <a:rPr lang="en-US" sz="1800" b="1" kern="0" dirty="0"/>
                  <a:t>)</a:t>
                </a:r>
                <a:r>
                  <a:rPr lang="en-US" sz="1800" kern="0" dirty="0"/>
                  <a:t>: </a:t>
                </a:r>
              </a:p>
              <a:p>
                <a:pPr marL="234950" lvl="1" indent="0">
                  <a:spcBef>
                    <a:spcPts val="600"/>
                  </a:spcBef>
                  <a:buNone/>
                </a:pPr>
                <a:r>
                  <a:rPr lang="en-US" sz="1800" kern="0" dirty="0"/>
                  <a:t>    The two OMST designs have much even item exposures than MST.</a:t>
                </a:r>
              </a:p>
              <a:p>
                <a:pPr marL="460375" lvl="1" indent="-225425">
                  <a:spcBef>
                    <a:spcPts val="600"/>
                  </a:spcBef>
                </a:pPr>
                <a:r>
                  <a:rPr lang="en-US" sz="1800" b="1" kern="0" dirty="0"/>
                  <a:t>Constraint violation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rPr>
                        </m:ctrlPr>
                      </m:accPr>
                      <m:e>
                        <m:r>
                          <a:rPr lang="en-US" sz="1800" i="1">
                            <a:latin typeface="Cambria Math" panose="02040503050406030204" pitchFamily="18" charset="0"/>
                            <a:ea typeface="Times New Roman" panose="02020603050405020304" pitchFamily="18" charset="0"/>
                          </a:rPr>
                          <m:t>𝑉</m:t>
                        </m:r>
                      </m:e>
                    </m:acc>
                  </m:oMath>
                </a14:m>
                <a:r>
                  <a:rPr lang="en-US" sz="1800" b="1" kern="0" dirty="0"/>
                  <a:t>)</a:t>
                </a:r>
                <a:r>
                  <a:rPr lang="en-US" sz="1800" kern="0" dirty="0"/>
                  <a:t>: </a:t>
                </a:r>
                <a:br>
                  <a:rPr lang="en-US" sz="1800" kern="0" dirty="0"/>
                </a:br>
                <a:r>
                  <a:rPr lang="en-US" sz="1800" kern="0" dirty="0"/>
                  <a:t>MST  &gt;  OMST_MPI_MIT_R10  </a:t>
                </a:r>
                <a14:m>
                  <m:oMath xmlns:m="http://schemas.openxmlformats.org/officeDocument/2006/math">
                    <m:r>
                      <a:rPr lang="en-US" sz="1800" i="1" kern="0" smtClean="0">
                        <a:latin typeface="Cambria Math" panose="02040503050406030204" pitchFamily="18" charset="0"/>
                        <a:ea typeface="Cambria Math" panose="02040503050406030204" pitchFamily="18" charset="0"/>
                      </a:rPr>
                      <m:t>≈</m:t>
                    </m:r>
                  </m:oMath>
                </a14:m>
                <a:r>
                  <a:rPr lang="en-US" sz="1800" kern="0" dirty="0"/>
                  <a:t>  OMST_MPI_GMIT_R10 </a:t>
                </a:r>
              </a:p>
              <a:p>
                <a:pPr marL="460375" lvl="1" indent="-225425">
                  <a:spcBef>
                    <a:spcPts val="600"/>
                  </a:spcBef>
                </a:pPr>
                <a:r>
                  <a:rPr lang="en-US" sz="1800" b="1" kern="0" dirty="0"/>
                  <a:t>Test time:</a:t>
                </a:r>
                <a:r>
                  <a:rPr lang="en-US" sz="1800" kern="0" dirty="0"/>
                  <a:t> The OMST designs have lower mean test times and smaller standard deviations of test time</a:t>
                </a:r>
              </a:p>
            </p:txBody>
          </p:sp>
        </mc:Choice>
        <mc:Fallback xmlns="">
          <p:sp>
            <p:nvSpPr>
              <p:cNvPr id="13" name="Content Placeholder 3">
                <a:extLst>
                  <a:ext uri="{FF2B5EF4-FFF2-40B4-BE49-F238E27FC236}">
                    <a16:creationId xmlns:a16="http://schemas.microsoft.com/office/drawing/2014/main" id="{2FFDCB4E-8ADE-7ED9-62A5-7800BF7060EA}"/>
                  </a:ext>
                </a:extLst>
              </p:cNvPr>
              <p:cNvSpPr txBox="1">
                <a:spLocks noRot="1" noChangeAspect="1" noMove="1" noResize="1" noEditPoints="1" noAdjustHandles="1" noChangeArrowheads="1" noChangeShapeType="1" noTextEdit="1"/>
              </p:cNvSpPr>
              <p:nvPr/>
            </p:nvSpPr>
            <p:spPr>
              <a:xfrm>
                <a:off x="720246" y="1219200"/>
                <a:ext cx="8007875" cy="1066800"/>
              </a:xfrm>
              <a:prstGeom prst="rect">
                <a:avLst/>
              </a:prstGeom>
              <a:blipFill>
                <a:blip r:embed="rId2"/>
                <a:stretch>
                  <a:fillRect l="-633" t="-3571" b="-396429"/>
                </a:stretch>
              </a:blipFill>
            </p:spPr>
            <p:txBody>
              <a:bodyPr/>
              <a:lstStyle/>
              <a:p>
                <a:r>
                  <a:rPr lang="en-US">
                    <a:noFill/>
                  </a:rPr>
                  <a:t> </a:t>
                </a:r>
              </a:p>
            </p:txBody>
          </p:sp>
        </mc:Fallback>
      </mc:AlternateContent>
      <p:sp>
        <p:nvSpPr>
          <p:cNvPr id="6" name="Footer Placeholder 2">
            <a:extLst>
              <a:ext uri="{FF2B5EF4-FFF2-40B4-BE49-F238E27FC236}">
                <a16:creationId xmlns:a16="http://schemas.microsoft.com/office/drawing/2014/main" id="{827811D4-04EA-E7AD-E218-F0624A145516}"/>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22</a:t>
            </a:fld>
            <a:endParaRPr lang="en-US" dirty="0">
              <a:solidFill>
                <a:srgbClr val="810040"/>
              </a:solidFill>
            </a:endParaRPr>
          </a:p>
        </p:txBody>
      </p:sp>
      <p:pic>
        <p:nvPicPr>
          <p:cNvPr id="4" name="Picture 3">
            <a:extLst>
              <a:ext uri="{FF2B5EF4-FFF2-40B4-BE49-F238E27FC236}">
                <a16:creationId xmlns:a16="http://schemas.microsoft.com/office/drawing/2014/main" id="{407A0C39-DCFE-18D3-00CA-422475B8BDC1}"/>
              </a:ext>
            </a:extLst>
          </p:cNvPr>
          <p:cNvPicPr>
            <a:picLocks noChangeAspect="1"/>
          </p:cNvPicPr>
          <p:nvPr/>
        </p:nvPicPr>
        <p:blipFill>
          <a:blip r:embed="rId3"/>
          <a:stretch>
            <a:fillRect/>
          </a:stretch>
        </p:blipFill>
        <p:spPr>
          <a:xfrm>
            <a:off x="837982" y="2414289"/>
            <a:ext cx="7824811" cy="1090911"/>
          </a:xfrm>
          <a:prstGeom prst="rect">
            <a:avLst/>
          </a:prstGeom>
        </p:spPr>
      </p:pic>
    </p:spTree>
    <p:extLst>
      <p:ext uri="{BB962C8B-B14F-4D97-AF65-F5344CB8AC3E}">
        <p14:creationId xmlns:p14="http://schemas.microsoft.com/office/powerpoint/2010/main" val="429260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C16C-049F-1CA2-6A98-C35CB7FF6D12}"/>
              </a:ext>
            </a:extLst>
          </p:cNvPr>
          <p:cNvSpPr>
            <a:spLocks noGrp="1"/>
          </p:cNvSpPr>
          <p:nvPr>
            <p:ph type="title"/>
          </p:nvPr>
        </p:nvSpPr>
        <p:spPr>
          <a:xfrm>
            <a:off x="495300" y="601008"/>
            <a:ext cx="8305800" cy="685800"/>
          </a:xfrm>
        </p:spPr>
        <p:txBody>
          <a:bodyPr/>
          <a:lstStyle/>
          <a:p>
            <a:r>
              <a:rPr lang="en-US" sz="2800" dirty="0"/>
              <a:t>Sample Sizes for Item Parameter Recalibration</a:t>
            </a:r>
          </a:p>
        </p:txBody>
      </p:sp>
      <p:sp>
        <p:nvSpPr>
          <p:cNvPr id="3" name="Content Placeholder 2">
            <a:extLst>
              <a:ext uri="{FF2B5EF4-FFF2-40B4-BE49-F238E27FC236}">
                <a16:creationId xmlns:a16="http://schemas.microsoft.com/office/drawing/2014/main" id="{68E73610-F466-A8D6-F5C5-E19131DA631E}"/>
              </a:ext>
            </a:extLst>
          </p:cNvPr>
          <p:cNvSpPr>
            <a:spLocks noGrp="1"/>
          </p:cNvSpPr>
          <p:nvPr>
            <p:ph idx="1"/>
          </p:nvPr>
        </p:nvSpPr>
        <p:spPr>
          <a:xfrm>
            <a:off x="673273" y="1219200"/>
            <a:ext cx="7772400" cy="5056711"/>
          </a:xfrm>
        </p:spPr>
        <p:txBody>
          <a:bodyPr/>
          <a:lstStyle/>
          <a:p>
            <a:pPr>
              <a:spcBef>
                <a:spcPts val="0"/>
              </a:spcBef>
              <a:spcAft>
                <a:spcPts val="600"/>
              </a:spcAft>
            </a:pPr>
            <a:r>
              <a:rPr lang="en-US" sz="1800" dirty="0">
                <a:latin typeface="Arial" panose="020B0604020202020204" pitchFamily="34" charset="0"/>
                <a:cs typeface="Arial" panose="020B0604020202020204" pitchFamily="34" charset="0"/>
              </a:rPr>
              <a:t>In the plots below, within each ability interval:</a:t>
            </a:r>
          </a:p>
          <a:p>
            <a:pPr lvl="1">
              <a:spcBef>
                <a:spcPts val="0"/>
              </a:spcBef>
              <a:spcAft>
                <a:spcPts val="600"/>
              </a:spcAft>
            </a:pPr>
            <a:r>
              <a:rPr lang="en-US" sz="1600" dirty="0">
                <a:latin typeface="Arial" panose="020B0604020202020204" pitchFamily="34" charset="0"/>
                <a:cs typeface="Arial" panose="020B0604020202020204" pitchFamily="34" charset="0"/>
              </a:rPr>
              <a:t>Circle: average sample size accrued by a unit, averaged across the 44 units</a:t>
            </a:r>
          </a:p>
          <a:p>
            <a:pPr lvl="1">
              <a:spcBef>
                <a:spcPts val="0"/>
              </a:spcBef>
              <a:spcAft>
                <a:spcPts val="600"/>
              </a:spcAft>
            </a:pPr>
            <a:r>
              <a:rPr lang="en-US" sz="1600" dirty="0">
                <a:latin typeface="Arial" panose="020B0604020202020204" pitchFamily="34" charset="0"/>
                <a:cs typeface="Arial" panose="020B0604020202020204" pitchFamily="34" charset="0"/>
              </a:rPr>
              <a:t>Bar: 1 SD of the varied sample sizes across the 44 units</a:t>
            </a:r>
          </a:p>
          <a:p>
            <a:pPr lvl="1">
              <a:spcBef>
                <a:spcPts val="0"/>
              </a:spcBef>
              <a:spcAft>
                <a:spcPts val="600"/>
              </a:spcAft>
            </a:pPr>
            <a:r>
              <a:rPr lang="en-US" sz="1600" dirty="0">
                <a:latin typeface="Arial" panose="020B0604020202020204" pitchFamily="34" charset="0"/>
                <a:cs typeface="Arial" panose="020B0604020202020204" pitchFamily="34" charset="0"/>
              </a:rPr>
              <a:t>We mimic PISA 2018’s total number of examinees: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606,627</a:t>
            </a:r>
            <a:r>
              <a:rPr lang="en-US" sz="1600" dirty="0">
                <a:latin typeface="Arial" panose="020B0604020202020204" pitchFamily="34" charset="0"/>
                <a:cs typeface="Arial" panose="020B0604020202020204" pitchFamily="34" charset="0"/>
              </a:rPr>
              <a:t>.</a:t>
            </a:r>
          </a:p>
          <a:p>
            <a:pPr>
              <a:spcBef>
                <a:spcPts val="0"/>
              </a:spcBef>
              <a:spcAft>
                <a:spcPts val="600"/>
              </a:spcAft>
            </a:pPr>
            <a:r>
              <a:rPr lang="en-US" sz="1800" dirty="0">
                <a:latin typeface="Arial" panose="020B0604020202020204" pitchFamily="34" charset="0"/>
                <a:cs typeface="Arial" panose="020B0604020202020204" pitchFamily="34" charset="0"/>
              </a:rPr>
              <a:t>Both MST and OMST achieved a distribution of calibration samples that mirrors the overall population distribution.</a:t>
            </a:r>
          </a:p>
          <a:p>
            <a:pPr>
              <a:spcBef>
                <a:spcPts val="0"/>
              </a:spcBef>
              <a:spcAft>
                <a:spcPts val="600"/>
              </a:spcAft>
            </a:pPr>
            <a:r>
              <a:rPr lang="en-US" sz="1800" dirty="0">
                <a:latin typeface="Arial" panose="020B0604020202020204" pitchFamily="34" charset="0"/>
                <a:cs typeface="Arial" panose="020B0604020202020204" pitchFamily="34" charset="0"/>
              </a:rPr>
              <a:t>OMST’s sample sizes are more evenly distributed across 44 units.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15" name="Picture 14">
            <a:extLst>
              <a:ext uri="{FF2B5EF4-FFF2-40B4-BE49-F238E27FC236}">
                <a16:creationId xmlns:a16="http://schemas.microsoft.com/office/drawing/2014/main" id="{F4CA4ED2-2767-8A11-9517-F567B10DDB46}"/>
              </a:ext>
            </a:extLst>
          </p:cNvPr>
          <p:cNvPicPr>
            <a:picLocks noChangeAspect="1"/>
          </p:cNvPicPr>
          <p:nvPr/>
        </p:nvPicPr>
        <p:blipFill rotWithShape="1">
          <a:blip r:embed="rId3"/>
          <a:srcRect t="2273" b="2273"/>
          <a:stretch/>
        </p:blipFill>
        <p:spPr>
          <a:xfrm>
            <a:off x="381000" y="3581400"/>
            <a:ext cx="4267200" cy="3200400"/>
          </a:xfrm>
          <a:prstGeom prst="rect">
            <a:avLst/>
          </a:prstGeom>
        </p:spPr>
      </p:pic>
      <p:pic>
        <p:nvPicPr>
          <p:cNvPr id="16" name="Picture 15">
            <a:extLst>
              <a:ext uri="{FF2B5EF4-FFF2-40B4-BE49-F238E27FC236}">
                <a16:creationId xmlns:a16="http://schemas.microsoft.com/office/drawing/2014/main" id="{EEBEF9EB-0444-182B-6A10-50B006541309}"/>
              </a:ext>
            </a:extLst>
          </p:cNvPr>
          <p:cNvPicPr>
            <a:picLocks noChangeAspect="1"/>
          </p:cNvPicPr>
          <p:nvPr/>
        </p:nvPicPr>
        <p:blipFill rotWithShape="1">
          <a:blip r:embed="rId4"/>
          <a:srcRect t="2273" b="2273"/>
          <a:stretch/>
        </p:blipFill>
        <p:spPr>
          <a:xfrm>
            <a:off x="4572000" y="3581400"/>
            <a:ext cx="4547598" cy="3200400"/>
          </a:xfrm>
          <a:prstGeom prst="rect">
            <a:avLst/>
          </a:prstGeom>
        </p:spPr>
      </p:pic>
    </p:spTree>
    <p:extLst>
      <p:ext uri="{BB962C8B-B14F-4D97-AF65-F5344CB8AC3E}">
        <p14:creationId xmlns:p14="http://schemas.microsoft.com/office/powerpoint/2010/main" val="411471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521A-E3F3-7B07-8612-50CFDAECB9E4}"/>
              </a:ext>
            </a:extLst>
          </p:cNvPr>
          <p:cNvSpPr>
            <a:spLocks noGrp="1"/>
          </p:cNvSpPr>
          <p:nvPr>
            <p:ph type="title"/>
          </p:nvPr>
        </p:nvSpPr>
        <p:spPr>
          <a:xfrm>
            <a:off x="685800" y="609600"/>
            <a:ext cx="7772400" cy="685800"/>
          </a:xfrm>
        </p:spPr>
        <p:txBody>
          <a:bodyPr/>
          <a:lstStyle/>
          <a:p>
            <a:r>
              <a:rPr lang="en-US" sz="3200" dirty="0"/>
              <a:t>Conclusions</a:t>
            </a:r>
          </a:p>
        </p:txBody>
      </p:sp>
      <p:sp>
        <p:nvSpPr>
          <p:cNvPr id="3" name="Content Placeholder 2">
            <a:extLst>
              <a:ext uri="{FF2B5EF4-FFF2-40B4-BE49-F238E27FC236}">
                <a16:creationId xmlns:a16="http://schemas.microsoft.com/office/drawing/2014/main" id="{94434958-BF81-AA77-58BD-138D8DCEE5F2}"/>
              </a:ext>
            </a:extLst>
          </p:cNvPr>
          <p:cNvSpPr>
            <a:spLocks noGrp="1"/>
          </p:cNvSpPr>
          <p:nvPr>
            <p:ph sz="half" idx="1"/>
          </p:nvPr>
        </p:nvSpPr>
        <p:spPr>
          <a:xfrm>
            <a:off x="668867" y="1447800"/>
            <a:ext cx="7924800" cy="4724400"/>
          </a:xfrm>
        </p:spPr>
        <p:txBody>
          <a:bodyPr/>
          <a:lstStyle/>
          <a:p>
            <a:pPr marL="0" indent="0">
              <a:spcBef>
                <a:spcPts val="0"/>
              </a:spcBef>
              <a:spcAft>
                <a:spcPts val="1800"/>
              </a:spcAft>
              <a:buNone/>
            </a:pPr>
            <a:r>
              <a:rPr lang="en-US" sz="2400" dirty="0"/>
              <a:t>The OMST designs resulted in </a:t>
            </a:r>
          </a:p>
          <a:p>
            <a:pPr>
              <a:spcBef>
                <a:spcPts val="0"/>
              </a:spcBef>
              <a:spcAft>
                <a:spcPts val="1800"/>
              </a:spcAft>
            </a:pPr>
            <a:r>
              <a:rPr lang="en-US" sz="2200" dirty="0"/>
              <a:t>More accurate estimation of examinees’ abilities than MST.</a:t>
            </a:r>
          </a:p>
          <a:p>
            <a:pPr>
              <a:spcBef>
                <a:spcPts val="0"/>
              </a:spcBef>
              <a:spcAft>
                <a:spcPts val="1800"/>
              </a:spcAft>
            </a:pPr>
            <a:r>
              <a:rPr lang="en-US" sz="2200" dirty="0"/>
              <a:t>Shorter test times, as well as more similar test times across examinees, than MST.</a:t>
            </a:r>
          </a:p>
          <a:p>
            <a:pPr>
              <a:spcBef>
                <a:spcPts val="0"/>
              </a:spcBef>
              <a:spcAft>
                <a:spcPts val="1800"/>
              </a:spcAft>
            </a:pPr>
            <a:r>
              <a:rPr lang="en-US" sz="2200" dirty="0"/>
              <a:t>A balanced item exposure that is comparable to MST.</a:t>
            </a:r>
          </a:p>
          <a:p>
            <a:pPr>
              <a:spcBef>
                <a:spcPts val="0"/>
              </a:spcBef>
              <a:spcAft>
                <a:spcPts val="1800"/>
              </a:spcAft>
            </a:pPr>
            <a:r>
              <a:rPr lang="en-US" sz="2200" dirty="0"/>
              <a:t>Fewer constraints violations than MST.</a:t>
            </a:r>
          </a:p>
          <a:p>
            <a:pPr>
              <a:spcBef>
                <a:spcPts val="0"/>
              </a:spcBef>
              <a:spcAft>
                <a:spcPts val="1800"/>
              </a:spcAft>
            </a:pPr>
            <a:r>
              <a:rPr lang="en-US" sz="2200" dirty="0"/>
              <a:t>No enemy items appearing in the same test.</a:t>
            </a:r>
          </a:p>
          <a:p>
            <a:pPr>
              <a:spcBef>
                <a:spcPts val="0"/>
              </a:spcBef>
              <a:spcAft>
                <a:spcPts val="1800"/>
              </a:spcAft>
            </a:pPr>
            <a:r>
              <a:rPr lang="en-US" sz="2200" dirty="0"/>
              <a:t>An adequate sample for each item’s parameter recalibration.</a:t>
            </a:r>
          </a:p>
          <a:p>
            <a:pPr marL="0" indent="0">
              <a:spcBef>
                <a:spcPts val="0"/>
              </a:spcBef>
              <a:spcAft>
                <a:spcPts val="1800"/>
              </a:spcAft>
              <a:buNone/>
            </a:pPr>
            <a:endParaRPr lang="en-US" sz="2200" dirty="0"/>
          </a:p>
        </p:txBody>
      </p:sp>
      <p:sp>
        <p:nvSpPr>
          <p:cNvPr id="5" name="Footer Placeholder 2">
            <a:extLst>
              <a:ext uri="{FF2B5EF4-FFF2-40B4-BE49-F238E27FC236}">
                <a16:creationId xmlns:a16="http://schemas.microsoft.com/office/drawing/2014/main" id="{5F70A9FE-9948-24AA-E634-098AFE25C28D}"/>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24</a:t>
            </a:fld>
            <a:endParaRPr lang="en-US" dirty="0">
              <a:solidFill>
                <a:srgbClr val="810040"/>
              </a:solidFill>
            </a:endParaRPr>
          </a:p>
        </p:txBody>
      </p:sp>
    </p:spTree>
    <p:extLst>
      <p:ext uri="{BB962C8B-B14F-4D97-AF65-F5344CB8AC3E}">
        <p14:creationId xmlns:p14="http://schemas.microsoft.com/office/powerpoint/2010/main" val="3276398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220A1F-FEDC-3B4F-A422-CF7D56FEDC22}"/>
              </a:ext>
            </a:extLst>
          </p:cNvPr>
          <p:cNvSpPr txBox="1"/>
          <p:nvPr/>
        </p:nvSpPr>
        <p:spPr>
          <a:xfrm>
            <a:off x="2017453" y="990600"/>
            <a:ext cx="5109091" cy="1200329"/>
          </a:xfrm>
          <a:prstGeom prst="rect">
            <a:avLst/>
          </a:prstGeom>
          <a:noFill/>
        </p:spPr>
        <p:txBody>
          <a:bodyPr wrap="none" rtlCol="0">
            <a:spAutoFit/>
          </a:bodyPr>
          <a:lstStyle/>
          <a:p>
            <a:r>
              <a:rPr lang="en-US" sz="7200" b="1" dirty="0">
                <a:solidFill>
                  <a:srgbClr val="810040"/>
                </a:solidFill>
                <a:latin typeface="Arial" panose="020B0604020202020204" pitchFamily="34" charset="0"/>
                <a:cs typeface="Arial" panose="020B0604020202020204" pitchFamily="34" charset="0"/>
              </a:rPr>
              <a:t>Thank you!</a:t>
            </a:r>
          </a:p>
        </p:txBody>
      </p:sp>
      <p:sp>
        <p:nvSpPr>
          <p:cNvPr id="9" name="Rectangle 8">
            <a:extLst>
              <a:ext uri="{FF2B5EF4-FFF2-40B4-BE49-F238E27FC236}">
                <a16:creationId xmlns:a16="http://schemas.microsoft.com/office/drawing/2014/main" id="{6E688857-9AEF-8E44-A02F-7536F27B67D4}"/>
              </a:ext>
            </a:extLst>
          </p:cNvPr>
          <p:cNvSpPr/>
          <p:nvPr/>
        </p:nvSpPr>
        <p:spPr>
          <a:xfrm>
            <a:off x="457199" y="2512430"/>
            <a:ext cx="8229600" cy="36009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Xiuxiu Tang </a:t>
            </a:r>
          </a:p>
          <a:p>
            <a:pPr algn="ctr"/>
            <a:r>
              <a:rPr lang="en-US" sz="2000" dirty="0">
                <a:latin typeface="Arial" panose="020B0604020202020204" pitchFamily="34" charset="0"/>
                <a:cs typeface="Arial" panose="020B0604020202020204" pitchFamily="34" charset="0"/>
              </a:rPr>
              <a:t>Doctoral Candidate, Purdue University</a:t>
            </a:r>
          </a:p>
          <a:p>
            <a:pPr algn="ctr"/>
            <a:r>
              <a:rPr lang="en-US" sz="2000" dirty="0">
                <a:latin typeface="Arial" panose="020B0604020202020204" pitchFamily="34" charset="0"/>
                <a:cs typeface="Arial" panose="020B0604020202020204" pitchFamily="34" charset="0"/>
                <a:hlinkClick r:id="rId4"/>
              </a:rPr>
              <a:t>tang469@purdue.edu</a:t>
            </a:r>
            <a:r>
              <a:rPr lang="en-US" sz="2000" dirty="0">
                <a:latin typeface="Arial" panose="020B0604020202020204" pitchFamily="34" charset="0"/>
                <a:cs typeface="Arial" panose="020B0604020202020204" pitchFamily="34" charset="0"/>
              </a:rPr>
              <a:t> </a:t>
            </a:r>
          </a:p>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Hua-Hua Chang, Ph.D.</a:t>
            </a:r>
          </a:p>
          <a:p>
            <a:pPr algn="ctr"/>
            <a:r>
              <a:rPr lang="en-US" sz="2000" dirty="0">
                <a:latin typeface="Arial" panose="020B0604020202020204" pitchFamily="34" charset="0"/>
                <a:cs typeface="Arial" panose="020B0604020202020204" pitchFamily="34" charset="0"/>
              </a:rPr>
              <a:t>Charles R. Hicks Chair Professor, Purdue University</a:t>
            </a:r>
          </a:p>
          <a:p>
            <a:pPr algn="ctr"/>
            <a:r>
              <a:rPr lang="en-US" sz="2000" dirty="0">
                <a:latin typeface="Arial" panose="020B0604020202020204" pitchFamily="34" charset="0"/>
                <a:cs typeface="Arial" panose="020B0604020202020204" pitchFamily="34" charset="0"/>
                <a:hlinkClick r:id="rId5"/>
              </a:rPr>
              <a:t>chang606@purdue.edu</a:t>
            </a:r>
            <a:endParaRPr lang="en-US" sz="2000"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Yi Zheng, Ph.D.</a:t>
            </a:r>
          </a:p>
          <a:p>
            <a:pPr algn="ctr"/>
            <a:r>
              <a:rPr lang="en-US" sz="2000" dirty="0">
                <a:latin typeface="Arial" panose="020B0604020202020204" pitchFamily="34" charset="0"/>
                <a:cs typeface="Arial" panose="020B0604020202020204" pitchFamily="34" charset="0"/>
              </a:rPr>
              <a:t>Associate Professor, Arizona State University</a:t>
            </a:r>
          </a:p>
          <a:p>
            <a:pPr algn="ctr"/>
            <a:r>
              <a:rPr lang="en-US" sz="2000" dirty="0">
                <a:latin typeface="Arial" panose="020B0604020202020204" pitchFamily="34" charset="0"/>
                <a:cs typeface="Arial" panose="020B0604020202020204" pitchFamily="34" charset="0"/>
                <a:hlinkClick r:id="rId6"/>
              </a:rPr>
              <a:t>yi.Isabel.zheng@asu.edu</a:t>
            </a:r>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98592184"/>
      </p:ext>
    </p:extLst>
  </p:cSld>
  <p:clrMapOvr>
    <a:masterClrMapping/>
  </p:clrMapOvr>
  <mc:AlternateContent xmlns:mc="http://schemas.openxmlformats.org/markup-compatibility/2006" xmlns:p14="http://schemas.microsoft.com/office/powerpoint/2010/main">
    <mc:Choice Requires="p14">
      <p:transition spd="slow" p14:dur="2000" advTm="61496"/>
    </mc:Choice>
    <mc:Fallback xmlns="">
      <p:transition xmlns:p14="http://schemas.microsoft.com/office/powerpoint/2010/main" spd="slow" advTm="614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p:cNvSpPr/>
          <p:nvPr/>
        </p:nvSpPr>
        <p:spPr>
          <a:xfrm>
            <a:off x="7162800" y="1994849"/>
            <a:ext cx="1066800" cy="2729551"/>
          </a:xfrm>
          <a:prstGeom prst="round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40" name="Object 39"/>
          <p:cNvGraphicFramePr>
            <a:graphicFrameLocks noChangeAspect="1"/>
          </p:cNvGraphicFramePr>
          <p:nvPr/>
        </p:nvGraphicFramePr>
        <p:xfrm>
          <a:off x="5005682" y="3125142"/>
          <a:ext cx="5486400" cy="749300"/>
        </p:xfrm>
        <a:graphic>
          <a:graphicData uri="http://schemas.openxmlformats.org/presentationml/2006/ole">
            <mc:AlternateContent xmlns:mc="http://schemas.openxmlformats.org/markup-compatibility/2006">
              <mc:Choice xmlns:v="urn:schemas-microsoft-com:vml" Requires="v">
                <p:oleObj name="Document" r:id="rId3" imgW="5486400" imgH="749300" progId="Word.Document.12">
                  <p:link updateAutomatic="1"/>
                </p:oleObj>
              </mc:Choice>
              <mc:Fallback>
                <p:oleObj name="Document" r:id="rId3" imgW="5486400" imgH="749300" progId="Word.Document.12">
                  <p:link updateAutomatic="1"/>
                  <p:pic>
                    <p:nvPicPr>
                      <p:cNvPr id="40" name="Object 39"/>
                      <p:cNvPicPr/>
                      <p:nvPr/>
                    </p:nvPicPr>
                    <p:blipFill>
                      <a:blip r:embed="rId4"/>
                      <a:stretch>
                        <a:fillRect/>
                      </a:stretch>
                    </p:blipFill>
                    <p:spPr>
                      <a:xfrm>
                        <a:off x="5005682" y="3125142"/>
                        <a:ext cx="5486400" cy="749300"/>
                      </a:xfrm>
                      <a:prstGeom prst="rect">
                        <a:avLst/>
                      </a:prstGeom>
                      <a:ln>
                        <a:noFill/>
                      </a:ln>
                    </p:spPr>
                  </p:pic>
                </p:oleObj>
              </mc:Fallback>
            </mc:AlternateContent>
          </a:graphicData>
        </a:graphic>
      </p:graphicFrame>
      <p:sp>
        <p:nvSpPr>
          <p:cNvPr id="5" name="Rounded Rectangle 4"/>
          <p:cNvSpPr/>
          <p:nvPr/>
        </p:nvSpPr>
        <p:spPr>
          <a:xfrm>
            <a:off x="4150659" y="1967955"/>
            <a:ext cx="1066800" cy="2680245"/>
          </a:xfrm>
          <a:prstGeom prst="round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tileRect/>
          </a:gra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39" name="Object 38"/>
          <p:cNvGraphicFramePr>
            <a:graphicFrameLocks noChangeAspect="1"/>
          </p:cNvGraphicFramePr>
          <p:nvPr/>
        </p:nvGraphicFramePr>
        <p:xfrm>
          <a:off x="1981200" y="3060700"/>
          <a:ext cx="5486400" cy="749300"/>
        </p:xfrm>
        <a:graphic>
          <a:graphicData uri="http://schemas.openxmlformats.org/presentationml/2006/ole">
            <mc:AlternateContent xmlns:mc="http://schemas.openxmlformats.org/markup-compatibility/2006">
              <mc:Choice xmlns:v="urn:schemas-microsoft-com:vml" Requires="v">
                <p:oleObj name="Document" r:id="rId3" imgW="5486400" imgH="749300" progId="Word.Document.12">
                  <p:link updateAutomatic="1"/>
                </p:oleObj>
              </mc:Choice>
              <mc:Fallback>
                <p:oleObj name="Document" r:id="rId3" imgW="5486400" imgH="749300" progId="Word.Document.12">
                  <p:link updateAutomatic="1"/>
                  <p:pic>
                    <p:nvPicPr>
                      <p:cNvPr id="39" name="Object 38"/>
                      <p:cNvPicPr/>
                      <p:nvPr/>
                    </p:nvPicPr>
                    <p:blipFill>
                      <a:blip r:embed="rId4"/>
                      <a:stretch>
                        <a:fillRect/>
                      </a:stretch>
                    </p:blipFill>
                    <p:spPr>
                      <a:xfrm>
                        <a:off x="1981200" y="3060700"/>
                        <a:ext cx="5486400" cy="749300"/>
                      </a:xfrm>
                      <a:prstGeom prst="rect">
                        <a:avLst/>
                      </a:prstGeom>
                    </p:spPr>
                  </p:pic>
                </p:oleObj>
              </mc:Fallback>
            </mc:AlternateContent>
          </a:graphicData>
        </a:graphic>
      </p:graphicFrame>
      <p:sp>
        <p:nvSpPr>
          <p:cNvPr id="3" name="Title 2"/>
          <p:cNvSpPr>
            <a:spLocks noGrp="1"/>
          </p:cNvSpPr>
          <p:nvPr>
            <p:ph type="title" idx="4294967295"/>
          </p:nvPr>
        </p:nvSpPr>
        <p:spPr>
          <a:xfrm>
            <a:off x="419100" y="746847"/>
            <a:ext cx="8305800" cy="569913"/>
          </a:xfrm>
        </p:spPr>
        <p:txBody>
          <a:bodyPr>
            <a:noAutofit/>
          </a:bodyPr>
          <a:lstStyle/>
          <a:p>
            <a:r>
              <a:rPr lang="en-US" sz="3200" dirty="0"/>
              <a:t>Design of OMST</a:t>
            </a:r>
            <a:br>
              <a:rPr lang="en-US" sz="3200" dirty="0"/>
            </a:br>
            <a:r>
              <a:rPr lang="en-US" sz="1800" dirty="0">
                <a:solidFill>
                  <a:srgbClr val="FFB65B"/>
                </a:solidFill>
              </a:rPr>
              <a:t>Zheng &amp; Chang, 2015 APM</a:t>
            </a:r>
          </a:p>
        </p:txBody>
      </p:sp>
      <p:sp>
        <p:nvSpPr>
          <p:cNvPr id="10" name="Rounded Rectangle 9"/>
          <p:cNvSpPr/>
          <p:nvPr/>
        </p:nvSpPr>
        <p:spPr>
          <a:xfrm>
            <a:off x="1143000" y="2030708"/>
            <a:ext cx="1066800" cy="2617492"/>
          </a:xfrm>
          <a:prstGeom prst="roundRect">
            <a:avLst/>
          </a:prstGeom>
          <a:solidFill>
            <a:srgbClr val="92D05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a:solidFill>
                    <a:schemeClr val="tx1"/>
                  </a:solidFill>
                </a:ln>
                <a:solidFill>
                  <a:schemeClr val="tx1"/>
                </a:solidFill>
              </a:rPr>
              <a:t>?</a:t>
            </a:r>
          </a:p>
        </p:txBody>
      </p:sp>
      <p:sp>
        <p:nvSpPr>
          <p:cNvPr id="11" name="TextBox 10"/>
          <p:cNvSpPr txBox="1"/>
          <p:nvPr/>
        </p:nvSpPr>
        <p:spPr>
          <a:xfrm>
            <a:off x="1219200" y="1352490"/>
            <a:ext cx="1219200" cy="400110"/>
          </a:xfrm>
          <a:prstGeom prst="rect">
            <a:avLst/>
          </a:prstGeom>
          <a:noFill/>
          <a:ln>
            <a:noFill/>
          </a:ln>
        </p:spPr>
        <p:txBody>
          <a:bodyPr wrap="square" rtlCol="0">
            <a:spAutoFit/>
          </a:bodyPr>
          <a:lstStyle/>
          <a:p>
            <a:r>
              <a:rPr lang="en-US" sz="2000" dirty="0">
                <a:solidFill>
                  <a:srgbClr val="FFFFFF"/>
                </a:solidFill>
                <a:latin typeface="+mn-lt"/>
              </a:rPr>
              <a:t>Stage 1</a:t>
            </a:r>
          </a:p>
        </p:txBody>
      </p:sp>
      <p:sp>
        <p:nvSpPr>
          <p:cNvPr id="12" name="TextBox 11"/>
          <p:cNvSpPr txBox="1"/>
          <p:nvPr/>
        </p:nvSpPr>
        <p:spPr>
          <a:xfrm>
            <a:off x="4191000" y="1352490"/>
            <a:ext cx="1219200" cy="400110"/>
          </a:xfrm>
          <a:prstGeom prst="rect">
            <a:avLst/>
          </a:prstGeom>
          <a:noFill/>
          <a:ln>
            <a:noFill/>
          </a:ln>
        </p:spPr>
        <p:txBody>
          <a:bodyPr wrap="square" rtlCol="0">
            <a:spAutoFit/>
          </a:bodyPr>
          <a:lstStyle/>
          <a:p>
            <a:r>
              <a:rPr lang="en-US" sz="2000" dirty="0">
                <a:solidFill>
                  <a:srgbClr val="FFFFFF"/>
                </a:solidFill>
                <a:latin typeface="+mn-lt"/>
              </a:rPr>
              <a:t>Stage 2</a:t>
            </a:r>
          </a:p>
        </p:txBody>
      </p:sp>
      <p:sp>
        <p:nvSpPr>
          <p:cNvPr id="13" name="TextBox 12"/>
          <p:cNvSpPr txBox="1"/>
          <p:nvPr/>
        </p:nvSpPr>
        <p:spPr>
          <a:xfrm>
            <a:off x="7162800" y="1428690"/>
            <a:ext cx="1219200" cy="400110"/>
          </a:xfrm>
          <a:prstGeom prst="rect">
            <a:avLst/>
          </a:prstGeom>
          <a:noFill/>
          <a:ln>
            <a:noFill/>
          </a:ln>
        </p:spPr>
        <p:txBody>
          <a:bodyPr wrap="square" rtlCol="0">
            <a:spAutoFit/>
          </a:bodyPr>
          <a:lstStyle/>
          <a:p>
            <a:r>
              <a:rPr lang="en-US" sz="2000" dirty="0">
                <a:solidFill>
                  <a:srgbClr val="FFFFFF"/>
                </a:solidFill>
                <a:latin typeface="+mn-lt"/>
              </a:rPr>
              <a:t>Stage 3</a:t>
            </a:r>
          </a:p>
        </p:txBody>
      </p:sp>
      <p:cxnSp>
        <p:nvCxnSpPr>
          <p:cNvPr id="82" name="Straight Arrow Connector 81"/>
          <p:cNvCxnSpPr/>
          <p:nvPr/>
        </p:nvCxnSpPr>
        <p:spPr>
          <a:xfrm flipV="1">
            <a:off x="2209800" y="2156214"/>
            <a:ext cx="1905000" cy="1183341"/>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V="1">
            <a:off x="2209800" y="2461014"/>
            <a:ext cx="1905000" cy="878541"/>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V="1">
            <a:off x="2209800" y="2765814"/>
            <a:ext cx="1905000" cy="573742"/>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sp>
        <p:nvSpPr>
          <p:cNvPr id="85" name="TextBox 84"/>
          <p:cNvSpPr txBox="1"/>
          <p:nvPr/>
        </p:nvSpPr>
        <p:spPr>
          <a:xfrm>
            <a:off x="2886670" y="3110955"/>
            <a:ext cx="923330" cy="609600"/>
          </a:xfrm>
          <a:prstGeom prst="rect">
            <a:avLst/>
          </a:prstGeom>
          <a:noFill/>
          <a:ln>
            <a:noFill/>
          </a:ln>
        </p:spPr>
        <p:txBody>
          <a:bodyPr vert="eaVert" wrap="square" rtlCol="0">
            <a:spAutoFit/>
          </a:bodyPr>
          <a:lstStyle/>
          <a:p>
            <a:r>
              <a:rPr lang="en-US" dirty="0">
                <a:solidFill>
                  <a:srgbClr val="800000"/>
                </a:solidFill>
              </a:rPr>
              <a:t>……</a:t>
            </a:r>
          </a:p>
        </p:txBody>
      </p:sp>
      <p:cxnSp>
        <p:nvCxnSpPr>
          <p:cNvPr id="86" name="Straight Arrow Connector 85"/>
          <p:cNvCxnSpPr/>
          <p:nvPr/>
        </p:nvCxnSpPr>
        <p:spPr>
          <a:xfrm>
            <a:off x="2209800" y="3339555"/>
            <a:ext cx="1905000" cy="1219200"/>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a:off x="2209800" y="3339555"/>
            <a:ext cx="1905000" cy="914400"/>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a:off x="2209800" y="3339555"/>
            <a:ext cx="1905000" cy="609600"/>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flipV="1">
            <a:off x="5221941" y="2183108"/>
            <a:ext cx="1905000" cy="1183341"/>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5221941" y="2487908"/>
            <a:ext cx="1905000" cy="878541"/>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p:nvPr/>
        </p:nvCxnSpPr>
        <p:spPr>
          <a:xfrm flipV="1">
            <a:off x="5221941" y="2792708"/>
            <a:ext cx="1905000" cy="573742"/>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5898811" y="3137849"/>
            <a:ext cx="923330" cy="609600"/>
          </a:xfrm>
          <a:prstGeom prst="rect">
            <a:avLst/>
          </a:prstGeom>
          <a:noFill/>
          <a:ln>
            <a:noFill/>
          </a:ln>
        </p:spPr>
        <p:txBody>
          <a:bodyPr vert="eaVert" wrap="square" rtlCol="0">
            <a:spAutoFit/>
          </a:bodyPr>
          <a:lstStyle/>
          <a:p>
            <a:r>
              <a:rPr lang="en-US" dirty="0">
                <a:solidFill>
                  <a:srgbClr val="800000"/>
                </a:solidFill>
              </a:rPr>
              <a:t>……</a:t>
            </a:r>
          </a:p>
        </p:txBody>
      </p:sp>
      <p:cxnSp>
        <p:nvCxnSpPr>
          <p:cNvPr id="97" name="Straight Arrow Connector 96"/>
          <p:cNvCxnSpPr/>
          <p:nvPr/>
        </p:nvCxnSpPr>
        <p:spPr>
          <a:xfrm>
            <a:off x="5221941" y="3366449"/>
            <a:ext cx="1905000" cy="1219200"/>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a:xfrm>
            <a:off x="5221941" y="3366449"/>
            <a:ext cx="1905000" cy="914400"/>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p:nvPr/>
        </p:nvCxnSpPr>
        <p:spPr>
          <a:xfrm>
            <a:off x="5221941" y="3366449"/>
            <a:ext cx="1905000" cy="609600"/>
          </a:xfrm>
          <a:prstGeom prst="straightConnector1">
            <a:avLst/>
          </a:prstGeom>
          <a:ln>
            <a:solidFill>
              <a:srgbClr val="800000"/>
            </a:solidFill>
            <a:tailEnd type="arrow"/>
          </a:ln>
        </p:spPr>
        <p:style>
          <a:lnRef idx="1">
            <a:schemeClr val="dk1"/>
          </a:lnRef>
          <a:fillRef idx="0">
            <a:schemeClr val="dk1"/>
          </a:fillRef>
          <a:effectRef idx="0">
            <a:schemeClr val="dk1"/>
          </a:effectRef>
          <a:fontRef idx="minor">
            <a:schemeClr val="tx1"/>
          </a:fontRef>
        </p:style>
      </p:cxnSp>
      <p:sp>
        <p:nvSpPr>
          <p:cNvPr id="100" name="Rectangle 99"/>
          <p:cNvSpPr/>
          <p:nvPr/>
        </p:nvSpPr>
        <p:spPr>
          <a:xfrm>
            <a:off x="3048000" y="5777955"/>
            <a:ext cx="3276600" cy="470445"/>
          </a:xfrm>
          <a:prstGeom prst="rect">
            <a:avLst/>
          </a:prstGeom>
          <a:solidFill>
            <a:srgbClr val="FFEB8E"/>
          </a:solidFill>
          <a:ln>
            <a:solidFill>
              <a:srgbClr val="8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000000"/>
                </a:solidFill>
                <a:latin typeface="Arial"/>
                <a:cs typeface="Arial"/>
              </a:rPr>
              <a:t>Constraint-controlled,</a:t>
            </a:r>
          </a:p>
          <a:p>
            <a:pPr algn="ctr"/>
            <a:r>
              <a:rPr lang="en-US" sz="1400" dirty="0">
                <a:solidFill>
                  <a:srgbClr val="000000"/>
                </a:solidFill>
                <a:latin typeface="Arial"/>
                <a:cs typeface="Arial"/>
              </a:rPr>
              <a:t>Exposure-controlled</a:t>
            </a:r>
          </a:p>
        </p:txBody>
      </p:sp>
      <p:cxnSp>
        <p:nvCxnSpPr>
          <p:cNvPr id="102" name="Straight Arrow Connector 101"/>
          <p:cNvCxnSpPr>
            <a:stCxn id="100" idx="0"/>
            <a:endCxn id="5" idx="2"/>
          </p:cNvCxnSpPr>
          <p:nvPr/>
        </p:nvCxnSpPr>
        <p:spPr>
          <a:xfrm flipH="1" flipV="1">
            <a:off x="4684059" y="4648200"/>
            <a:ext cx="2241" cy="1129755"/>
          </a:xfrm>
          <a:prstGeom prst="straightConnector1">
            <a:avLst/>
          </a:prstGeom>
          <a:ln>
            <a:solidFill>
              <a:srgbClr val="800000"/>
            </a:solidFill>
            <a:tailEnd type="arrow"/>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04" name="Straight Arrow Connector 103"/>
          <p:cNvCxnSpPr>
            <a:stCxn id="100" idx="0"/>
            <a:endCxn id="10" idx="2"/>
          </p:cNvCxnSpPr>
          <p:nvPr/>
        </p:nvCxnSpPr>
        <p:spPr>
          <a:xfrm flipH="1" flipV="1">
            <a:off x="1676400" y="4648200"/>
            <a:ext cx="3009900" cy="1129755"/>
          </a:xfrm>
          <a:prstGeom prst="straightConnector1">
            <a:avLst/>
          </a:prstGeom>
          <a:ln>
            <a:solidFill>
              <a:srgbClr val="800000"/>
            </a:solidFill>
            <a:tailEnd type="arrow"/>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09" name="Straight Arrow Connector 108"/>
          <p:cNvCxnSpPr>
            <a:stCxn id="100" idx="0"/>
            <a:endCxn id="92" idx="2"/>
          </p:cNvCxnSpPr>
          <p:nvPr/>
        </p:nvCxnSpPr>
        <p:spPr>
          <a:xfrm flipV="1">
            <a:off x="4686300" y="4724400"/>
            <a:ext cx="3009900" cy="1053555"/>
          </a:xfrm>
          <a:prstGeom prst="straightConnector1">
            <a:avLst/>
          </a:prstGeom>
          <a:ln>
            <a:solidFill>
              <a:srgbClr val="800000"/>
            </a:solidFill>
            <a:tailEnd type="arrow"/>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18" name="Oval 117"/>
          <p:cNvSpPr/>
          <p:nvPr/>
        </p:nvSpPr>
        <p:spPr>
          <a:xfrm>
            <a:off x="1143000" y="4863555"/>
            <a:ext cx="2819400" cy="609600"/>
          </a:xfrm>
          <a:prstGeom prst="ellipse">
            <a:avLst/>
          </a:prstGeom>
          <a:solidFill>
            <a:srgbClr val="FFEB8E"/>
          </a:solidFill>
          <a:ln>
            <a:solidFill>
              <a:srgbClr val="8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000000"/>
                </a:solidFill>
                <a:latin typeface="Arial"/>
                <a:cs typeface="Arial"/>
              </a:rPr>
              <a:t>Under-used bank</a:t>
            </a:r>
          </a:p>
          <a:p>
            <a:pPr algn="ctr"/>
            <a:r>
              <a:rPr lang="en-US" sz="1400" dirty="0">
                <a:solidFill>
                  <a:srgbClr val="000000"/>
                </a:solidFill>
                <a:latin typeface="Arial"/>
                <a:cs typeface="Arial"/>
              </a:rPr>
              <a:t>Randomization</a:t>
            </a:r>
          </a:p>
        </p:txBody>
      </p:sp>
      <p:sp>
        <p:nvSpPr>
          <p:cNvPr id="119" name="Oval 118"/>
          <p:cNvSpPr/>
          <p:nvPr/>
        </p:nvSpPr>
        <p:spPr>
          <a:xfrm>
            <a:off x="4191000" y="4863555"/>
            <a:ext cx="3505200" cy="609600"/>
          </a:xfrm>
          <a:prstGeom prst="ellipse">
            <a:avLst/>
          </a:prstGeom>
          <a:solidFill>
            <a:srgbClr val="FFEB8E"/>
          </a:solidFill>
          <a:ln>
            <a:solidFill>
              <a:srgbClr val="8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000000"/>
                </a:solidFill>
                <a:latin typeface="Arial"/>
                <a:cs typeface="Arial"/>
              </a:rPr>
              <a:t>Well-used bank</a:t>
            </a:r>
          </a:p>
          <a:p>
            <a:pPr algn="ctr"/>
            <a:r>
              <a:rPr lang="en-US" sz="1400" dirty="0">
                <a:solidFill>
                  <a:srgbClr val="000000"/>
                </a:solidFill>
                <a:latin typeface="Arial"/>
                <a:cs typeface="Arial"/>
              </a:rPr>
              <a:t>Maximum information</a:t>
            </a:r>
          </a:p>
        </p:txBody>
      </p:sp>
      <p:cxnSp>
        <p:nvCxnSpPr>
          <p:cNvPr id="30" name="Straight Arrow Connector 29"/>
          <p:cNvCxnSpPr/>
          <p:nvPr/>
        </p:nvCxnSpPr>
        <p:spPr>
          <a:xfrm rot="5400000">
            <a:off x="2742406" y="2348161"/>
            <a:ext cx="762794" cy="794"/>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790406" y="2348955"/>
            <a:ext cx="762794" cy="794"/>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590800" y="1676400"/>
            <a:ext cx="1066800" cy="367754"/>
          </a:xfrm>
          <a:prstGeom prst="rect">
            <a:avLst/>
          </a:prstGeom>
          <a:solidFill>
            <a:srgbClr val="FFEB8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000000"/>
                </a:solidFill>
                <a:latin typeface="Arial"/>
                <a:cs typeface="Arial"/>
              </a:rPr>
              <a:t>Estimate </a:t>
            </a:r>
            <a:r>
              <a:rPr lang="el-GR" sz="1400" i="1" dirty="0">
                <a:solidFill>
                  <a:srgbClr val="000000"/>
                </a:solidFill>
                <a:latin typeface="Arial"/>
                <a:cs typeface="Arial"/>
              </a:rPr>
              <a:t>θ</a:t>
            </a:r>
            <a:endParaRPr lang="en-US" sz="1400" i="1" dirty="0">
              <a:solidFill>
                <a:srgbClr val="000000"/>
              </a:solidFill>
              <a:latin typeface="Arial"/>
              <a:cs typeface="Arial"/>
            </a:endParaRPr>
          </a:p>
        </p:txBody>
      </p:sp>
      <p:sp>
        <p:nvSpPr>
          <p:cNvPr id="53" name="Rectangle 52"/>
          <p:cNvSpPr/>
          <p:nvPr/>
        </p:nvSpPr>
        <p:spPr>
          <a:xfrm>
            <a:off x="5638800" y="1676400"/>
            <a:ext cx="1066800" cy="367754"/>
          </a:xfrm>
          <a:prstGeom prst="rect">
            <a:avLst/>
          </a:prstGeom>
          <a:solidFill>
            <a:srgbClr val="FFEB8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000000"/>
                </a:solidFill>
                <a:latin typeface="Arial"/>
                <a:cs typeface="Arial"/>
              </a:rPr>
              <a:t>Estimate </a:t>
            </a:r>
            <a:r>
              <a:rPr lang="el-GR" sz="1400" i="1" dirty="0">
                <a:solidFill>
                  <a:srgbClr val="000000"/>
                </a:solidFill>
                <a:latin typeface="Arial"/>
                <a:cs typeface="Arial"/>
              </a:rPr>
              <a:t>θ</a:t>
            </a:r>
            <a:endParaRPr lang="en-US" sz="1400" i="1" dirty="0">
              <a:solidFill>
                <a:srgbClr val="000000"/>
              </a:solidFill>
              <a:latin typeface="Arial"/>
              <a:cs typeface="Arial"/>
            </a:endParaRPr>
          </a:p>
        </p:txBody>
      </p:sp>
      <p:sp>
        <p:nvSpPr>
          <p:cNvPr id="36" name="Footer Placeholder 2">
            <a:extLst>
              <a:ext uri="{FF2B5EF4-FFF2-40B4-BE49-F238E27FC236}">
                <a16:creationId xmlns:a16="http://schemas.microsoft.com/office/drawing/2014/main" id="{81F22D8F-7C8F-A835-DBBC-AFD0E5B7B34E}"/>
              </a:ext>
            </a:extLst>
          </p:cNvPr>
          <p:cNvSpPr txBox="1">
            <a:spLocks/>
          </p:cNvSpPr>
          <p:nvPr/>
        </p:nvSpPr>
        <p:spPr>
          <a:xfrm>
            <a:off x="4279947" y="6324600"/>
            <a:ext cx="4600575" cy="45720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tx1">
                    <a:tint val="75000"/>
                  </a:schemeClr>
                </a:solidFill>
                <a:latin typeface="Arial" panose="020B0604020202020204" pitchFamily="34" charset="0"/>
                <a:ea typeface="ＭＳ Ｐゴシック" charset="0"/>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fld id="{28FFD5DC-6F3C-274B-B1DF-1B2DA1F7FE97}" type="slidenum">
              <a:rPr lang="en-US" smtClean="0">
                <a:solidFill>
                  <a:srgbClr val="810040"/>
                </a:solidFill>
              </a:rPr>
              <a:pPr/>
              <a:t>3</a:t>
            </a:fld>
            <a:endParaRPr lang="en-US" dirty="0">
              <a:solidFill>
                <a:srgbClr val="810040"/>
              </a:solidFill>
            </a:endParaRPr>
          </a:p>
        </p:txBody>
      </p:sp>
    </p:spTree>
    <p:extLst>
      <p:ext uri="{BB962C8B-B14F-4D97-AF65-F5344CB8AC3E}">
        <p14:creationId xmlns:p14="http://schemas.microsoft.com/office/powerpoint/2010/main" val="3887193814"/>
      </p:ext>
    </p:extLst>
  </p:cSld>
  <p:clrMapOvr>
    <a:masterClrMapping/>
  </p:clrMapOvr>
  <mc:AlternateContent xmlns:mc="http://schemas.openxmlformats.org/markup-compatibility/2006" xmlns:p14="http://schemas.microsoft.com/office/powerpoint/2010/main">
    <mc:Choice Requires="p14">
      <p:transition spd="slow" p14:dur="2000" advTm="59686"/>
    </mc:Choice>
    <mc:Fallback xmlns="">
      <p:transition spd="slow" advTm="5968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19AA-1E2B-90B8-2240-B6E110BAB795}"/>
              </a:ext>
            </a:extLst>
          </p:cNvPr>
          <p:cNvSpPr>
            <a:spLocks noGrp="1"/>
          </p:cNvSpPr>
          <p:nvPr>
            <p:ph type="title"/>
          </p:nvPr>
        </p:nvSpPr>
        <p:spPr>
          <a:xfrm>
            <a:off x="685800" y="609600"/>
            <a:ext cx="7772400" cy="990600"/>
          </a:xfrm>
        </p:spPr>
        <p:txBody>
          <a:bodyPr/>
          <a:lstStyle/>
          <a:p>
            <a:r>
              <a:rPr lang="en-US" dirty="0"/>
              <a:t>OMST with Response Time (RT)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197A01-95FB-20D0-E215-4B6B0160A9EC}"/>
                  </a:ext>
                </a:extLst>
              </p:cNvPr>
              <p:cNvSpPr txBox="1"/>
              <p:nvPr/>
            </p:nvSpPr>
            <p:spPr>
              <a:xfrm>
                <a:off x="651932" y="1600200"/>
                <a:ext cx="8187267" cy="4844147"/>
              </a:xfrm>
              <a:prstGeom prst="rect">
                <a:avLst/>
              </a:prstGeom>
              <a:noFill/>
            </p:spPr>
            <p:txBody>
              <a:bodyPr wrap="square" rtlCol="0">
                <a:spAutoFit/>
              </a:bodyPr>
              <a:lstStyle/>
              <a:p>
                <a:pPr marL="342900" indent="-342900">
                  <a:lnSpc>
                    <a:spcPct val="110000"/>
                  </a:lnSpc>
                  <a:buFont typeface="Arial" panose="020B0604020202020204" pitchFamily="34" charset="0"/>
                  <a:buChar char="•"/>
                </a:pPr>
                <a:r>
                  <a:rPr lang="en-US" sz="1800" dirty="0">
                    <a:solidFill>
                      <a:srgbClr val="810040"/>
                    </a:solidFill>
                    <a:latin typeface="Arial" panose="020B0604020202020204" pitchFamily="34" charset="0"/>
                    <a:cs typeface="Arial" panose="020B0604020202020204" pitchFamily="34" charset="0"/>
                  </a:rPr>
                  <a:t>Traditionally, measurement efficiency is solely assessed by the number of administered items required for a given measurement accuracy. However, </a:t>
                </a:r>
                <a:r>
                  <a:rPr lang="en-US" sz="1800" dirty="0">
                    <a:solidFill>
                      <a:srgbClr val="FF0000"/>
                    </a:solidFill>
                    <a:latin typeface="Arial" panose="020B0604020202020204" pitchFamily="34" charset="0"/>
                    <a:cs typeface="Arial" panose="020B0604020202020204" pitchFamily="34" charset="0"/>
                  </a:rPr>
                  <a:t>the amount of time examinees spend to complete the test should also be counted in assessing measurement efficiency</a:t>
                </a:r>
                <a:r>
                  <a:rPr lang="en-US" sz="1800" dirty="0">
                    <a:solidFill>
                      <a:srgbClr val="810040"/>
                    </a:solidFill>
                    <a:latin typeface="Arial" panose="020B0604020202020204" pitchFamily="34" charset="0"/>
                    <a:cs typeface="Arial" panose="020B0604020202020204" pitchFamily="34" charset="0"/>
                  </a:rPr>
                  <a:t>. </a:t>
                </a:r>
              </a:p>
              <a:p>
                <a:pPr marL="342900" indent="-342900">
                  <a:lnSpc>
                    <a:spcPct val="110000"/>
                  </a:lnSpc>
                  <a:buFont typeface="Arial" panose="020B0604020202020204" pitchFamily="34" charset="0"/>
                  <a:buChar char="•"/>
                </a:pPr>
                <a:endParaRPr lang="en-US" sz="1800" dirty="0">
                  <a:solidFill>
                    <a:srgbClr val="810040"/>
                  </a:solidFill>
                  <a:latin typeface="Arial" panose="020B0604020202020204" pitchFamily="34" charset="0"/>
                  <a:cs typeface="Arial" panose="020B0604020202020204" pitchFamily="34" charset="0"/>
                </a:endParaRPr>
              </a:p>
              <a:p>
                <a:pPr marL="342900" indent="-342900">
                  <a:lnSpc>
                    <a:spcPct val="110000"/>
                  </a:lnSpc>
                  <a:buFont typeface="Arial" panose="020B0604020202020204" pitchFamily="34" charset="0"/>
                  <a:buChar char="•"/>
                </a:pPr>
                <a:r>
                  <a:rPr lang="en-US" sz="1800" dirty="0">
                    <a:solidFill>
                      <a:srgbClr val="810040"/>
                    </a:solidFill>
                    <a:latin typeface="Arial" panose="020B0604020202020204" pitchFamily="34" charset="0"/>
                    <a:cs typeface="Arial" panose="020B0604020202020204" pitchFamily="34" charset="0"/>
                  </a:rPr>
                  <a:t>A variety of RT models are available. We adopt the popular </a:t>
                </a:r>
                <a:r>
                  <a:rPr lang="en-US" sz="1800" dirty="0">
                    <a:solidFill>
                      <a:srgbClr val="FF0000"/>
                    </a:solidFill>
                    <a:latin typeface="Arial" panose="020B0604020202020204" pitchFamily="34" charset="0"/>
                    <a:cs typeface="Arial" panose="020B0604020202020204" pitchFamily="34" charset="0"/>
                  </a:rPr>
                  <a:t>lognormal model</a:t>
                </a:r>
                <a:r>
                  <a:rPr lang="en-US" sz="1800" dirty="0">
                    <a:solidFill>
                      <a:srgbClr val="810040"/>
                    </a:solidFill>
                    <a:latin typeface="Arial" panose="020B0604020202020204" pitchFamily="34" charset="0"/>
                    <a:cs typeface="Arial" panose="020B0604020202020204" pitchFamily="34" charset="0"/>
                  </a:rPr>
                  <a:t> proposed by van der Linden (2007) ---</a:t>
                </a:r>
                <a:br>
                  <a:rPr lang="en-US" sz="1800" dirty="0">
                    <a:solidFill>
                      <a:srgbClr val="810040"/>
                    </a:solidFill>
                    <a:latin typeface="Arial" panose="020B0604020202020204" pitchFamily="34" charset="0"/>
                    <a:cs typeface="Arial" panose="020B0604020202020204" pitchFamily="34" charset="0"/>
                  </a:rPr>
                </a:br>
                <a:r>
                  <a:rPr lang="en-US" sz="1800" dirty="0">
                    <a:solidFill>
                      <a:srgbClr val="810040"/>
                    </a:solidFill>
                    <a:latin typeface="Arial" panose="020B0604020202020204" pitchFamily="34" charset="0"/>
                    <a:cs typeface="Arial" panose="020B0604020202020204" pitchFamily="34" charset="0"/>
                  </a:rPr>
                  <a:t>         Given </a:t>
                </a:r>
                <a:r>
                  <a:rPr lang="en-US" sz="1800" dirty="0">
                    <a:solidFill>
                      <a:srgbClr val="FF0000"/>
                    </a:solidFill>
                    <a:latin typeface="Arial" panose="020B0604020202020204" pitchFamily="34" charset="0"/>
                    <a:cs typeface="Arial" panose="020B0604020202020204" pitchFamily="34" charset="0"/>
                  </a:rPr>
                  <a:t>examinee </a:t>
                </a:r>
                <a:r>
                  <a:rPr lang="en-US" sz="1800" i="1" dirty="0">
                    <a:solidFill>
                      <a:srgbClr val="FF0000"/>
                    </a:solidFill>
                    <a:latin typeface="Arial" panose="020B0604020202020204" pitchFamily="34" charset="0"/>
                    <a:cs typeface="Arial" panose="020B0604020202020204" pitchFamily="34" charset="0"/>
                  </a:rPr>
                  <a:t>j</a:t>
                </a:r>
                <a:r>
                  <a:rPr lang="en-US" sz="1800" dirty="0">
                    <a:solidFill>
                      <a:srgbClr val="FF0000"/>
                    </a:solidFill>
                    <a:latin typeface="Arial" panose="020B0604020202020204" pitchFamily="34" charset="0"/>
                    <a:cs typeface="Arial" panose="020B0604020202020204" pitchFamily="34" charset="0"/>
                  </a:rPr>
                  <a:t>’s latent speed parameter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𝜏</m:t>
                        </m:r>
                      </m:e>
                      <m:sub>
                        <m:r>
                          <a:rPr lang="en-US" sz="1800" i="1">
                            <a:solidFill>
                              <a:srgbClr val="FF0000"/>
                            </a:solidFill>
                            <a:latin typeface="Cambria Math" panose="02040503050406030204" pitchFamily="18" charset="0"/>
                          </a:rPr>
                          <m:t>𝑖</m:t>
                        </m:r>
                      </m:sub>
                    </m:sSub>
                  </m:oMath>
                </a14:m>
                <a:r>
                  <a:rPr lang="en-US" sz="1800" dirty="0">
                    <a:solidFill>
                      <a:srgbClr val="FF0000"/>
                    </a:solidFill>
                    <a:latin typeface="Arial" panose="020B0604020202020204" pitchFamily="34" charset="0"/>
                    <a:cs typeface="Arial" panose="020B0604020202020204" pitchFamily="34" charset="0"/>
                  </a:rPr>
                  <a:t>) </a:t>
                </a:r>
                <a:r>
                  <a:rPr lang="en-US" sz="1800" dirty="0">
                    <a:solidFill>
                      <a:srgbClr val="810040"/>
                    </a:solidFill>
                    <a:latin typeface="Arial" panose="020B0604020202020204" pitchFamily="34" charset="0"/>
                    <a:cs typeface="Arial" panose="020B0604020202020204" pitchFamily="34" charset="0"/>
                  </a:rPr>
                  <a:t>and </a:t>
                </a:r>
                <a:r>
                  <a:rPr lang="en-US" sz="1800" dirty="0">
                    <a:solidFill>
                      <a:srgbClr val="FF0000"/>
                    </a:solidFill>
                    <a:latin typeface="Arial" panose="020B0604020202020204" pitchFamily="34" charset="0"/>
                    <a:cs typeface="Arial" panose="020B0604020202020204" pitchFamily="34" charset="0"/>
                  </a:rPr>
                  <a:t>item </a:t>
                </a:r>
                <a:r>
                  <a:rPr lang="en-US" sz="1800" i="1" dirty="0">
                    <a:solidFill>
                      <a:srgbClr val="FF0000"/>
                    </a:solidFill>
                    <a:latin typeface="Arial" panose="020B0604020202020204" pitchFamily="34" charset="0"/>
                    <a:cs typeface="Arial" panose="020B0604020202020204" pitchFamily="34" charset="0"/>
                  </a:rPr>
                  <a:t>i</a:t>
                </a:r>
                <a:r>
                  <a:rPr lang="en-US" sz="1800" dirty="0">
                    <a:solidFill>
                      <a:srgbClr val="FF0000"/>
                    </a:solidFill>
                    <a:latin typeface="Arial" panose="020B0604020202020204" pitchFamily="34" charset="0"/>
                    <a:cs typeface="Arial" panose="020B0604020202020204" pitchFamily="34" charset="0"/>
                  </a:rPr>
                  <a:t>’s time intensity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𝛽</m:t>
                        </m:r>
                      </m:e>
                      <m:sub>
                        <m:r>
                          <a:rPr lang="en-US" sz="1800" i="1">
                            <a:solidFill>
                              <a:srgbClr val="FF0000"/>
                            </a:solidFill>
                            <a:latin typeface="Cambria Math" panose="02040503050406030204" pitchFamily="18" charset="0"/>
                          </a:rPr>
                          <m:t>𝑗</m:t>
                        </m:r>
                      </m:sub>
                    </m:sSub>
                  </m:oMath>
                </a14:m>
                <a:r>
                  <a:rPr lang="en-US" sz="1800" dirty="0">
                    <a:solidFill>
                      <a:srgbClr val="FF0000"/>
                    </a:solidFill>
                    <a:latin typeface="Arial" panose="020B0604020202020204" pitchFamily="34" charset="0"/>
                    <a:cs typeface="Arial" panose="020B0604020202020204" pitchFamily="34" charset="0"/>
                  </a:rPr>
                  <a:t>) and discriminating power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𝛼</m:t>
                        </m:r>
                      </m:e>
                      <m:sub>
                        <m:r>
                          <a:rPr lang="en-US" sz="1800" i="1">
                            <a:solidFill>
                              <a:srgbClr val="FF0000"/>
                            </a:solidFill>
                            <a:latin typeface="Cambria Math" panose="02040503050406030204" pitchFamily="18" charset="0"/>
                          </a:rPr>
                          <m:t>𝑗</m:t>
                        </m:r>
                      </m:sub>
                    </m:sSub>
                    <m:r>
                      <a:rPr lang="en-US" sz="1800" i="1">
                        <a:solidFill>
                          <a:srgbClr val="FF0000"/>
                        </a:solidFill>
                        <a:latin typeface="Cambria Math" panose="02040503050406030204" pitchFamily="18" charset="0"/>
                      </a:rPr>
                      <m:t> </m:t>
                    </m:r>
                  </m:oMath>
                </a14:m>
                <a:r>
                  <a:rPr lang="en-US" sz="1800" dirty="0">
                    <a:solidFill>
                      <a:srgbClr val="FF0000"/>
                    </a:solidFill>
                    <a:latin typeface="Arial" panose="020B0604020202020204" pitchFamily="34" charset="0"/>
                    <a:cs typeface="Arial" panose="020B0604020202020204" pitchFamily="34" charset="0"/>
                  </a:rPr>
                  <a:t>)</a:t>
                </a:r>
                <a:r>
                  <a:rPr lang="en-US" sz="1800" dirty="0">
                    <a:solidFill>
                      <a:srgbClr val="810040"/>
                    </a:solidFill>
                    <a:latin typeface="Arial" panose="020B0604020202020204" pitchFamily="34" charset="0"/>
                    <a:cs typeface="Arial" panose="020B0604020202020204" pitchFamily="34" charset="0"/>
                  </a:rPr>
                  <a:t>, the density function of the response time (</a:t>
                </a:r>
                <a14:m>
                  <m:oMath xmlns:m="http://schemas.openxmlformats.org/officeDocument/2006/math">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𝑡</m:t>
                        </m:r>
                      </m:e>
                      <m:sub>
                        <m:r>
                          <a:rPr lang="en-US" sz="1800" i="1">
                            <a:solidFill>
                              <a:srgbClr val="810040"/>
                            </a:solidFill>
                            <a:latin typeface="Cambria Math" panose="02040503050406030204" pitchFamily="18" charset="0"/>
                          </a:rPr>
                          <m:t>𝑖𝑗</m:t>
                        </m:r>
                      </m:sub>
                    </m:sSub>
                  </m:oMath>
                </a14:m>
                <a:r>
                  <a:rPr lang="en-US" sz="1800" dirty="0">
                    <a:solidFill>
                      <a:srgbClr val="810040"/>
                    </a:solidFill>
                    <a:latin typeface="Arial" panose="020B0604020202020204" pitchFamily="34" charset="0"/>
                    <a:cs typeface="Arial" panose="020B0604020202020204" pitchFamily="34" charset="0"/>
                  </a:rPr>
                  <a:t>) is modeled by </a:t>
                </a:r>
              </a:p>
              <a:p>
                <a:pPr>
                  <a:lnSpc>
                    <a:spcPct val="110000"/>
                  </a:lnSpc>
                </a:pPr>
                <a14:m>
                  <m:oMathPara xmlns:m="http://schemas.openxmlformats.org/officeDocument/2006/math">
                    <m:oMathParaPr>
                      <m:jc m:val="centerGroup"/>
                    </m:oMathParaPr>
                    <m:oMath xmlns:m="http://schemas.openxmlformats.org/officeDocument/2006/math">
                      <m:r>
                        <a:rPr lang="en-US" sz="1800" i="1">
                          <a:solidFill>
                            <a:srgbClr val="810040"/>
                          </a:solidFill>
                          <a:latin typeface="Cambria Math" panose="02040503050406030204" pitchFamily="18" charset="0"/>
                        </a:rPr>
                        <m:t>𝑓</m:t>
                      </m:r>
                      <m:d>
                        <m:dPr>
                          <m:ctrlPr>
                            <a:rPr lang="en-US" sz="1800" i="1">
                              <a:solidFill>
                                <a:srgbClr val="810040"/>
                              </a:solidFill>
                              <a:latin typeface="Cambria Math" panose="02040503050406030204" pitchFamily="18" charset="0"/>
                            </a:rPr>
                          </m:ctrlPr>
                        </m:dPr>
                        <m:e>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𝑡</m:t>
                              </m:r>
                            </m:e>
                            <m:sub>
                              <m:r>
                                <a:rPr lang="en-US" sz="1800" i="1">
                                  <a:solidFill>
                                    <a:srgbClr val="810040"/>
                                  </a:solidFill>
                                  <a:latin typeface="Cambria Math" panose="02040503050406030204" pitchFamily="18" charset="0"/>
                                </a:rPr>
                                <m:t>𝑖𝑗</m:t>
                              </m:r>
                            </m:sub>
                          </m:sSub>
                        </m:e>
                        <m:e>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𝜏</m:t>
                              </m:r>
                            </m:e>
                            <m:sub>
                              <m:r>
                                <a:rPr lang="en-US" sz="1800" i="1">
                                  <a:solidFill>
                                    <a:srgbClr val="810040"/>
                                  </a:solidFill>
                                  <a:latin typeface="Cambria Math" panose="02040503050406030204" pitchFamily="18" charset="0"/>
                                </a:rPr>
                                <m:t>𝑖</m:t>
                              </m:r>
                            </m:sub>
                          </m:sSub>
                        </m:e>
                      </m:d>
                      <m:r>
                        <a:rPr lang="en-US" sz="1800" i="1">
                          <a:solidFill>
                            <a:srgbClr val="810040"/>
                          </a:solidFill>
                          <a:latin typeface="Cambria Math" panose="02040503050406030204" pitchFamily="18" charset="0"/>
                        </a:rPr>
                        <m:t>=</m:t>
                      </m:r>
                      <m:f>
                        <m:fPr>
                          <m:ctrlPr>
                            <a:rPr lang="en-US" sz="1800" i="1">
                              <a:solidFill>
                                <a:srgbClr val="810040"/>
                              </a:solidFill>
                              <a:latin typeface="Cambria Math" panose="02040503050406030204" pitchFamily="18" charset="0"/>
                            </a:rPr>
                          </m:ctrlPr>
                        </m:fPr>
                        <m:num>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𝛼</m:t>
                              </m:r>
                            </m:e>
                            <m:sub>
                              <m:r>
                                <a:rPr lang="en-US" sz="1800" i="1">
                                  <a:solidFill>
                                    <a:srgbClr val="810040"/>
                                  </a:solidFill>
                                  <a:latin typeface="Cambria Math" panose="02040503050406030204" pitchFamily="18" charset="0"/>
                                </a:rPr>
                                <m:t>𝑗</m:t>
                              </m:r>
                            </m:sub>
                          </m:sSub>
                        </m:num>
                        <m:den>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𝑡</m:t>
                              </m:r>
                            </m:e>
                            <m:sub>
                              <m:r>
                                <a:rPr lang="en-US" sz="1800" i="1">
                                  <a:solidFill>
                                    <a:srgbClr val="810040"/>
                                  </a:solidFill>
                                  <a:latin typeface="Cambria Math" panose="02040503050406030204" pitchFamily="18" charset="0"/>
                                </a:rPr>
                                <m:t>𝑖𝑗</m:t>
                              </m:r>
                            </m:sub>
                          </m:sSub>
                          <m:rad>
                            <m:radPr>
                              <m:degHide m:val="on"/>
                              <m:ctrlPr>
                                <a:rPr lang="en-US" sz="1800" i="1">
                                  <a:solidFill>
                                    <a:srgbClr val="810040"/>
                                  </a:solidFill>
                                  <a:latin typeface="Cambria Math" panose="02040503050406030204" pitchFamily="18" charset="0"/>
                                </a:rPr>
                              </m:ctrlPr>
                            </m:radPr>
                            <m:deg/>
                            <m:e>
                              <m:r>
                                <a:rPr lang="en-US" sz="1800" i="1">
                                  <a:solidFill>
                                    <a:srgbClr val="810040"/>
                                  </a:solidFill>
                                  <a:latin typeface="Cambria Math" panose="02040503050406030204" pitchFamily="18" charset="0"/>
                                </a:rPr>
                                <m:t>2</m:t>
                              </m:r>
                              <m:r>
                                <a:rPr lang="en-US" sz="1800" i="1">
                                  <a:solidFill>
                                    <a:srgbClr val="810040"/>
                                  </a:solidFill>
                                  <a:latin typeface="Cambria Math" panose="02040503050406030204" pitchFamily="18" charset="0"/>
                                </a:rPr>
                                <m:t>𝜋</m:t>
                              </m:r>
                            </m:e>
                          </m:rad>
                        </m:den>
                      </m:f>
                      <m:sSup>
                        <m:sSupPr>
                          <m:ctrlPr>
                            <a:rPr lang="en-US" sz="1800" i="1">
                              <a:solidFill>
                                <a:srgbClr val="810040"/>
                              </a:solidFill>
                              <a:latin typeface="Cambria Math" panose="02040503050406030204" pitchFamily="18" charset="0"/>
                            </a:rPr>
                          </m:ctrlPr>
                        </m:sSupPr>
                        <m:e>
                          <m:r>
                            <a:rPr lang="en-US" sz="1800" i="1">
                              <a:solidFill>
                                <a:srgbClr val="810040"/>
                              </a:solidFill>
                              <a:latin typeface="Cambria Math" panose="02040503050406030204" pitchFamily="18" charset="0"/>
                            </a:rPr>
                            <m:t>𝑒</m:t>
                          </m:r>
                        </m:e>
                        <m:sup>
                          <m:r>
                            <a:rPr lang="en-US" sz="1800" i="1">
                              <a:solidFill>
                                <a:srgbClr val="810040"/>
                              </a:solidFill>
                              <a:latin typeface="Cambria Math" panose="02040503050406030204" pitchFamily="18" charset="0"/>
                            </a:rPr>
                            <m:t>−</m:t>
                          </m:r>
                          <m:sSup>
                            <m:sSupPr>
                              <m:ctrlPr>
                                <a:rPr lang="en-US" sz="1800" i="1">
                                  <a:solidFill>
                                    <a:srgbClr val="810040"/>
                                  </a:solidFill>
                                  <a:latin typeface="Cambria Math" panose="02040503050406030204" pitchFamily="18" charset="0"/>
                                </a:rPr>
                              </m:ctrlPr>
                            </m:sSupPr>
                            <m:e>
                              <m:r>
                                <a:rPr lang="en-US" sz="1800" i="1">
                                  <a:solidFill>
                                    <a:srgbClr val="810040"/>
                                  </a:solidFill>
                                  <a:latin typeface="Cambria Math" panose="02040503050406030204" pitchFamily="18" charset="0"/>
                                </a:rPr>
                                <m:t>[</m:t>
                              </m:r>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𝛼</m:t>
                                  </m:r>
                                </m:e>
                                <m:sub>
                                  <m:r>
                                    <a:rPr lang="en-US" sz="1800" i="1">
                                      <a:solidFill>
                                        <a:srgbClr val="810040"/>
                                      </a:solidFill>
                                      <a:latin typeface="Cambria Math" panose="02040503050406030204" pitchFamily="18" charset="0"/>
                                    </a:rPr>
                                    <m:t>𝑗</m:t>
                                  </m:r>
                                </m:sub>
                              </m:sSub>
                              <m:r>
                                <a:rPr lang="en-US" sz="1800" i="1">
                                  <a:solidFill>
                                    <a:srgbClr val="810040"/>
                                  </a:solidFill>
                                  <a:latin typeface="Cambria Math" panose="02040503050406030204" pitchFamily="18" charset="0"/>
                                </a:rPr>
                                <m:t>(</m:t>
                              </m:r>
                              <m:r>
                                <a:rPr lang="en-US" sz="1800" i="1">
                                  <a:solidFill>
                                    <a:srgbClr val="810040"/>
                                  </a:solidFill>
                                  <a:latin typeface="Cambria Math" panose="02040503050406030204" pitchFamily="18" charset="0"/>
                                </a:rPr>
                                <m:t>𝑙𝑜𝑔</m:t>
                              </m:r>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𝑡</m:t>
                                  </m:r>
                                </m:e>
                                <m:sub>
                                  <m:r>
                                    <a:rPr lang="en-US" sz="1800" i="1">
                                      <a:solidFill>
                                        <a:srgbClr val="810040"/>
                                      </a:solidFill>
                                      <a:latin typeface="Cambria Math" panose="02040503050406030204" pitchFamily="18" charset="0"/>
                                    </a:rPr>
                                    <m:t>𝑖𝑗</m:t>
                                  </m:r>
                                </m:sub>
                              </m:sSub>
                              <m:r>
                                <a:rPr lang="en-US" sz="1800" i="1">
                                  <a:solidFill>
                                    <a:srgbClr val="810040"/>
                                  </a:solidFill>
                                  <a:latin typeface="Cambria Math" panose="02040503050406030204" pitchFamily="18" charset="0"/>
                                </a:rPr>
                                <m:t>−</m:t>
                              </m:r>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𝛽</m:t>
                                  </m:r>
                                </m:e>
                                <m:sub>
                                  <m:r>
                                    <a:rPr lang="en-US" sz="1800" i="1">
                                      <a:solidFill>
                                        <a:srgbClr val="810040"/>
                                      </a:solidFill>
                                      <a:latin typeface="Cambria Math" panose="02040503050406030204" pitchFamily="18" charset="0"/>
                                    </a:rPr>
                                    <m:t>𝑗</m:t>
                                  </m:r>
                                </m:sub>
                              </m:sSub>
                              <m:r>
                                <a:rPr lang="en-US" sz="1800" i="1">
                                  <a:solidFill>
                                    <a:srgbClr val="810040"/>
                                  </a:solidFill>
                                  <a:latin typeface="Cambria Math" panose="02040503050406030204" pitchFamily="18" charset="0"/>
                                </a:rPr>
                                <m:t>+</m:t>
                              </m:r>
                              <m:sSub>
                                <m:sSubPr>
                                  <m:ctrlPr>
                                    <a:rPr lang="en-US" sz="1800" i="1">
                                      <a:solidFill>
                                        <a:srgbClr val="810040"/>
                                      </a:solidFill>
                                      <a:latin typeface="Cambria Math" panose="02040503050406030204" pitchFamily="18" charset="0"/>
                                    </a:rPr>
                                  </m:ctrlPr>
                                </m:sSubPr>
                                <m:e>
                                  <m:r>
                                    <a:rPr lang="en-US" sz="1800" i="1">
                                      <a:solidFill>
                                        <a:srgbClr val="810040"/>
                                      </a:solidFill>
                                      <a:latin typeface="Cambria Math" panose="02040503050406030204" pitchFamily="18" charset="0"/>
                                    </a:rPr>
                                    <m:t>𝜏</m:t>
                                  </m:r>
                                </m:e>
                                <m:sub>
                                  <m:r>
                                    <a:rPr lang="en-US" sz="1800" i="1">
                                      <a:solidFill>
                                        <a:srgbClr val="810040"/>
                                      </a:solidFill>
                                      <a:latin typeface="Cambria Math" panose="02040503050406030204" pitchFamily="18" charset="0"/>
                                    </a:rPr>
                                    <m:t>𝑖</m:t>
                                  </m:r>
                                </m:sub>
                              </m:sSub>
                              <m:r>
                                <a:rPr lang="en-US" sz="1800" i="1">
                                  <a:solidFill>
                                    <a:srgbClr val="810040"/>
                                  </a:solidFill>
                                  <a:latin typeface="Cambria Math" panose="02040503050406030204" pitchFamily="18" charset="0"/>
                                </a:rPr>
                                <m:t>)]</m:t>
                              </m:r>
                            </m:e>
                            <m:sup>
                              <m:r>
                                <a:rPr lang="en-US" sz="1800" i="1">
                                  <a:solidFill>
                                    <a:srgbClr val="810040"/>
                                  </a:solidFill>
                                  <a:latin typeface="Cambria Math" panose="02040503050406030204" pitchFamily="18" charset="0"/>
                                </a:rPr>
                                <m:t>2</m:t>
                              </m:r>
                            </m:sup>
                          </m:sSup>
                          <m:r>
                            <a:rPr lang="en-US" sz="1800" i="1">
                              <a:solidFill>
                                <a:srgbClr val="810040"/>
                              </a:solidFill>
                              <a:latin typeface="Cambria Math" panose="02040503050406030204" pitchFamily="18" charset="0"/>
                            </a:rPr>
                            <m:t>/2</m:t>
                          </m:r>
                        </m:sup>
                      </m:sSup>
                    </m:oMath>
                  </m:oMathPara>
                </a14:m>
                <a:endParaRPr lang="en-US" sz="1800" dirty="0">
                  <a:solidFill>
                    <a:srgbClr val="810040"/>
                  </a:solidFill>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endParaRPr lang="en-US" sz="800" dirty="0">
                  <a:solidFill>
                    <a:srgbClr val="810040"/>
                  </a:solidFill>
                  <a:latin typeface="Arial" panose="020B0604020202020204" pitchFamily="34" charset="0"/>
                  <a:cs typeface="Arial" panose="020B0604020202020204" pitchFamily="34" charset="0"/>
                </a:endParaRPr>
              </a:p>
              <a:p>
                <a:pPr marL="285750" indent="-285750">
                  <a:lnSpc>
                    <a:spcPct val="110000"/>
                  </a:lnSpc>
                  <a:buFont typeface="Arial" panose="020B0604020202020204" pitchFamily="34" charset="0"/>
                  <a:buChar char="•"/>
                </a:pPr>
                <a:r>
                  <a:rPr lang="en-US" sz="1800" dirty="0">
                    <a:solidFill>
                      <a:srgbClr val="810040"/>
                    </a:solidFill>
                    <a:latin typeface="Arial" panose="020B0604020202020204" pitchFamily="34" charset="0"/>
                    <a:cs typeface="Arial" panose="020B0604020202020204" pitchFamily="34" charset="0"/>
                  </a:rPr>
                  <a:t>Several CAT item selection methods that incorporate RT have been proposed (e.g., Fan, et al., 2012; Choe, et al., 2018). We adapt two methods to the OMST design.</a:t>
                </a:r>
              </a:p>
            </p:txBody>
          </p:sp>
        </mc:Choice>
        <mc:Fallback xmlns="">
          <p:sp>
            <p:nvSpPr>
              <p:cNvPr id="3" name="TextBox 2">
                <a:extLst>
                  <a:ext uri="{FF2B5EF4-FFF2-40B4-BE49-F238E27FC236}">
                    <a16:creationId xmlns:a16="http://schemas.microsoft.com/office/drawing/2014/main" id="{94197A01-95FB-20D0-E215-4B6B0160A9EC}"/>
                  </a:ext>
                </a:extLst>
              </p:cNvPr>
              <p:cNvSpPr txBox="1">
                <a:spLocks noRot="1" noChangeAspect="1" noMove="1" noResize="1" noEditPoints="1" noAdjustHandles="1" noChangeArrowheads="1" noChangeShapeType="1" noTextEdit="1"/>
              </p:cNvSpPr>
              <p:nvPr/>
            </p:nvSpPr>
            <p:spPr>
              <a:xfrm>
                <a:off x="651932" y="1600200"/>
                <a:ext cx="8187267" cy="4844147"/>
              </a:xfrm>
              <a:prstGeom prst="rect">
                <a:avLst/>
              </a:prstGeom>
              <a:blipFill>
                <a:blip r:embed="rId2"/>
                <a:stretch>
                  <a:fillRect l="-465" t="-785" r="-1550" b="-1309"/>
                </a:stretch>
              </a:blipFill>
            </p:spPr>
            <p:txBody>
              <a:bodyPr/>
              <a:lstStyle/>
              <a:p>
                <a:r>
                  <a:rPr lang="en-US">
                    <a:noFill/>
                  </a:rPr>
                  <a:t> </a:t>
                </a:r>
              </a:p>
            </p:txBody>
          </p:sp>
        </mc:Fallback>
      </mc:AlternateContent>
      <p:sp>
        <p:nvSpPr>
          <p:cNvPr id="5" name="Footer Placeholder 2">
            <a:extLst>
              <a:ext uri="{FF2B5EF4-FFF2-40B4-BE49-F238E27FC236}">
                <a16:creationId xmlns:a16="http://schemas.microsoft.com/office/drawing/2014/main" id="{EE61A010-40CF-C36F-C771-455066E2F289}"/>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4</a:t>
            </a:fld>
            <a:endParaRPr lang="en-US" dirty="0">
              <a:solidFill>
                <a:srgbClr val="810040"/>
              </a:solidFill>
            </a:endParaRPr>
          </a:p>
        </p:txBody>
      </p:sp>
    </p:spTree>
    <p:extLst>
      <p:ext uri="{BB962C8B-B14F-4D97-AF65-F5344CB8AC3E}">
        <p14:creationId xmlns:p14="http://schemas.microsoft.com/office/powerpoint/2010/main" val="1515079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0983-2223-4859-8AC7-9AF871770019}"/>
              </a:ext>
            </a:extLst>
          </p:cNvPr>
          <p:cNvSpPr>
            <a:spLocks noGrp="1"/>
          </p:cNvSpPr>
          <p:nvPr>
            <p:ph type="title"/>
          </p:nvPr>
        </p:nvSpPr>
        <p:spPr>
          <a:xfrm>
            <a:off x="685799" y="690642"/>
            <a:ext cx="7772400" cy="685799"/>
          </a:xfrm>
        </p:spPr>
        <p:txBody>
          <a:bodyPr/>
          <a:lstStyle/>
          <a:p>
            <a:pPr marL="0" indent="0">
              <a:buNone/>
            </a:pPr>
            <a:r>
              <a:rPr lang="en-US" dirty="0"/>
              <a:t>Mimicking PISA Scenarios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793EFF-7230-9F4A-CA9A-84A214A250E1}"/>
                  </a:ext>
                </a:extLst>
              </p:cNvPr>
              <p:cNvSpPr>
                <a:spLocks noGrp="1"/>
              </p:cNvSpPr>
              <p:nvPr>
                <p:ph idx="1"/>
              </p:nvPr>
            </p:nvSpPr>
            <p:spPr>
              <a:xfrm>
                <a:off x="491066" y="1514936"/>
                <a:ext cx="8161867" cy="4888089"/>
              </a:xfrm>
            </p:spPr>
            <p:txBody>
              <a:bodyPr/>
              <a:lstStyle/>
              <a:p>
                <a:pPr>
                  <a:lnSpc>
                    <a:spcPct val="110000"/>
                  </a:lnSpc>
                  <a:spcBef>
                    <a:spcPts val="672"/>
                  </a:spcBef>
                </a:pPr>
                <a:r>
                  <a:rPr lang="en-US" sz="2000" dirty="0"/>
                  <a:t>Subject: PISA 2018 Reading</a:t>
                </a:r>
              </a:p>
              <a:p>
                <a:pPr>
                  <a:lnSpc>
                    <a:spcPct val="110000"/>
                  </a:lnSpc>
                  <a:spcBef>
                    <a:spcPts val="672"/>
                  </a:spcBef>
                </a:pPr>
                <a:r>
                  <a:rPr lang="en-US" sz="2000" dirty="0"/>
                  <a:t>Item bank:</a:t>
                </a:r>
              </a:p>
              <a:p>
                <a:pPr lvl="1">
                  <a:lnSpc>
                    <a:spcPct val="110000"/>
                  </a:lnSpc>
                  <a:spcBef>
                    <a:spcPts val="672"/>
                  </a:spcBef>
                </a:pPr>
                <a:r>
                  <a:rPr lang="en-US" sz="2000" dirty="0"/>
                  <a:t>Downloaded item bank data from the PISA website</a:t>
                </a:r>
              </a:p>
              <a:p>
                <a:pPr lvl="2">
                  <a:lnSpc>
                    <a:spcPct val="110000"/>
                  </a:lnSpc>
                  <a:spcBef>
                    <a:spcPts val="672"/>
                  </a:spcBef>
                </a:pPr>
                <a:r>
                  <a:rPr lang="en-US" sz="2000" dirty="0"/>
                  <a:t>2018 </a:t>
                </a:r>
                <a:r>
                  <a:rPr lang="en-US" sz="2000" dirty="0" err="1"/>
                  <a:t>TechRep</a:t>
                </a:r>
                <a:r>
                  <a:rPr lang="en-US" sz="2000" dirty="0"/>
                  <a:t> Annex A</a:t>
                </a:r>
              </a:p>
              <a:p>
                <a:pPr lvl="2">
                  <a:lnSpc>
                    <a:spcPct val="110000"/>
                  </a:lnSpc>
                  <a:spcBef>
                    <a:spcPts val="672"/>
                  </a:spcBef>
                </a:pPr>
                <a:r>
                  <a:rPr lang="en-US" sz="2000" dirty="0"/>
                  <a:t>Total of 245 items</a:t>
                </a:r>
              </a:p>
              <a:p>
                <a:pPr lvl="1">
                  <a:lnSpc>
                    <a:spcPct val="110000"/>
                  </a:lnSpc>
                  <a:spcBef>
                    <a:spcPts val="672"/>
                  </a:spcBef>
                </a:pPr>
                <a:r>
                  <a:rPr lang="en-US" sz="2000" dirty="0"/>
                  <a:t>Only auto-scored items were used (163 items, nested within 44 units)</a:t>
                </a:r>
              </a:p>
              <a:p>
                <a:pPr lvl="1">
                  <a:lnSpc>
                    <a:spcPct val="110000"/>
                  </a:lnSpc>
                  <a:spcBef>
                    <a:spcPts val="672"/>
                  </a:spcBef>
                </a:pPr>
                <a:r>
                  <a:rPr lang="en-US" sz="2000" dirty="0"/>
                  <a:t>2PLM was used: </a:t>
                </a:r>
                <a:r>
                  <a:rPr lang="en-US" sz="2000" i="1" dirty="0"/>
                  <a:t>a- and</a:t>
                </a:r>
                <a:r>
                  <a:rPr lang="en-US" sz="2000" dirty="0"/>
                  <a:t> </a:t>
                </a:r>
                <a:r>
                  <a:rPr lang="en-US" sz="2000" i="1" dirty="0"/>
                  <a:t>b-</a:t>
                </a:r>
                <a:r>
                  <a:rPr lang="en-US" sz="2000" dirty="0"/>
                  <a:t>parameters taken from Annex A</a:t>
                </a:r>
              </a:p>
              <a:p>
                <a:pPr lvl="1">
                  <a:lnSpc>
                    <a:spcPct val="110000"/>
                  </a:lnSpc>
                  <a:spcBef>
                    <a:spcPts val="672"/>
                  </a:spcBef>
                </a:pPr>
                <a:r>
                  <a:rPr lang="en-US" sz="2000" dirty="0"/>
                  <a:t>The time discrimination and intensity parameters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𝛽</m:t>
                    </m:r>
                  </m:oMath>
                </a14:m>
                <a:r>
                  <a:rPr lang="en-US" sz="2000" dirty="0"/>
                  <a:t>) of each item were successfully estimated with the MCMC algorithm (chain length 50,000; burn-in size 25,000)</a:t>
                </a:r>
              </a:p>
              <a:p>
                <a:pPr lvl="1">
                  <a:lnSpc>
                    <a:spcPct val="110000"/>
                  </a:lnSpc>
                  <a:spcBef>
                    <a:spcPts val="672"/>
                  </a:spcBef>
                </a:pPr>
                <a:r>
                  <a:rPr lang="en-US" sz="2000" dirty="0"/>
                  <a:t>Each item is coded in one of 7 cognitive process categories</a:t>
                </a:r>
              </a:p>
            </p:txBody>
          </p:sp>
        </mc:Choice>
        <mc:Fallback xmlns="">
          <p:sp>
            <p:nvSpPr>
              <p:cNvPr id="3" name="Content Placeholder 2">
                <a:extLst>
                  <a:ext uri="{FF2B5EF4-FFF2-40B4-BE49-F238E27FC236}">
                    <a16:creationId xmlns:a16="http://schemas.microsoft.com/office/drawing/2014/main" id="{62793EFF-7230-9F4A-CA9A-84A214A250E1}"/>
                  </a:ext>
                </a:extLst>
              </p:cNvPr>
              <p:cNvSpPr>
                <a:spLocks noGrp="1" noRot="1" noChangeAspect="1" noMove="1" noResize="1" noEditPoints="1" noAdjustHandles="1" noChangeArrowheads="1" noChangeShapeType="1" noTextEdit="1"/>
              </p:cNvSpPr>
              <p:nvPr>
                <p:ph idx="1"/>
              </p:nvPr>
            </p:nvSpPr>
            <p:spPr>
              <a:xfrm>
                <a:off x="491066" y="1514936"/>
                <a:ext cx="8161867" cy="4888089"/>
              </a:xfrm>
              <a:blipFill>
                <a:blip r:embed="rId3"/>
                <a:stretch>
                  <a:fillRect l="-621" t="-518" b="-259"/>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2C29B765-6B18-9CB0-07A4-EE29621D4199}"/>
              </a:ext>
            </a:extLst>
          </p:cNvPr>
          <p:cNvCxnSpPr>
            <a:cxnSpLocks/>
          </p:cNvCxnSpPr>
          <p:nvPr/>
        </p:nvCxnSpPr>
        <p:spPr bwMode="auto">
          <a:xfrm flipH="1">
            <a:off x="2714978" y="2579426"/>
            <a:ext cx="4343400" cy="1288702"/>
          </a:xfrm>
          <a:prstGeom prst="straightConnector1">
            <a:avLst/>
          </a:prstGeom>
          <a:solidFill>
            <a:srgbClr val="69102E"/>
          </a:solidFill>
          <a:ln>
            <a:no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A48569E2-53B8-CD81-3FD1-C7A9E212F2CE}"/>
              </a:ext>
            </a:extLst>
          </p:cNvPr>
          <p:cNvCxnSpPr/>
          <p:nvPr/>
        </p:nvCxnSpPr>
        <p:spPr bwMode="auto">
          <a:xfrm flipV="1">
            <a:off x="6172200" y="2248763"/>
            <a:ext cx="685800" cy="552018"/>
          </a:xfrm>
          <a:prstGeom prst="straightConnector1">
            <a:avLst/>
          </a:prstGeom>
          <a:solidFill>
            <a:srgbClr val="69102E"/>
          </a:solidFill>
          <a:ln>
            <a:no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 name="Footer Placeholder 2">
            <a:extLst>
              <a:ext uri="{FF2B5EF4-FFF2-40B4-BE49-F238E27FC236}">
                <a16:creationId xmlns:a16="http://schemas.microsoft.com/office/drawing/2014/main" id="{F0A79EA4-B0F1-0473-8B2E-0467F5EF9716}"/>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5</a:t>
            </a:fld>
            <a:endParaRPr lang="en-US" dirty="0">
              <a:solidFill>
                <a:srgbClr val="810040"/>
              </a:solidFill>
            </a:endParaRPr>
          </a:p>
        </p:txBody>
      </p:sp>
    </p:spTree>
    <p:extLst>
      <p:ext uri="{BB962C8B-B14F-4D97-AF65-F5344CB8AC3E}">
        <p14:creationId xmlns:p14="http://schemas.microsoft.com/office/powerpoint/2010/main" val="33496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9301-C690-DF1F-2D6B-9504F6C84A5C}"/>
              </a:ext>
            </a:extLst>
          </p:cNvPr>
          <p:cNvSpPr>
            <a:spLocks noGrp="1"/>
          </p:cNvSpPr>
          <p:nvPr>
            <p:ph type="title"/>
          </p:nvPr>
        </p:nvSpPr>
        <p:spPr/>
        <p:txBody>
          <a:bodyPr/>
          <a:lstStyle/>
          <a:p>
            <a:r>
              <a:rPr lang="en-US" dirty="0"/>
              <a:t>Methods of Study</a:t>
            </a:r>
          </a:p>
        </p:txBody>
      </p:sp>
      <p:sp>
        <p:nvSpPr>
          <p:cNvPr id="3" name="Content Placeholder 2">
            <a:extLst>
              <a:ext uri="{FF2B5EF4-FFF2-40B4-BE49-F238E27FC236}">
                <a16:creationId xmlns:a16="http://schemas.microsoft.com/office/drawing/2014/main" id="{C33F255F-9BD4-480F-CC7A-7BBBE29C4C89}"/>
              </a:ext>
            </a:extLst>
          </p:cNvPr>
          <p:cNvSpPr>
            <a:spLocks noGrp="1"/>
          </p:cNvSpPr>
          <p:nvPr>
            <p:ph idx="1"/>
          </p:nvPr>
        </p:nvSpPr>
        <p:spPr>
          <a:xfrm>
            <a:off x="685800" y="1741118"/>
            <a:ext cx="7772400" cy="4114800"/>
          </a:xfrm>
        </p:spPr>
        <p:txBody>
          <a:bodyPr/>
          <a:lstStyle/>
          <a:p>
            <a:pPr>
              <a:spcBef>
                <a:spcPts val="1600"/>
              </a:spcBef>
            </a:pPr>
            <a:r>
              <a:rPr lang="en-US" sz="2800" dirty="0"/>
              <a:t>Test designs</a:t>
            </a:r>
          </a:p>
          <a:p>
            <a:pPr lvl="1">
              <a:spcBef>
                <a:spcPts val="1600"/>
              </a:spcBef>
            </a:pPr>
            <a:r>
              <a:rPr lang="en-US" sz="2400" dirty="0"/>
              <a:t>The MST design</a:t>
            </a:r>
          </a:p>
          <a:p>
            <a:pPr lvl="1">
              <a:spcBef>
                <a:spcPts val="1600"/>
              </a:spcBef>
            </a:pPr>
            <a:r>
              <a:rPr lang="en-US" sz="2400" dirty="0"/>
              <a:t>The OMST designs</a:t>
            </a:r>
          </a:p>
          <a:p>
            <a:pPr>
              <a:spcBef>
                <a:spcPts val="1600"/>
              </a:spcBef>
            </a:pPr>
            <a:r>
              <a:rPr lang="en-US" sz="2800" dirty="0"/>
              <a:t>Item selection methods</a:t>
            </a:r>
          </a:p>
          <a:p>
            <a:pPr>
              <a:spcBef>
                <a:spcPts val="1600"/>
              </a:spcBef>
            </a:pPr>
            <a:r>
              <a:rPr lang="en-US" sz="2800" dirty="0"/>
              <a:t>Simulation design</a:t>
            </a:r>
          </a:p>
          <a:p>
            <a:pPr>
              <a:spcBef>
                <a:spcPts val="1600"/>
              </a:spcBef>
            </a:pPr>
            <a:r>
              <a:rPr lang="en-US" sz="2800" dirty="0"/>
              <a:t>Evaluation criteria</a:t>
            </a:r>
          </a:p>
        </p:txBody>
      </p:sp>
      <p:sp>
        <p:nvSpPr>
          <p:cNvPr id="5" name="Footer Placeholder 2">
            <a:extLst>
              <a:ext uri="{FF2B5EF4-FFF2-40B4-BE49-F238E27FC236}">
                <a16:creationId xmlns:a16="http://schemas.microsoft.com/office/drawing/2014/main" id="{0CE6409F-631E-ACB6-A0AF-A7D9BF0C9750}"/>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6</a:t>
            </a:fld>
            <a:endParaRPr lang="en-US" dirty="0">
              <a:solidFill>
                <a:srgbClr val="810040"/>
              </a:solidFill>
            </a:endParaRPr>
          </a:p>
        </p:txBody>
      </p:sp>
    </p:spTree>
    <p:extLst>
      <p:ext uri="{BB962C8B-B14F-4D97-AF65-F5344CB8AC3E}">
        <p14:creationId xmlns:p14="http://schemas.microsoft.com/office/powerpoint/2010/main" val="335280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3484-D2DA-F7B1-6675-CA86810E1761}"/>
              </a:ext>
            </a:extLst>
          </p:cNvPr>
          <p:cNvSpPr>
            <a:spLocks noGrp="1"/>
          </p:cNvSpPr>
          <p:nvPr>
            <p:ph type="title"/>
          </p:nvPr>
        </p:nvSpPr>
        <p:spPr>
          <a:xfrm>
            <a:off x="685800" y="685800"/>
            <a:ext cx="7772400" cy="685800"/>
          </a:xfrm>
        </p:spPr>
        <p:txBody>
          <a:bodyPr/>
          <a:lstStyle/>
          <a:p>
            <a:r>
              <a:rPr lang="en-US" dirty="0"/>
              <a:t>MST Design</a:t>
            </a:r>
          </a:p>
        </p:txBody>
      </p:sp>
      <p:sp>
        <p:nvSpPr>
          <p:cNvPr id="3" name="Content Placeholder 2">
            <a:extLst>
              <a:ext uri="{FF2B5EF4-FFF2-40B4-BE49-F238E27FC236}">
                <a16:creationId xmlns:a16="http://schemas.microsoft.com/office/drawing/2014/main" id="{5491D919-B49C-B5EE-ED64-FDB7100EEFFC}"/>
              </a:ext>
            </a:extLst>
          </p:cNvPr>
          <p:cNvSpPr>
            <a:spLocks noGrp="1"/>
          </p:cNvSpPr>
          <p:nvPr>
            <p:ph idx="1"/>
          </p:nvPr>
        </p:nvSpPr>
        <p:spPr>
          <a:xfrm>
            <a:off x="685800" y="1371600"/>
            <a:ext cx="8153400" cy="5105400"/>
          </a:xfrm>
        </p:spPr>
        <p:txBody>
          <a:bodyPr/>
          <a:lstStyle/>
          <a:p>
            <a:pPr marL="0" indent="0">
              <a:lnSpc>
                <a:spcPct val="110000"/>
              </a:lnSpc>
              <a:spcBef>
                <a:spcPts val="1000"/>
              </a:spcBef>
              <a:buNone/>
            </a:pPr>
            <a:r>
              <a:rPr lang="en-US" sz="2000" dirty="0"/>
              <a:t>We mimic the design of PISA 2018 Reading MSAT as described in</a:t>
            </a:r>
            <a:br>
              <a:rPr lang="en-US" sz="2000" dirty="0"/>
            </a:br>
            <a:r>
              <a:rPr lang="en-US" sz="2000" dirty="0">
                <a:solidFill>
                  <a:srgbClr val="00B050"/>
                </a:solidFill>
              </a:rPr>
              <a:t>PISA 2018 Technical Report, Chapter 2, pages 8-9</a:t>
            </a:r>
            <a:r>
              <a:rPr lang="en-US" sz="2000" dirty="0">
                <a:solidFill>
                  <a:srgbClr val="810040"/>
                </a:solidFill>
              </a:rPr>
              <a:t>.</a:t>
            </a:r>
          </a:p>
          <a:p>
            <a:pPr>
              <a:lnSpc>
                <a:spcPct val="110000"/>
              </a:lnSpc>
              <a:spcBef>
                <a:spcPts val="1000"/>
              </a:spcBef>
            </a:pPr>
            <a:r>
              <a:rPr lang="en-US" sz="2000" dirty="0"/>
              <a:t>Three-stage design </a:t>
            </a:r>
            <a:r>
              <a:rPr lang="en-US" sz="2000" dirty="0">
                <a:solidFill>
                  <a:srgbClr val="00B050"/>
                </a:solidFill>
              </a:rPr>
              <a:t>(p.8)</a:t>
            </a:r>
            <a:r>
              <a:rPr lang="en-US" sz="2000" dirty="0"/>
              <a:t>:</a:t>
            </a:r>
            <a:br>
              <a:rPr lang="en-US" sz="2000" dirty="0"/>
            </a:br>
            <a:r>
              <a:rPr lang="en-US" sz="2000" dirty="0"/>
              <a:t>Core stage (2 units) --&gt; Stage 1 (3 units) --&gt; Stage 2 (2 units)</a:t>
            </a:r>
          </a:p>
          <a:p>
            <a:pPr>
              <a:lnSpc>
                <a:spcPct val="110000"/>
              </a:lnSpc>
              <a:spcBef>
                <a:spcPts val="1000"/>
              </a:spcBef>
            </a:pPr>
            <a:r>
              <a:rPr lang="en-US" sz="2000" dirty="0"/>
              <a:t>All routing paths were constructed following the technical report </a:t>
            </a:r>
            <a:br>
              <a:rPr lang="en-US" sz="2000" dirty="0"/>
            </a:br>
            <a:r>
              <a:rPr lang="en-US" sz="2000" dirty="0">
                <a:solidFill>
                  <a:srgbClr val="00B050"/>
                </a:solidFill>
              </a:rPr>
              <a:t>(p.9, Figure 2.7, see next slide)</a:t>
            </a:r>
          </a:p>
          <a:p>
            <a:pPr lvl="1">
              <a:lnSpc>
                <a:spcPct val="110000"/>
              </a:lnSpc>
              <a:spcBef>
                <a:spcPts val="1000"/>
              </a:spcBef>
            </a:pPr>
            <a:r>
              <a:rPr lang="en-US" sz="2000" dirty="0"/>
              <a:t>Routing paths in the standard computer-based MSAT design – Design A – that connect Core --&gt; Stage 1 --&gt; Stage 2 </a:t>
            </a:r>
            <a:br>
              <a:rPr lang="en-US" sz="2000" dirty="0"/>
            </a:br>
            <a:r>
              <a:rPr lang="en-US" sz="2000" dirty="0"/>
              <a:t>(64 paths in total, applicable to 75% of students) </a:t>
            </a:r>
          </a:p>
          <a:p>
            <a:pPr>
              <a:lnSpc>
                <a:spcPct val="110000"/>
              </a:lnSpc>
              <a:spcBef>
                <a:spcPts val="1000"/>
              </a:spcBef>
            </a:pPr>
            <a:r>
              <a:rPr lang="en-US" sz="2000" dirty="0"/>
              <a:t>All </a:t>
            </a:r>
            <a:r>
              <a:rPr lang="en-US" sz="2000" dirty="0" err="1"/>
              <a:t>testlets</a:t>
            </a:r>
            <a:r>
              <a:rPr lang="en-US" sz="2000" dirty="0"/>
              <a:t> were constructed following </a:t>
            </a:r>
            <a:r>
              <a:rPr lang="en-US" sz="2000" dirty="0">
                <a:solidFill>
                  <a:srgbClr val="00B050"/>
                </a:solidFill>
              </a:rPr>
              <a:t>Tables 2.4 - 2.6 (p.8)</a:t>
            </a:r>
            <a:r>
              <a:rPr lang="en-US" sz="2000" dirty="0"/>
              <a:t>, which document the unit IDs in each </a:t>
            </a:r>
            <a:r>
              <a:rPr lang="en-US" sz="2000" dirty="0" err="1"/>
              <a:t>testlet</a:t>
            </a:r>
            <a:r>
              <a:rPr lang="en-US" sz="2000" dirty="0"/>
              <a:t>. </a:t>
            </a:r>
            <a:r>
              <a:rPr lang="en-US" sz="2000" dirty="0">
                <a:solidFill>
                  <a:srgbClr val="00B050"/>
                </a:solidFill>
              </a:rPr>
              <a:t>(see slide 9)</a:t>
            </a:r>
            <a:endParaRPr lang="en-US" sz="2000" dirty="0"/>
          </a:p>
          <a:p>
            <a:pPr>
              <a:lnSpc>
                <a:spcPct val="110000"/>
              </a:lnSpc>
              <a:spcBef>
                <a:spcPts val="1000"/>
              </a:spcBef>
            </a:pPr>
            <a:r>
              <a:rPr lang="en-US" sz="2000" dirty="0"/>
              <a:t>While PISA 2018 Reading used number-correct score to route examinees between stages, we used the MFI method for routing.</a:t>
            </a:r>
          </a:p>
          <a:p>
            <a:pPr>
              <a:lnSpc>
                <a:spcPct val="110000"/>
              </a:lnSpc>
            </a:pPr>
            <a:endParaRPr lang="en-US" sz="2400" dirty="0"/>
          </a:p>
        </p:txBody>
      </p:sp>
      <p:sp>
        <p:nvSpPr>
          <p:cNvPr id="6" name="Footer Placeholder 2">
            <a:extLst>
              <a:ext uri="{FF2B5EF4-FFF2-40B4-BE49-F238E27FC236}">
                <a16:creationId xmlns:a16="http://schemas.microsoft.com/office/drawing/2014/main" id="{5A58EFEA-2014-9470-EA35-FD7B5EE4E5A9}"/>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7</a:t>
            </a:fld>
            <a:endParaRPr lang="en-US" dirty="0">
              <a:solidFill>
                <a:srgbClr val="810040"/>
              </a:solidFill>
            </a:endParaRPr>
          </a:p>
        </p:txBody>
      </p:sp>
    </p:spTree>
    <p:extLst>
      <p:ext uri="{BB962C8B-B14F-4D97-AF65-F5344CB8AC3E}">
        <p14:creationId xmlns:p14="http://schemas.microsoft.com/office/powerpoint/2010/main" val="63412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3BA242-FE83-1C6A-AD4C-D61967AAA00E}"/>
              </a:ext>
            </a:extLst>
          </p:cNvPr>
          <p:cNvPicPr>
            <a:picLocks noChangeAspect="1"/>
          </p:cNvPicPr>
          <p:nvPr/>
        </p:nvPicPr>
        <p:blipFill rotWithShape="1">
          <a:blip r:embed="rId2"/>
          <a:srcRect b="1235"/>
          <a:stretch/>
        </p:blipFill>
        <p:spPr bwMode="auto">
          <a:xfrm>
            <a:off x="685800" y="685800"/>
            <a:ext cx="8173490"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5" name="Footer Placeholder 2">
            <a:extLst>
              <a:ext uri="{FF2B5EF4-FFF2-40B4-BE49-F238E27FC236}">
                <a16:creationId xmlns:a16="http://schemas.microsoft.com/office/drawing/2014/main" id="{EBE22273-5519-9439-FFDA-5410F0DF2173}"/>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8</a:t>
            </a:fld>
            <a:endParaRPr lang="en-US" dirty="0">
              <a:solidFill>
                <a:srgbClr val="810040"/>
              </a:solidFill>
            </a:endParaRPr>
          </a:p>
        </p:txBody>
      </p:sp>
    </p:spTree>
    <p:extLst>
      <p:ext uri="{BB962C8B-B14F-4D97-AF65-F5344CB8AC3E}">
        <p14:creationId xmlns:p14="http://schemas.microsoft.com/office/powerpoint/2010/main" val="93834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245B21-3509-C55C-6C45-9A2D20858918}"/>
              </a:ext>
            </a:extLst>
          </p:cNvPr>
          <p:cNvPicPr>
            <a:picLocks noChangeAspect="1"/>
          </p:cNvPicPr>
          <p:nvPr/>
        </p:nvPicPr>
        <p:blipFill>
          <a:blip r:embed="rId2"/>
          <a:stretch>
            <a:fillRect/>
          </a:stretch>
        </p:blipFill>
        <p:spPr>
          <a:xfrm>
            <a:off x="457200" y="609600"/>
            <a:ext cx="6400800" cy="2777853"/>
          </a:xfrm>
          <a:prstGeom prst="rect">
            <a:avLst/>
          </a:prstGeom>
        </p:spPr>
      </p:pic>
      <p:pic>
        <p:nvPicPr>
          <p:cNvPr id="8" name="Picture 7">
            <a:extLst>
              <a:ext uri="{FF2B5EF4-FFF2-40B4-BE49-F238E27FC236}">
                <a16:creationId xmlns:a16="http://schemas.microsoft.com/office/drawing/2014/main" id="{8A5C939C-06A9-B3B1-D663-93C872F2584D}"/>
              </a:ext>
            </a:extLst>
          </p:cNvPr>
          <p:cNvPicPr>
            <a:picLocks noChangeAspect="1"/>
          </p:cNvPicPr>
          <p:nvPr/>
        </p:nvPicPr>
        <p:blipFill>
          <a:blip r:embed="rId3"/>
          <a:stretch>
            <a:fillRect/>
          </a:stretch>
        </p:blipFill>
        <p:spPr>
          <a:xfrm>
            <a:off x="1981200" y="1905000"/>
            <a:ext cx="6019800" cy="3557819"/>
          </a:xfrm>
          <a:prstGeom prst="rect">
            <a:avLst/>
          </a:prstGeom>
        </p:spPr>
      </p:pic>
      <p:pic>
        <p:nvPicPr>
          <p:cNvPr id="9" name="Picture 8">
            <a:extLst>
              <a:ext uri="{FF2B5EF4-FFF2-40B4-BE49-F238E27FC236}">
                <a16:creationId xmlns:a16="http://schemas.microsoft.com/office/drawing/2014/main" id="{17E8308B-2C90-BEDF-4E30-8837D75E2F59}"/>
              </a:ext>
            </a:extLst>
          </p:cNvPr>
          <p:cNvPicPr>
            <a:picLocks noChangeAspect="1"/>
          </p:cNvPicPr>
          <p:nvPr/>
        </p:nvPicPr>
        <p:blipFill>
          <a:blip r:embed="rId4"/>
          <a:stretch>
            <a:fillRect/>
          </a:stretch>
        </p:blipFill>
        <p:spPr>
          <a:xfrm>
            <a:off x="3646714" y="3124200"/>
            <a:ext cx="5430457" cy="3660114"/>
          </a:xfrm>
          <a:prstGeom prst="rect">
            <a:avLst/>
          </a:prstGeom>
        </p:spPr>
      </p:pic>
      <p:sp>
        <p:nvSpPr>
          <p:cNvPr id="7" name="Footer Placeholder 2">
            <a:extLst>
              <a:ext uri="{FF2B5EF4-FFF2-40B4-BE49-F238E27FC236}">
                <a16:creationId xmlns:a16="http://schemas.microsoft.com/office/drawing/2014/main" id="{3A1BB5C8-C750-1324-C97C-24F48AE6F2CD}"/>
              </a:ext>
            </a:extLst>
          </p:cNvPr>
          <p:cNvSpPr>
            <a:spLocks noGrp="1"/>
          </p:cNvSpPr>
          <p:nvPr>
            <p:ph type="ftr" sz="quarter" idx="11"/>
          </p:nvPr>
        </p:nvSpPr>
        <p:spPr>
          <a:xfrm>
            <a:off x="4127547" y="6242757"/>
            <a:ext cx="4600575" cy="457200"/>
          </a:xfrm>
        </p:spPr>
        <p:txBody>
          <a:bodyPr/>
          <a:lstStyle/>
          <a:p>
            <a:fld id="{28FFD5DC-6F3C-274B-B1DF-1B2DA1F7FE97}" type="slidenum">
              <a:rPr lang="en-US">
                <a:solidFill>
                  <a:srgbClr val="810040"/>
                </a:solidFill>
              </a:rPr>
              <a:t>9</a:t>
            </a:fld>
            <a:endParaRPr lang="en-US" dirty="0">
              <a:solidFill>
                <a:srgbClr val="810040"/>
              </a:solidFill>
            </a:endParaRPr>
          </a:p>
        </p:txBody>
      </p:sp>
    </p:spTree>
    <p:extLst>
      <p:ext uri="{BB962C8B-B14F-4D97-AF65-F5344CB8AC3E}">
        <p14:creationId xmlns:p14="http://schemas.microsoft.com/office/powerpoint/2010/main" val="21067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8.4|12.2|17.8|45.9"/>
</p:tagLst>
</file>

<file path=ppt/tags/tag2.xml><?xml version="1.0" encoding="utf-8"?>
<p:tagLst xmlns:a="http://schemas.openxmlformats.org/drawingml/2006/main" xmlns:r="http://schemas.openxmlformats.org/officeDocument/2006/relationships" xmlns:p="http://schemas.openxmlformats.org/presentationml/2006/main">
  <p:tag name="TIMING" val="|2.8|2.4|16.8|2.8|10.6|7.4"/>
</p:tagLst>
</file>

<file path=ppt/theme/theme1.xml><?xml version="1.0" encoding="utf-8"?>
<a:theme xmlns:a="http://schemas.openxmlformats.org/drawingml/2006/main" name="AS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9102E"/>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rgbClr val="69102E"/>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ASU.thmx</Template>
  <TotalTime>37901</TotalTime>
  <Words>2112</Words>
  <Application>Microsoft Macintosh PowerPoint</Application>
  <PresentationFormat>On-screen Show (4:3)</PresentationFormat>
  <Paragraphs>234</Paragraphs>
  <Slides>25</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2</vt:i4>
      </vt:variant>
      <vt:variant>
        <vt:lpstr>Slide Titles</vt:lpstr>
      </vt:variant>
      <vt:variant>
        <vt:i4>25</vt:i4>
      </vt:variant>
    </vt:vector>
  </HeadingPairs>
  <TitlesOfParts>
    <vt:vector size="34" baseType="lpstr">
      <vt:lpstr>Arial</vt:lpstr>
      <vt:lpstr>Cambria Math</vt:lpstr>
      <vt:lpstr>DM Sans</vt:lpstr>
      <vt:lpstr>Lucida Grande</vt:lpstr>
      <vt:lpstr>Times</vt:lpstr>
      <vt:lpstr>Times New Roman</vt:lpstr>
      <vt:lpstr>ASU</vt:lpstr>
      <vt:lpstr>file:///localhost/Users/Isabelle/Research/MST/ETS%20book%20chapter/Chapter%202%20Writing/Figures/Document1!OLE_LINK3</vt:lpstr>
      <vt:lpstr>file:///localhost/Users/Isabelle/Research/MST/ETS%20book%20chapter/Chapter%202%20Writing/Figures/Document1!OLE_LINK3</vt:lpstr>
      <vt:lpstr>On-the-Fly Multistage Testing with Response Time: An Exploratory Study for PISA</vt:lpstr>
      <vt:lpstr>Test Designs</vt:lpstr>
      <vt:lpstr>Design of OMST Zheng &amp; Chang, 2015 APM</vt:lpstr>
      <vt:lpstr>OMST with Response Time (RT)</vt:lpstr>
      <vt:lpstr>Mimicking PISA Scenarios</vt:lpstr>
      <vt:lpstr>Methods of Study</vt:lpstr>
      <vt:lpstr>MST Design</vt:lpstr>
      <vt:lpstr>PowerPoint Presentation</vt:lpstr>
      <vt:lpstr>PowerPoint Presentation</vt:lpstr>
      <vt:lpstr>OMST Designs</vt:lpstr>
      <vt:lpstr>PowerPoint Presentation</vt:lpstr>
      <vt:lpstr>OMST Item Selection Methods Incorporating RT</vt:lpstr>
      <vt:lpstr>OMST Item Selection Methods with Randomesque</vt:lpstr>
      <vt:lpstr>OMST: Preventing Enemy Items from Appearing in the Same Test</vt:lpstr>
      <vt:lpstr>OMST: A Special Unit to Ensure Sufficient Samples for Item Recalibration</vt:lpstr>
      <vt:lpstr>Simulation Design</vt:lpstr>
      <vt:lpstr>Evaluation Criteria</vt:lpstr>
      <vt:lpstr>Conditional Results for 5 Ability Groups </vt:lpstr>
      <vt:lpstr>Conditional Results for 5 Ability Groups </vt:lpstr>
      <vt:lpstr>Conditional Results for 5 Ability Groups </vt:lpstr>
      <vt:lpstr>Conditional Results for 5 Ability Groups </vt:lpstr>
      <vt:lpstr>Results for Overall Examinees</vt:lpstr>
      <vt:lpstr>Sample Sizes for Item Parameter Recalibration</vt:lpstr>
      <vt:lpstr>Conclusions</vt:lpstr>
      <vt:lpstr>PowerPoint Presentation</vt:lpstr>
    </vt:vector>
  </TitlesOfParts>
  <Company>Creative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Tang Xiuxiu</cp:lastModifiedBy>
  <cp:revision>2185</cp:revision>
  <cp:lastPrinted>2015-02-03T17:03:11Z</cp:lastPrinted>
  <dcterms:modified xsi:type="dcterms:W3CDTF">2022-11-03T23:19:42Z</dcterms:modified>
</cp:coreProperties>
</file>