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4"/>
  </p:notesMasterIdLst>
  <p:sldIdLst>
    <p:sldId id="256" r:id="rId2"/>
    <p:sldId id="257" r:id="rId3"/>
    <p:sldId id="258" r:id="rId4"/>
    <p:sldId id="279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78" r:id="rId14"/>
    <p:sldId id="267" r:id="rId15"/>
    <p:sldId id="270" r:id="rId16"/>
    <p:sldId id="274" r:id="rId17"/>
    <p:sldId id="272" r:id="rId18"/>
    <p:sldId id="280" r:id="rId19"/>
    <p:sldId id="271" r:id="rId20"/>
    <p:sldId id="276" r:id="rId21"/>
    <p:sldId id="277" r:id="rId22"/>
    <p:sldId id="281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D83DDE-0E54-4F90-B957-CFBAEA1C6BB3}" type="doc">
      <dgm:prSet loTypeId="urn:microsoft.com/office/officeart/2018/2/layout/IconLabelDescription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F97604C7-AE45-4C2D-B42F-7998160FC636}">
      <dgm:prSet custT="1"/>
      <dgm:spPr/>
      <dgm:t>
        <a:bodyPr/>
        <a:lstStyle/>
        <a:p>
          <a:pPr>
            <a:defRPr b="1"/>
          </a:pPr>
          <a:r>
            <a:rPr lang="en-US" sz="2800" dirty="0"/>
            <a:t>The Problem</a:t>
          </a:r>
        </a:p>
        <a:p>
          <a:pPr>
            <a:defRPr b="1"/>
          </a:pPr>
          <a:r>
            <a:rPr lang="en-US" sz="2800" dirty="0"/>
            <a:t>Definitions and Assumptions</a:t>
          </a:r>
        </a:p>
      </dgm:t>
    </dgm:pt>
    <dgm:pt modelId="{BE42CB4F-433F-43D7-B816-434BB81D83AD}" type="parTrans" cxnId="{A2ECA2FE-B89A-44A0-ABCC-583711484E30}">
      <dgm:prSet/>
      <dgm:spPr/>
      <dgm:t>
        <a:bodyPr/>
        <a:lstStyle/>
        <a:p>
          <a:endParaRPr lang="en-US" sz="2400"/>
        </a:p>
      </dgm:t>
    </dgm:pt>
    <dgm:pt modelId="{46511F7F-3FCB-4335-986F-F64AD932CF80}" type="sibTrans" cxnId="{A2ECA2FE-B89A-44A0-ABCC-583711484E30}">
      <dgm:prSet/>
      <dgm:spPr/>
      <dgm:t>
        <a:bodyPr/>
        <a:lstStyle/>
        <a:p>
          <a:endParaRPr lang="en-US" sz="2400"/>
        </a:p>
      </dgm:t>
    </dgm:pt>
    <dgm:pt modelId="{37656DCF-6174-4368-8B03-7DD5BC56EA33}">
      <dgm:prSet custT="1"/>
      <dgm:spPr/>
      <dgm:t>
        <a:bodyPr/>
        <a:lstStyle/>
        <a:p>
          <a:pPr>
            <a:defRPr b="1"/>
          </a:pPr>
          <a:r>
            <a:rPr lang="en-US" sz="2800" dirty="0"/>
            <a:t>Ranking Systems</a:t>
          </a:r>
        </a:p>
      </dgm:t>
    </dgm:pt>
    <dgm:pt modelId="{587F9E23-35C5-4869-AC9B-B0C3B87AA507}" type="parTrans" cxnId="{DC72F38C-D032-41C4-8F36-BDB085E6DC66}">
      <dgm:prSet/>
      <dgm:spPr/>
      <dgm:t>
        <a:bodyPr/>
        <a:lstStyle/>
        <a:p>
          <a:endParaRPr lang="en-US" sz="2400"/>
        </a:p>
      </dgm:t>
    </dgm:pt>
    <dgm:pt modelId="{59AF2E6F-7845-4E3D-B926-F1FEC8148CF0}" type="sibTrans" cxnId="{DC72F38C-D032-41C4-8F36-BDB085E6DC66}">
      <dgm:prSet/>
      <dgm:spPr/>
      <dgm:t>
        <a:bodyPr/>
        <a:lstStyle/>
        <a:p>
          <a:endParaRPr lang="en-US" sz="2400"/>
        </a:p>
      </dgm:t>
    </dgm:pt>
    <dgm:pt modelId="{429F3700-E41B-4BA2-9B57-CC13203F6EFD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2000" dirty="0"/>
            <a:t>Elo</a:t>
          </a:r>
        </a:p>
      </dgm:t>
    </dgm:pt>
    <dgm:pt modelId="{690CC984-8C7D-485E-AD74-3A0206035BA5}" type="parTrans" cxnId="{23DC48C7-852C-492B-8C35-B3E8D556CAA2}">
      <dgm:prSet/>
      <dgm:spPr/>
      <dgm:t>
        <a:bodyPr/>
        <a:lstStyle/>
        <a:p>
          <a:endParaRPr lang="en-US" sz="2400"/>
        </a:p>
      </dgm:t>
    </dgm:pt>
    <dgm:pt modelId="{813F1B04-975B-412C-8C48-0F26FB1533B3}" type="sibTrans" cxnId="{23DC48C7-852C-492B-8C35-B3E8D556CAA2}">
      <dgm:prSet/>
      <dgm:spPr/>
      <dgm:t>
        <a:bodyPr/>
        <a:lstStyle/>
        <a:p>
          <a:endParaRPr lang="en-US" sz="2400"/>
        </a:p>
      </dgm:t>
    </dgm:pt>
    <dgm:pt modelId="{34050E01-FCE5-4302-B1CF-7145F2EB2C9D}">
      <dgm:prSet custT="1"/>
      <dgm:spPr/>
      <dgm:t>
        <a:bodyPr/>
        <a:lstStyle/>
        <a:p>
          <a:pPr>
            <a:buFont typeface="+mj-lt"/>
            <a:buAutoNum type="arabicPeriod"/>
          </a:pPr>
          <a:r>
            <a:rPr lang="en-US" sz="2000" dirty="0"/>
            <a:t>TrueSkill</a:t>
          </a:r>
        </a:p>
      </dgm:t>
    </dgm:pt>
    <dgm:pt modelId="{8D267BB1-3CDB-49D0-8510-7A201015D91A}" type="parTrans" cxnId="{11576521-8279-4428-A4BB-48CD63856178}">
      <dgm:prSet/>
      <dgm:spPr/>
      <dgm:t>
        <a:bodyPr/>
        <a:lstStyle/>
        <a:p>
          <a:endParaRPr lang="en-US" sz="2400"/>
        </a:p>
      </dgm:t>
    </dgm:pt>
    <dgm:pt modelId="{23F2B2C3-7AB9-4E98-BFA8-137D18E3695E}" type="sibTrans" cxnId="{11576521-8279-4428-A4BB-48CD63856178}">
      <dgm:prSet/>
      <dgm:spPr/>
      <dgm:t>
        <a:bodyPr/>
        <a:lstStyle/>
        <a:p>
          <a:endParaRPr lang="en-US" sz="2400"/>
        </a:p>
      </dgm:t>
    </dgm:pt>
    <dgm:pt modelId="{145BF467-D135-410D-AA46-27B654099ABA}">
      <dgm:prSet custT="1"/>
      <dgm:spPr/>
      <dgm:t>
        <a:bodyPr/>
        <a:lstStyle/>
        <a:p>
          <a:pPr>
            <a:defRPr b="1"/>
          </a:pPr>
          <a:r>
            <a:rPr lang="en-US" sz="2800" dirty="0"/>
            <a:t>IRT/CAT Framework</a:t>
          </a:r>
        </a:p>
      </dgm:t>
    </dgm:pt>
    <dgm:pt modelId="{D2E816BC-B2E6-44A9-8DF9-437BDF6BD7A3}" type="parTrans" cxnId="{07FE2F0C-A4FD-4E39-B564-96CEAD699375}">
      <dgm:prSet/>
      <dgm:spPr/>
      <dgm:t>
        <a:bodyPr/>
        <a:lstStyle/>
        <a:p>
          <a:endParaRPr lang="en-US" sz="2400"/>
        </a:p>
      </dgm:t>
    </dgm:pt>
    <dgm:pt modelId="{5097F178-363B-4DF0-869E-F8D8FDCF3084}" type="sibTrans" cxnId="{07FE2F0C-A4FD-4E39-B564-96CEAD699375}">
      <dgm:prSet/>
      <dgm:spPr/>
      <dgm:t>
        <a:bodyPr/>
        <a:lstStyle/>
        <a:p>
          <a:endParaRPr lang="en-US" sz="2400"/>
        </a:p>
      </dgm:t>
    </dgm:pt>
    <dgm:pt modelId="{ECA7D73A-B791-43C3-90BF-80CD79ECB91D}" type="pres">
      <dgm:prSet presAssocID="{F1D83DDE-0E54-4F90-B957-CFBAEA1C6BB3}" presName="root" presStyleCnt="0">
        <dgm:presLayoutVars>
          <dgm:dir/>
          <dgm:resizeHandles val="exact"/>
        </dgm:presLayoutVars>
      </dgm:prSet>
      <dgm:spPr/>
    </dgm:pt>
    <dgm:pt modelId="{A4A667C8-9436-45B0-AEFC-D5DD4E9F0FBA}" type="pres">
      <dgm:prSet presAssocID="{F97604C7-AE45-4C2D-B42F-7998160FC636}" presName="compNode" presStyleCnt="0"/>
      <dgm:spPr/>
    </dgm:pt>
    <dgm:pt modelId="{ED373252-0BBD-4D93-A6BA-1B93E222D744}" type="pres">
      <dgm:prSet presAssocID="{F97604C7-AE45-4C2D-B42F-7998160FC636}" presName="iconRect" presStyleLbl="node1" presStyleIdx="0" presStyleCnt="3" custLinFactNeighborX="61656" custLinFactNeighborY="-324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65A45E08-25BF-4734-87A8-1EFF41E3246D}" type="pres">
      <dgm:prSet presAssocID="{F97604C7-AE45-4C2D-B42F-7998160FC636}" presName="iconSpace" presStyleCnt="0"/>
      <dgm:spPr/>
    </dgm:pt>
    <dgm:pt modelId="{92C2163A-3E7F-403A-9FAC-3F3900CCDB4A}" type="pres">
      <dgm:prSet presAssocID="{F97604C7-AE45-4C2D-B42F-7998160FC636}" presName="parTx" presStyleLbl="revTx" presStyleIdx="0" presStyleCnt="6" custLinFactNeighborX="4544" custLinFactNeighborY="3231">
        <dgm:presLayoutVars>
          <dgm:chMax val="0"/>
          <dgm:chPref val="0"/>
        </dgm:presLayoutVars>
      </dgm:prSet>
      <dgm:spPr/>
    </dgm:pt>
    <dgm:pt modelId="{6D872C4E-1A4D-4B6A-BD24-0567E2C0139F}" type="pres">
      <dgm:prSet presAssocID="{F97604C7-AE45-4C2D-B42F-7998160FC636}" presName="txSpace" presStyleCnt="0"/>
      <dgm:spPr/>
    </dgm:pt>
    <dgm:pt modelId="{59BEDF73-9D11-483E-BA78-D6EA568C7D5F}" type="pres">
      <dgm:prSet presAssocID="{F97604C7-AE45-4C2D-B42F-7998160FC636}" presName="desTx" presStyleLbl="revTx" presStyleIdx="1" presStyleCnt="6">
        <dgm:presLayoutVars/>
      </dgm:prSet>
      <dgm:spPr/>
    </dgm:pt>
    <dgm:pt modelId="{44A744FB-0108-4E37-B2EB-BC926F28264F}" type="pres">
      <dgm:prSet presAssocID="{46511F7F-3FCB-4335-986F-F64AD932CF80}" presName="sibTrans" presStyleCnt="0"/>
      <dgm:spPr/>
    </dgm:pt>
    <dgm:pt modelId="{42AA72C8-1E35-4E29-AA22-F7A9C6E36827}" type="pres">
      <dgm:prSet presAssocID="{37656DCF-6174-4368-8B03-7DD5BC56EA33}" presName="compNode" presStyleCnt="0"/>
      <dgm:spPr/>
    </dgm:pt>
    <dgm:pt modelId="{96FA6ABA-9542-49A8-8D84-9EB8C281DC93}" type="pres">
      <dgm:prSet presAssocID="{37656DCF-6174-4368-8B03-7DD5BC56EA33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r chart"/>
        </a:ext>
      </dgm:extLst>
    </dgm:pt>
    <dgm:pt modelId="{86CE1C11-2E01-4B1B-9657-AD943BA5D20F}" type="pres">
      <dgm:prSet presAssocID="{37656DCF-6174-4368-8B03-7DD5BC56EA33}" presName="iconSpace" presStyleCnt="0"/>
      <dgm:spPr/>
    </dgm:pt>
    <dgm:pt modelId="{96BE50EE-BA85-4AF5-9FCD-A19F8029AE40}" type="pres">
      <dgm:prSet presAssocID="{37656DCF-6174-4368-8B03-7DD5BC56EA33}" presName="parTx" presStyleLbl="revTx" presStyleIdx="2" presStyleCnt="6">
        <dgm:presLayoutVars>
          <dgm:chMax val="0"/>
          <dgm:chPref val="0"/>
        </dgm:presLayoutVars>
      </dgm:prSet>
      <dgm:spPr/>
    </dgm:pt>
    <dgm:pt modelId="{09934920-1F2A-4888-AD15-4EDF940D9875}" type="pres">
      <dgm:prSet presAssocID="{37656DCF-6174-4368-8B03-7DD5BC56EA33}" presName="txSpace" presStyleCnt="0"/>
      <dgm:spPr/>
    </dgm:pt>
    <dgm:pt modelId="{1F929A8F-7F4E-4C43-B18E-B750A3B4FFBC}" type="pres">
      <dgm:prSet presAssocID="{37656DCF-6174-4368-8B03-7DD5BC56EA33}" presName="desTx" presStyleLbl="revTx" presStyleIdx="3" presStyleCnt="6" custLinFactY="-33030" custLinFactNeighborX="2181" custLinFactNeighborY="-100000">
        <dgm:presLayoutVars/>
      </dgm:prSet>
      <dgm:spPr/>
    </dgm:pt>
    <dgm:pt modelId="{E380131D-3933-4D78-85C8-2DF5329E83BF}" type="pres">
      <dgm:prSet presAssocID="{59AF2E6F-7845-4E3D-B926-F1FEC8148CF0}" presName="sibTrans" presStyleCnt="0"/>
      <dgm:spPr/>
    </dgm:pt>
    <dgm:pt modelId="{2CF00FE8-0171-4608-B810-271318A69AAB}" type="pres">
      <dgm:prSet presAssocID="{145BF467-D135-410D-AA46-27B654099ABA}" presName="compNode" presStyleCnt="0"/>
      <dgm:spPr/>
    </dgm:pt>
    <dgm:pt modelId="{B001316F-9A5E-45ED-9FD4-873F6D35E867}" type="pres">
      <dgm:prSet presAssocID="{145BF467-D135-410D-AA46-27B654099ABA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C1DF624D-2083-4C93-962B-7B0F22327FF5}" type="pres">
      <dgm:prSet presAssocID="{145BF467-D135-410D-AA46-27B654099ABA}" presName="iconSpace" presStyleCnt="0"/>
      <dgm:spPr/>
    </dgm:pt>
    <dgm:pt modelId="{35098A39-92E4-4F83-A76C-11443A2941BC}" type="pres">
      <dgm:prSet presAssocID="{145BF467-D135-410D-AA46-27B654099ABA}" presName="parTx" presStyleLbl="revTx" presStyleIdx="4" presStyleCnt="6">
        <dgm:presLayoutVars>
          <dgm:chMax val="0"/>
          <dgm:chPref val="0"/>
        </dgm:presLayoutVars>
      </dgm:prSet>
      <dgm:spPr/>
    </dgm:pt>
    <dgm:pt modelId="{08B873BC-88E3-4C5C-9B23-AE27B39722D6}" type="pres">
      <dgm:prSet presAssocID="{145BF467-D135-410D-AA46-27B654099ABA}" presName="txSpace" presStyleCnt="0"/>
      <dgm:spPr/>
    </dgm:pt>
    <dgm:pt modelId="{04F1BA3A-58BC-4F98-838C-9FB9353E7237}" type="pres">
      <dgm:prSet presAssocID="{145BF467-D135-410D-AA46-27B654099ABA}" presName="desTx" presStyleLbl="revTx" presStyleIdx="5" presStyleCnt="6">
        <dgm:presLayoutVars/>
      </dgm:prSet>
      <dgm:spPr/>
    </dgm:pt>
  </dgm:ptLst>
  <dgm:cxnLst>
    <dgm:cxn modelId="{07FE2F0C-A4FD-4E39-B564-96CEAD699375}" srcId="{F1D83DDE-0E54-4F90-B957-CFBAEA1C6BB3}" destId="{145BF467-D135-410D-AA46-27B654099ABA}" srcOrd="2" destOrd="0" parTransId="{D2E816BC-B2E6-44A9-8DF9-437BDF6BD7A3}" sibTransId="{5097F178-363B-4DF0-869E-F8D8FDCF3084}"/>
    <dgm:cxn modelId="{63E6E40D-2AB9-46C5-82F4-3973E2841B5D}" type="presOf" srcId="{145BF467-D135-410D-AA46-27B654099ABA}" destId="{35098A39-92E4-4F83-A76C-11443A2941BC}" srcOrd="0" destOrd="0" presId="urn:microsoft.com/office/officeart/2018/2/layout/IconLabelDescriptionList"/>
    <dgm:cxn modelId="{E5699917-9053-4E9F-A45F-B391DBB5236F}" type="presOf" srcId="{37656DCF-6174-4368-8B03-7DD5BC56EA33}" destId="{96BE50EE-BA85-4AF5-9FCD-A19F8029AE40}" srcOrd="0" destOrd="0" presId="urn:microsoft.com/office/officeart/2018/2/layout/IconLabelDescriptionList"/>
    <dgm:cxn modelId="{11576521-8279-4428-A4BB-48CD63856178}" srcId="{37656DCF-6174-4368-8B03-7DD5BC56EA33}" destId="{34050E01-FCE5-4302-B1CF-7145F2EB2C9D}" srcOrd="1" destOrd="0" parTransId="{8D267BB1-3CDB-49D0-8510-7A201015D91A}" sibTransId="{23F2B2C3-7AB9-4E98-BFA8-137D18E3695E}"/>
    <dgm:cxn modelId="{D1B0C842-9CB5-444E-9E25-043498B3C3AE}" type="presOf" srcId="{F97604C7-AE45-4C2D-B42F-7998160FC636}" destId="{92C2163A-3E7F-403A-9FAC-3F3900CCDB4A}" srcOrd="0" destOrd="0" presId="urn:microsoft.com/office/officeart/2018/2/layout/IconLabelDescriptionList"/>
    <dgm:cxn modelId="{19E5C27A-8939-4518-89C2-AE40CD1772E3}" type="presOf" srcId="{34050E01-FCE5-4302-B1CF-7145F2EB2C9D}" destId="{1F929A8F-7F4E-4C43-B18E-B750A3B4FFBC}" srcOrd="0" destOrd="1" presId="urn:microsoft.com/office/officeart/2018/2/layout/IconLabelDescriptionList"/>
    <dgm:cxn modelId="{6D88CD85-0331-4534-AF71-71154B6B1E18}" type="presOf" srcId="{429F3700-E41B-4BA2-9B57-CC13203F6EFD}" destId="{1F929A8F-7F4E-4C43-B18E-B750A3B4FFBC}" srcOrd="0" destOrd="0" presId="urn:microsoft.com/office/officeart/2018/2/layout/IconLabelDescriptionList"/>
    <dgm:cxn modelId="{DC72F38C-D032-41C4-8F36-BDB085E6DC66}" srcId="{F1D83DDE-0E54-4F90-B957-CFBAEA1C6BB3}" destId="{37656DCF-6174-4368-8B03-7DD5BC56EA33}" srcOrd="1" destOrd="0" parTransId="{587F9E23-35C5-4869-AC9B-B0C3B87AA507}" sibTransId="{59AF2E6F-7845-4E3D-B926-F1FEC8148CF0}"/>
    <dgm:cxn modelId="{FB1D99BF-2662-437A-A1F1-DCE34C5036FA}" type="presOf" srcId="{F1D83DDE-0E54-4F90-B957-CFBAEA1C6BB3}" destId="{ECA7D73A-B791-43C3-90BF-80CD79ECB91D}" srcOrd="0" destOrd="0" presId="urn:microsoft.com/office/officeart/2018/2/layout/IconLabelDescriptionList"/>
    <dgm:cxn modelId="{23DC48C7-852C-492B-8C35-B3E8D556CAA2}" srcId="{37656DCF-6174-4368-8B03-7DD5BC56EA33}" destId="{429F3700-E41B-4BA2-9B57-CC13203F6EFD}" srcOrd="0" destOrd="0" parTransId="{690CC984-8C7D-485E-AD74-3A0206035BA5}" sibTransId="{813F1B04-975B-412C-8C48-0F26FB1533B3}"/>
    <dgm:cxn modelId="{A2ECA2FE-B89A-44A0-ABCC-583711484E30}" srcId="{F1D83DDE-0E54-4F90-B957-CFBAEA1C6BB3}" destId="{F97604C7-AE45-4C2D-B42F-7998160FC636}" srcOrd="0" destOrd="0" parTransId="{BE42CB4F-433F-43D7-B816-434BB81D83AD}" sibTransId="{46511F7F-3FCB-4335-986F-F64AD932CF80}"/>
    <dgm:cxn modelId="{7E2970AB-E009-40E0-9F6D-0D86110F705A}" type="presParOf" srcId="{ECA7D73A-B791-43C3-90BF-80CD79ECB91D}" destId="{A4A667C8-9436-45B0-AEFC-D5DD4E9F0FBA}" srcOrd="0" destOrd="0" presId="urn:microsoft.com/office/officeart/2018/2/layout/IconLabelDescriptionList"/>
    <dgm:cxn modelId="{FA7D7622-E5B3-42D3-8242-D5A4B8D3D1FA}" type="presParOf" srcId="{A4A667C8-9436-45B0-AEFC-D5DD4E9F0FBA}" destId="{ED373252-0BBD-4D93-A6BA-1B93E222D744}" srcOrd="0" destOrd="0" presId="urn:microsoft.com/office/officeart/2018/2/layout/IconLabelDescriptionList"/>
    <dgm:cxn modelId="{735FBAC8-6BAC-4735-87EF-256014FF92FD}" type="presParOf" srcId="{A4A667C8-9436-45B0-AEFC-D5DD4E9F0FBA}" destId="{65A45E08-25BF-4734-87A8-1EFF41E3246D}" srcOrd="1" destOrd="0" presId="urn:microsoft.com/office/officeart/2018/2/layout/IconLabelDescriptionList"/>
    <dgm:cxn modelId="{DB69399B-7A67-4BB8-A588-5E8170C5C6F9}" type="presParOf" srcId="{A4A667C8-9436-45B0-AEFC-D5DD4E9F0FBA}" destId="{92C2163A-3E7F-403A-9FAC-3F3900CCDB4A}" srcOrd="2" destOrd="0" presId="urn:microsoft.com/office/officeart/2018/2/layout/IconLabelDescriptionList"/>
    <dgm:cxn modelId="{7D01E4EC-CECB-44E5-839B-DF03335421CD}" type="presParOf" srcId="{A4A667C8-9436-45B0-AEFC-D5DD4E9F0FBA}" destId="{6D872C4E-1A4D-4B6A-BD24-0567E2C0139F}" srcOrd="3" destOrd="0" presId="urn:microsoft.com/office/officeart/2018/2/layout/IconLabelDescriptionList"/>
    <dgm:cxn modelId="{700FA5E9-34E1-43A6-9A6D-C8B7E1052054}" type="presParOf" srcId="{A4A667C8-9436-45B0-AEFC-D5DD4E9F0FBA}" destId="{59BEDF73-9D11-483E-BA78-D6EA568C7D5F}" srcOrd="4" destOrd="0" presId="urn:microsoft.com/office/officeart/2018/2/layout/IconLabelDescriptionList"/>
    <dgm:cxn modelId="{53E74614-43EE-4092-A88F-156C8BE98CDC}" type="presParOf" srcId="{ECA7D73A-B791-43C3-90BF-80CD79ECB91D}" destId="{44A744FB-0108-4E37-B2EB-BC926F28264F}" srcOrd="1" destOrd="0" presId="urn:microsoft.com/office/officeart/2018/2/layout/IconLabelDescriptionList"/>
    <dgm:cxn modelId="{18B70CDF-02E3-436F-97E4-46A6CB7C1AC6}" type="presParOf" srcId="{ECA7D73A-B791-43C3-90BF-80CD79ECB91D}" destId="{42AA72C8-1E35-4E29-AA22-F7A9C6E36827}" srcOrd="2" destOrd="0" presId="urn:microsoft.com/office/officeart/2018/2/layout/IconLabelDescriptionList"/>
    <dgm:cxn modelId="{1C728F07-1EB7-4081-8395-38D016C0DCC8}" type="presParOf" srcId="{42AA72C8-1E35-4E29-AA22-F7A9C6E36827}" destId="{96FA6ABA-9542-49A8-8D84-9EB8C281DC93}" srcOrd="0" destOrd="0" presId="urn:microsoft.com/office/officeart/2018/2/layout/IconLabelDescriptionList"/>
    <dgm:cxn modelId="{A77B5353-A512-4132-94AA-B2C14E1EEBEF}" type="presParOf" srcId="{42AA72C8-1E35-4E29-AA22-F7A9C6E36827}" destId="{86CE1C11-2E01-4B1B-9657-AD943BA5D20F}" srcOrd="1" destOrd="0" presId="urn:microsoft.com/office/officeart/2018/2/layout/IconLabelDescriptionList"/>
    <dgm:cxn modelId="{F608BED1-9348-4474-94E9-4F78985A9A93}" type="presParOf" srcId="{42AA72C8-1E35-4E29-AA22-F7A9C6E36827}" destId="{96BE50EE-BA85-4AF5-9FCD-A19F8029AE40}" srcOrd="2" destOrd="0" presId="urn:microsoft.com/office/officeart/2018/2/layout/IconLabelDescriptionList"/>
    <dgm:cxn modelId="{91B13557-9523-4937-B5B9-4108ABBF1DD5}" type="presParOf" srcId="{42AA72C8-1E35-4E29-AA22-F7A9C6E36827}" destId="{09934920-1F2A-4888-AD15-4EDF940D9875}" srcOrd="3" destOrd="0" presId="urn:microsoft.com/office/officeart/2018/2/layout/IconLabelDescriptionList"/>
    <dgm:cxn modelId="{29AAA2EB-B565-48B3-8E40-0F03CD258C72}" type="presParOf" srcId="{42AA72C8-1E35-4E29-AA22-F7A9C6E36827}" destId="{1F929A8F-7F4E-4C43-B18E-B750A3B4FFBC}" srcOrd="4" destOrd="0" presId="urn:microsoft.com/office/officeart/2018/2/layout/IconLabelDescriptionList"/>
    <dgm:cxn modelId="{A8A2BFC0-50D5-4C17-B7B3-B5849A8072FD}" type="presParOf" srcId="{ECA7D73A-B791-43C3-90BF-80CD79ECB91D}" destId="{E380131D-3933-4D78-85C8-2DF5329E83BF}" srcOrd="3" destOrd="0" presId="urn:microsoft.com/office/officeart/2018/2/layout/IconLabelDescriptionList"/>
    <dgm:cxn modelId="{0B97D636-D7D9-49F4-8B19-0BB0EB9F7EFC}" type="presParOf" srcId="{ECA7D73A-B791-43C3-90BF-80CD79ECB91D}" destId="{2CF00FE8-0171-4608-B810-271318A69AAB}" srcOrd="4" destOrd="0" presId="urn:microsoft.com/office/officeart/2018/2/layout/IconLabelDescriptionList"/>
    <dgm:cxn modelId="{7D010300-02C2-4E3A-8645-ECE367991ED6}" type="presParOf" srcId="{2CF00FE8-0171-4608-B810-271318A69AAB}" destId="{B001316F-9A5E-45ED-9FD4-873F6D35E867}" srcOrd="0" destOrd="0" presId="urn:microsoft.com/office/officeart/2018/2/layout/IconLabelDescriptionList"/>
    <dgm:cxn modelId="{5D9BD0CC-2373-4DE2-96F7-4DD678CAAB2D}" type="presParOf" srcId="{2CF00FE8-0171-4608-B810-271318A69AAB}" destId="{C1DF624D-2083-4C93-962B-7B0F22327FF5}" srcOrd="1" destOrd="0" presId="urn:microsoft.com/office/officeart/2018/2/layout/IconLabelDescriptionList"/>
    <dgm:cxn modelId="{E7B46F49-5208-4B83-B53E-79BDA64D0F05}" type="presParOf" srcId="{2CF00FE8-0171-4608-B810-271318A69AAB}" destId="{35098A39-92E4-4F83-A76C-11443A2941BC}" srcOrd="2" destOrd="0" presId="urn:microsoft.com/office/officeart/2018/2/layout/IconLabelDescriptionList"/>
    <dgm:cxn modelId="{67274BED-6E01-460F-B350-2432C9F52F77}" type="presParOf" srcId="{2CF00FE8-0171-4608-B810-271318A69AAB}" destId="{08B873BC-88E3-4C5C-9B23-AE27B39722D6}" srcOrd="3" destOrd="0" presId="urn:microsoft.com/office/officeart/2018/2/layout/IconLabelDescriptionList"/>
    <dgm:cxn modelId="{FB928591-C42A-49F2-B538-2E3FB3803E35}" type="presParOf" srcId="{2CF00FE8-0171-4608-B810-271318A69AAB}" destId="{04F1BA3A-58BC-4F98-838C-9FB9353E7237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9ABCF09-2AB7-48FB-A0FB-C5D17696CA97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C3320616-FA66-4D3F-A2B3-22044B154286}">
      <dgm:prSet/>
      <dgm:spPr/>
      <dgm:t>
        <a:bodyPr/>
        <a:lstStyle/>
        <a:p>
          <a:r>
            <a:rPr lang="en-US"/>
            <a:t>Improve measurement of skill</a:t>
          </a:r>
        </a:p>
      </dgm:t>
    </dgm:pt>
    <dgm:pt modelId="{F9A91492-3D3D-43A5-BBED-2853C901DFC8}" type="parTrans" cxnId="{961187D0-2335-4F50-8DEB-995516FB2624}">
      <dgm:prSet/>
      <dgm:spPr/>
      <dgm:t>
        <a:bodyPr/>
        <a:lstStyle/>
        <a:p>
          <a:endParaRPr lang="en-US"/>
        </a:p>
      </dgm:t>
    </dgm:pt>
    <dgm:pt modelId="{ABFBEED5-F4C9-4EE0-AC84-1E0210415214}" type="sibTrans" cxnId="{961187D0-2335-4F50-8DEB-995516FB2624}">
      <dgm:prSet/>
      <dgm:spPr/>
      <dgm:t>
        <a:bodyPr/>
        <a:lstStyle/>
        <a:p>
          <a:endParaRPr lang="en-US"/>
        </a:p>
      </dgm:t>
    </dgm:pt>
    <dgm:pt modelId="{74C4F53B-5323-4E73-9D59-371DC751FD14}">
      <dgm:prSet/>
      <dgm:spPr/>
      <dgm:t>
        <a:bodyPr/>
        <a:lstStyle/>
        <a:p>
          <a:r>
            <a:rPr lang="en-US"/>
            <a:t>Converge to the true skill faster</a:t>
          </a:r>
        </a:p>
      </dgm:t>
    </dgm:pt>
    <dgm:pt modelId="{B88F9251-1078-4934-A635-0B247FBBCFA2}" type="parTrans" cxnId="{8A05AA1E-D60D-4FE2-97ED-0F2BBAFBB871}">
      <dgm:prSet/>
      <dgm:spPr/>
      <dgm:t>
        <a:bodyPr/>
        <a:lstStyle/>
        <a:p>
          <a:endParaRPr lang="en-US"/>
        </a:p>
      </dgm:t>
    </dgm:pt>
    <dgm:pt modelId="{95727B14-7B10-4247-965C-E60DC78645A3}" type="sibTrans" cxnId="{8A05AA1E-D60D-4FE2-97ED-0F2BBAFBB871}">
      <dgm:prSet/>
      <dgm:spPr/>
      <dgm:t>
        <a:bodyPr/>
        <a:lstStyle/>
        <a:p>
          <a:endParaRPr lang="en-US"/>
        </a:p>
      </dgm:t>
    </dgm:pt>
    <dgm:pt modelId="{E9ECA21B-7A50-488C-836A-7E3B06D36279}">
      <dgm:prSet/>
      <dgm:spPr/>
      <dgm:t>
        <a:bodyPr/>
        <a:lstStyle/>
        <a:p>
          <a:r>
            <a:rPr lang="en-US"/>
            <a:t>Paradigm shift in thinking about matchmaking</a:t>
          </a:r>
        </a:p>
      </dgm:t>
    </dgm:pt>
    <dgm:pt modelId="{C10416B3-31C0-4392-ABAD-2E347125C278}" type="parTrans" cxnId="{157022E0-19A7-43E5-A77B-7BB5BBF3DF93}">
      <dgm:prSet/>
      <dgm:spPr/>
      <dgm:t>
        <a:bodyPr/>
        <a:lstStyle/>
        <a:p>
          <a:endParaRPr lang="en-US"/>
        </a:p>
      </dgm:t>
    </dgm:pt>
    <dgm:pt modelId="{83A82C30-0E4C-4994-AC9A-0FE7CCA76A3D}" type="sibTrans" cxnId="{157022E0-19A7-43E5-A77B-7BB5BBF3DF93}">
      <dgm:prSet/>
      <dgm:spPr/>
      <dgm:t>
        <a:bodyPr/>
        <a:lstStyle/>
        <a:p>
          <a:endParaRPr lang="en-US"/>
        </a:p>
      </dgm:t>
    </dgm:pt>
    <dgm:pt modelId="{33701617-48F0-4CF2-86C1-E2741B8F5B25}" type="pres">
      <dgm:prSet presAssocID="{59ABCF09-2AB7-48FB-A0FB-C5D17696CA97}" presName="root" presStyleCnt="0">
        <dgm:presLayoutVars>
          <dgm:dir/>
          <dgm:resizeHandles val="exact"/>
        </dgm:presLayoutVars>
      </dgm:prSet>
      <dgm:spPr/>
    </dgm:pt>
    <dgm:pt modelId="{BC3BBA21-EB54-4D73-9DFE-20CE0DF18F04}" type="pres">
      <dgm:prSet presAssocID="{C3320616-FA66-4D3F-A2B3-22044B154286}" presName="compNode" presStyleCnt="0"/>
      <dgm:spPr/>
    </dgm:pt>
    <dgm:pt modelId="{AE77B7AF-A17C-4635-9DA1-4D83E951DB16}" type="pres">
      <dgm:prSet presAssocID="{C3320616-FA66-4D3F-A2B3-22044B154286}" presName="bgRect" presStyleLbl="bgShp" presStyleIdx="0" presStyleCnt="3"/>
      <dgm:spPr/>
    </dgm:pt>
    <dgm:pt modelId="{3B49B8D5-0FA8-4447-9A3B-B25983C3A2E9}" type="pres">
      <dgm:prSet presAssocID="{C3320616-FA66-4D3F-A2B3-22044B154286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62CE8E29-D2FB-444F-8571-E5D94F8EDC8F}" type="pres">
      <dgm:prSet presAssocID="{C3320616-FA66-4D3F-A2B3-22044B154286}" presName="spaceRect" presStyleCnt="0"/>
      <dgm:spPr/>
    </dgm:pt>
    <dgm:pt modelId="{9DB62C6A-EB5E-42B0-A477-5B451CE98D59}" type="pres">
      <dgm:prSet presAssocID="{C3320616-FA66-4D3F-A2B3-22044B154286}" presName="parTx" presStyleLbl="revTx" presStyleIdx="0" presStyleCnt="3">
        <dgm:presLayoutVars>
          <dgm:chMax val="0"/>
          <dgm:chPref val="0"/>
        </dgm:presLayoutVars>
      </dgm:prSet>
      <dgm:spPr/>
    </dgm:pt>
    <dgm:pt modelId="{CCC97B65-4B7C-40BE-8B55-DA3AD801F382}" type="pres">
      <dgm:prSet presAssocID="{ABFBEED5-F4C9-4EE0-AC84-1E0210415214}" presName="sibTrans" presStyleCnt="0"/>
      <dgm:spPr/>
    </dgm:pt>
    <dgm:pt modelId="{7E15F17C-00BA-4849-AC56-489C193462C9}" type="pres">
      <dgm:prSet presAssocID="{74C4F53B-5323-4E73-9D59-371DC751FD14}" presName="compNode" presStyleCnt="0"/>
      <dgm:spPr/>
    </dgm:pt>
    <dgm:pt modelId="{B6A62414-BED2-437A-94F7-6013D84B1261}" type="pres">
      <dgm:prSet presAssocID="{74C4F53B-5323-4E73-9D59-371DC751FD14}" presName="bgRect" presStyleLbl="bgShp" presStyleIdx="1" presStyleCnt="3"/>
      <dgm:spPr/>
    </dgm:pt>
    <dgm:pt modelId="{34F3A046-21BB-4839-88B9-7B919ED4EFDE}" type="pres">
      <dgm:prSet presAssocID="{74C4F53B-5323-4E73-9D59-371DC751FD14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un"/>
        </a:ext>
      </dgm:extLst>
    </dgm:pt>
    <dgm:pt modelId="{4EFBBBD7-0232-42F8-898F-C337DB85B81B}" type="pres">
      <dgm:prSet presAssocID="{74C4F53B-5323-4E73-9D59-371DC751FD14}" presName="spaceRect" presStyleCnt="0"/>
      <dgm:spPr/>
    </dgm:pt>
    <dgm:pt modelId="{74981967-DFCC-462E-8401-47CA4C638ECC}" type="pres">
      <dgm:prSet presAssocID="{74C4F53B-5323-4E73-9D59-371DC751FD14}" presName="parTx" presStyleLbl="revTx" presStyleIdx="1" presStyleCnt="3">
        <dgm:presLayoutVars>
          <dgm:chMax val="0"/>
          <dgm:chPref val="0"/>
        </dgm:presLayoutVars>
      </dgm:prSet>
      <dgm:spPr/>
    </dgm:pt>
    <dgm:pt modelId="{E5214E8E-F07F-4F62-B37C-0BDA7CCB2ADF}" type="pres">
      <dgm:prSet presAssocID="{95727B14-7B10-4247-965C-E60DC78645A3}" presName="sibTrans" presStyleCnt="0"/>
      <dgm:spPr/>
    </dgm:pt>
    <dgm:pt modelId="{BFED0A7C-E780-4EA9-B0A7-9F392C4FCA23}" type="pres">
      <dgm:prSet presAssocID="{E9ECA21B-7A50-488C-836A-7E3B06D36279}" presName="compNode" presStyleCnt="0"/>
      <dgm:spPr/>
    </dgm:pt>
    <dgm:pt modelId="{512D27CE-BA47-4081-8986-DB2C7F59201A}" type="pres">
      <dgm:prSet presAssocID="{E9ECA21B-7A50-488C-836A-7E3B06D36279}" presName="bgRect" presStyleLbl="bgShp" presStyleIdx="2" presStyleCnt="3"/>
      <dgm:spPr/>
    </dgm:pt>
    <dgm:pt modelId="{4A4D5893-618E-4F27-A159-FC72E9A10ED4}" type="pres">
      <dgm:prSet presAssocID="{E9ECA21B-7A50-488C-836A-7E3B06D36279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424C488E-D00B-4625-B154-238D66556B03}" type="pres">
      <dgm:prSet presAssocID="{E9ECA21B-7A50-488C-836A-7E3B06D36279}" presName="spaceRect" presStyleCnt="0"/>
      <dgm:spPr/>
    </dgm:pt>
    <dgm:pt modelId="{8AACC097-07E8-48BB-985B-C983AC24D120}" type="pres">
      <dgm:prSet presAssocID="{E9ECA21B-7A50-488C-836A-7E3B06D36279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8A05AA1E-D60D-4FE2-97ED-0F2BBAFBB871}" srcId="{59ABCF09-2AB7-48FB-A0FB-C5D17696CA97}" destId="{74C4F53B-5323-4E73-9D59-371DC751FD14}" srcOrd="1" destOrd="0" parTransId="{B88F9251-1078-4934-A635-0B247FBBCFA2}" sibTransId="{95727B14-7B10-4247-965C-E60DC78645A3}"/>
    <dgm:cxn modelId="{A8A9667C-B05E-4141-9858-C4AB1832C620}" type="presOf" srcId="{74C4F53B-5323-4E73-9D59-371DC751FD14}" destId="{74981967-DFCC-462E-8401-47CA4C638ECC}" srcOrd="0" destOrd="0" presId="urn:microsoft.com/office/officeart/2018/2/layout/IconVerticalSolidList"/>
    <dgm:cxn modelId="{65AF9B82-B636-4182-BF6C-B826552DFA23}" type="presOf" srcId="{E9ECA21B-7A50-488C-836A-7E3B06D36279}" destId="{8AACC097-07E8-48BB-985B-C983AC24D120}" srcOrd="0" destOrd="0" presId="urn:microsoft.com/office/officeart/2018/2/layout/IconVerticalSolidList"/>
    <dgm:cxn modelId="{60A324B3-14E7-4A8A-B44D-2902B8F66ED3}" type="presOf" srcId="{59ABCF09-2AB7-48FB-A0FB-C5D17696CA97}" destId="{33701617-48F0-4CF2-86C1-E2741B8F5B25}" srcOrd="0" destOrd="0" presId="urn:microsoft.com/office/officeart/2018/2/layout/IconVerticalSolidList"/>
    <dgm:cxn modelId="{961187D0-2335-4F50-8DEB-995516FB2624}" srcId="{59ABCF09-2AB7-48FB-A0FB-C5D17696CA97}" destId="{C3320616-FA66-4D3F-A2B3-22044B154286}" srcOrd="0" destOrd="0" parTransId="{F9A91492-3D3D-43A5-BBED-2853C901DFC8}" sibTransId="{ABFBEED5-F4C9-4EE0-AC84-1E0210415214}"/>
    <dgm:cxn modelId="{157022E0-19A7-43E5-A77B-7BB5BBF3DF93}" srcId="{59ABCF09-2AB7-48FB-A0FB-C5D17696CA97}" destId="{E9ECA21B-7A50-488C-836A-7E3B06D36279}" srcOrd="2" destOrd="0" parTransId="{C10416B3-31C0-4392-ABAD-2E347125C278}" sibTransId="{83A82C30-0E4C-4994-AC9A-0FE7CCA76A3D}"/>
    <dgm:cxn modelId="{334676FA-8BC8-4F72-96BB-02718E2106D9}" type="presOf" srcId="{C3320616-FA66-4D3F-A2B3-22044B154286}" destId="{9DB62C6A-EB5E-42B0-A477-5B451CE98D59}" srcOrd="0" destOrd="0" presId="urn:microsoft.com/office/officeart/2018/2/layout/IconVerticalSolidList"/>
    <dgm:cxn modelId="{07128314-DA81-4D79-8E1E-880649C52D38}" type="presParOf" srcId="{33701617-48F0-4CF2-86C1-E2741B8F5B25}" destId="{BC3BBA21-EB54-4D73-9DFE-20CE0DF18F04}" srcOrd="0" destOrd="0" presId="urn:microsoft.com/office/officeart/2018/2/layout/IconVerticalSolidList"/>
    <dgm:cxn modelId="{72C893DB-6D4E-4573-A34C-F76D4F03AEAD}" type="presParOf" srcId="{BC3BBA21-EB54-4D73-9DFE-20CE0DF18F04}" destId="{AE77B7AF-A17C-4635-9DA1-4D83E951DB16}" srcOrd="0" destOrd="0" presId="urn:microsoft.com/office/officeart/2018/2/layout/IconVerticalSolidList"/>
    <dgm:cxn modelId="{7DAE10E8-4440-4364-AB2D-6865A4CD047F}" type="presParOf" srcId="{BC3BBA21-EB54-4D73-9DFE-20CE0DF18F04}" destId="{3B49B8D5-0FA8-4447-9A3B-B25983C3A2E9}" srcOrd="1" destOrd="0" presId="urn:microsoft.com/office/officeart/2018/2/layout/IconVerticalSolidList"/>
    <dgm:cxn modelId="{E2B5089A-1E3A-4964-9D5E-F9B760A6030A}" type="presParOf" srcId="{BC3BBA21-EB54-4D73-9DFE-20CE0DF18F04}" destId="{62CE8E29-D2FB-444F-8571-E5D94F8EDC8F}" srcOrd="2" destOrd="0" presId="urn:microsoft.com/office/officeart/2018/2/layout/IconVerticalSolidList"/>
    <dgm:cxn modelId="{763CB401-C941-454E-8348-D746DFC47947}" type="presParOf" srcId="{BC3BBA21-EB54-4D73-9DFE-20CE0DF18F04}" destId="{9DB62C6A-EB5E-42B0-A477-5B451CE98D59}" srcOrd="3" destOrd="0" presId="urn:microsoft.com/office/officeart/2018/2/layout/IconVerticalSolidList"/>
    <dgm:cxn modelId="{4C101A8B-AAF1-49AF-BEF0-4A75DBDBD9D5}" type="presParOf" srcId="{33701617-48F0-4CF2-86C1-E2741B8F5B25}" destId="{CCC97B65-4B7C-40BE-8B55-DA3AD801F382}" srcOrd="1" destOrd="0" presId="urn:microsoft.com/office/officeart/2018/2/layout/IconVerticalSolidList"/>
    <dgm:cxn modelId="{C587DFF4-90CE-401C-82D3-718E5FFC2FE6}" type="presParOf" srcId="{33701617-48F0-4CF2-86C1-E2741B8F5B25}" destId="{7E15F17C-00BA-4849-AC56-489C193462C9}" srcOrd="2" destOrd="0" presId="urn:microsoft.com/office/officeart/2018/2/layout/IconVerticalSolidList"/>
    <dgm:cxn modelId="{2E7D62A3-BE7A-41DD-8FAA-32C09C243E6E}" type="presParOf" srcId="{7E15F17C-00BA-4849-AC56-489C193462C9}" destId="{B6A62414-BED2-437A-94F7-6013D84B1261}" srcOrd="0" destOrd="0" presId="urn:microsoft.com/office/officeart/2018/2/layout/IconVerticalSolidList"/>
    <dgm:cxn modelId="{8C49A778-E677-4890-8F3C-512398F90C3B}" type="presParOf" srcId="{7E15F17C-00BA-4849-AC56-489C193462C9}" destId="{34F3A046-21BB-4839-88B9-7B919ED4EFDE}" srcOrd="1" destOrd="0" presId="urn:microsoft.com/office/officeart/2018/2/layout/IconVerticalSolidList"/>
    <dgm:cxn modelId="{875DAD5C-BB7E-466C-B616-552B662F4979}" type="presParOf" srcId="{7E15F17C-00BA-4849-AC56-489C193462C9}" destId="{4EFBBBD7-0232-42F8-898F-C337DB85B81B}" srcOrd="2" destOrd="0" presId="urn:microsoft.com/office/officeart/2018/2/layout/IconVerticalSolidList"/>
    <dgm:cxn modelId="{F6A59EAE-EBEA-4EAD-8A60-66318463035A}" type="presParOf" srcId="{7E15F17C-00BA-4849-AC56-489C193462C9}" destId="{74981967-DFCC-462E-8401-47CA4C638ECC}" srcOrd="3" destOrd="0" presId="urn:microsoft.com/office/officeart/2018/2/layout/IconVerticalSolidList"/>
    <dgm:cxn modelId="{5CC9BE17-E5F2-4E75-BB2B-EC20D7B549CF}" type="presParOf" srcId="{33701617-48F0-4CF2-86C1-E2741B8F5B25}" destId="{E5214E8E-F07F-4F62-B37C-0BDA7CCB2ADF}" srcOrd="3" destOrd="0" presId="urn:microsoft.com/office/officeart/2018/2/layout/IconVerticalSolidList"/>
    <dgm:cxn modelId="{3C6BE08C-3F3F-4CFE-9DCD-90CCA729E1F3}" type="presParOf" srcId="{33701617-48F0-4CF2-86C1-E2741B8F5B25}" destId="{BFED0A7C-E780-4EA9-B0A7-9F392C4FCA23}" srcOrd="4" destOrd="0" presId="urn:microsoft.com/office/officeart/2018/2/layout/IconVerticalSolidList"/>
    <dgm:cxn modelId="{E293977C-26E3-4D64-BE27-57C733186A11}" type="presParOf" srcId="{BFED0A7C-E780-4EA9-B0A7-9F392C4FCA23}" destId="{512D27CE-BA47-4081-8986-DB2C7F59201A}" srcOrd="0" destOrd="0" presId="urn:microsoft.com/office/officeart/2018/2/layout/IconVerticalSolidList"/>
    <dgm:cxn modelId="{24FD4DDF-A40C-40A6-A441-9E2815411720}" type="presParOf" srcId="{BFED0A7C-E780-4EA9-B0A7-9F392C4FCA23}" destId="{4A4D5893-618E-4F27-A159-FC72E9A10ED4}" srcOrd="1" destOrd="0" presId="urn:microsoft.com/office/officeart/2018/2/layout/IconVerticalSolidList"/>
    <dgm:cxn modelId="{2B360A79-0B81-4B52-8C6A-AD423F80F47B}" type="presParOf" srcId="{BFED0A7C-E780-4EA9-B0A7-9F392C4FCA23}" destId="{424C488E-D00B-4625-B154-238D66556B03}" srcOrd="2" destOrd="0" presId="urn:microsoft.com/office/officeart/2018/2/layout/IconVerticalSolidList"/>
    <dgm:cxn modelId="{BD23559C-6733-4220-964F-475E2B01585D}" type="presParOf" srcId="{BFED0A7C-E780-4EA9-B0A7-9F392C4FCA23}" destId="{8AACC097-07E8-48BB-985B-C983AC24D12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373252-0BBD-4D93-A6BA-1B93E222D744}">
      <dsp:nvSpPr>
        <dsp:cNvPr id="0" name=""/>
        <dsp:cNvSpPr/>
      </dsp:nvSpPr>
      <dsp:spPr>
        <a:xfrm>
          <a:off x="727538" y="528750"/>
          <a:ext cx="1173867" cy="117386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C2163A-3E7F-403A-9FAC-3F3900CCDB4A}">
      <dsp:nvSpPr>
        <dsp:cNvPr id="0" name=""/>
        <dsp:cNvSpPr/>
      </dsp:nvSpPr>
      <dsp:spPr>
        <a:xfrm>
          <a:off x="156180" y="1929853"/>
          <a:ext cx="3353906" cy="13383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800" kern="1200" dirty="0"/>
            <a:t>The Problem</a:t>
          </a: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800" kern="1200" dirty="0"/>
            <a:t>Definitions and Assumptions</a:t>
          </a:r>
        </a:p>
      </dsp:txBody>
      <dsp:txXfrm>
        <a:off x="156180" y="1929853"/>
        <a:ext cx="3353906" cy="1338398"/>
      </dsp:txXfrm>
    </dsp:sp>
    <dsp:sp modelId="{59BEDF73-9D11-483E-BA78-D6EA568C7D5F}">
      <dsp:nvSpPr>
        <dsp:cNvPr id="0" name=""/>
        <dsp:cNvSpPr/>
      </dsp:nvSpPr>
      <dsp:spPr>
        <a:xfrm>
          <a:off x="3779" y="3292863"/>
          <a:ext cx="3353906" cy="6667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FA6ABA-9542-49A8-8D84-9EB8C281DC93}">
      <dsp:nvSpPr>
        <dsp:cNvPr id="0" name=""/>
        <dsp:cNvSpPr/>
      </dsp:nvSpPr>
      <dsp:spPr>
        <a:xfrm>
          <a:off x="3944618" y="566854"/>
          <a:ext cx="1173867" cy="117386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BE50EE-BA85-4AF5-9FCD-A19F8029AE40}">
      <dsp:nvSpPr>
        <dsp:cNvPr id="0" name=""/>
        <dsp:cNvSpPr/>
      </dsp:nvSpPr>
      <dsp:spPr>
        <a:xfrm>
          <a:off x="3944618" y="1886609"/>
          <a:ext cx="3353906" cy="13383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800" kern="1200" dirty="0"/>
            <a:t>Ranking Systems</a:t>
          </a:r>
        </a:p>
      </dsp:txBody>
      <dsp:txXfrm>
        <a:off x="3944618" y="1886609"/>
        <a:ext cx="3353906" cy="1338398"/>
      </dsp:txXfrm>
    </dsp:sp>
    <dsp:sp modelId="{1F929A8F-7F4E-4C43-B18E-B750A3B4FFBC}">
      <dsp:nvSpPr>
        <dsp:cNvPr id="0" name=""/>
        <dsp:cNvSpPr/>
      </dsp:nvSpPr>
      <dsp:spPr>
        <a:xfrm>
          <a:off x="4017767" y="2405895"/>
          <a:ext cx="3353906" cy="6667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2000" kern="1200" dirty="0"/>
            <a:t>Elo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2000" kern="1200" dirty="0"/>
            <a:t>TrueSkill</a:t>
          </a:r>
        </a:p>
      </dsp:txBody>
      <dsp:txXfrm>
        <a:off x="4017767" y="2405895"/>
        <a:ext cx="3353906" cy="666742"/>
      </dsp:txXfrm>
    </dsp:sp>
    <dsp:sp modelId="{B001316F-9A5E-45ED-9FD4-873F6D35E867}">
      <dsp:nvSpPr>
        <dsp:cNvPr id="0" name=""/>
        <dsp:cNvSpPr/>
      </dsp:nvSpPr>
      <dsp:spPr>
        <a:xfrm>
          <a:off x="7885458" y="566854"/>
          <a:ext cx="1173867" cy="117386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098A39-92E4-4F83-A76C-11443A2941BC}">
      <dsp:nvSpPr>
        <dsp:cNvPr id="0" name=""/>
        <dsp:cNvSpPr/>
      </dsp:nvSpPr>
      <dsp:spPr>
        <a:xfrm>
          <a:off x="7885458" y="1886609"/>
          <a:ext cx="3353906" cy="13383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800" kern="1200" dirty="0"/>
            <a:t>IRT/CAT Framework</a:t>
          </a:r>
        </a:p>
      </dsp:txBody>
      <dsp:txXfrm>
        <a:off x="7885458" y="1886609"/>
        <a:ext cx="3353906" cy="1338398"/>
      </dsp:txXfrm>
    </dsp:sp>
    <dsp:sp modelId="{04F1BA3A-58BC-4F98-838C-9FB9353E7237}">
      <dsp:nvSpPr>
        <dsp:cNvPr id="0" name=""/>
        <dsp:cNvSpPr/>
      </dsp:nvSpPr>
      <dsp:spPr>
        <a:xfrm>
          <a:off x="7885458" y="3292863"/>
          <a:ext cx="3353906" cy="6667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77B7AF-A17C-4635-9DA1-4D83E951DB16}">
      <dsp:nvSpPr>
        <dsp:cNvPr id="0" name=""/>
        <dsp:cNvSpPr/>
      </dsp:nvSpPr>
      <dsp:spPr>
        <a:xfrm>
          <a:off x="0" y="576"/>
          <a:ext cx="5744684" cy="135003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49B8D5-0FA8-4447-9A3B-B25983C3A2E9}">
      <dsp:nvSpPr>
        <dsp:cNvPr id="0" name=""/>
        <dsp:cNvSpPr/>
      </dsp:nvSpPr>
      <dsp:spPr>
        <a:xfrm>
          <a:off x="408385" y="304334"/>
          <a:ext cx="742519" cy="74251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B62C6A-EB5E-42B0-A477-5B451CE98D59}">
      <dsp:nvSpPr>
        <dsp:cNvPr id="0" name=""/>
        <dsp:cNvSpPr/>
      </dsp:nvSpPr>
      <dsp:spPr>
        <a:xfrm>
          <a:off x="1559290" y="576"/>
          <a:ext cx="4185394" cy="13500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879" tIns="142879" rIns="142879" bIns="142879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Improve measurement of skill</a:t>
          </a:r>
        </a:p>
      </dsp:txBody>
      <dsp:txXfrm>
        <a:off x="1559290" y="576"/>
        <a:ext cx="4185394" cy="1350034"/>
      </dsp:txXfrm>
    </dsp:sp>
    <dsp:sp modelId="{B6A62414-BED2-437A-94F7-6013D84B1261}">
      <dsp:nvSpPr>
        <dsp:cNvPr id="0" name=""/>
        <dsp:cNvSpPr/>
      </dsp:nvSpPr>
      <dsp:spPr>
        <a:xfrm>
          <a:off x="0" y="1688120"/>
          <a:ext cx="5744684" cy="135003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F3A046-21BB-4839-88B9-7B919ED4EFDE}">
      <dsp:nvSpPr>
        <dsp:cNvPr id="0" name=""/>
        <dsp:cNvSpPr/>
      </dsp:nvSpPr>
      <dsp:spPr>
        <a:xfrm>
          <a:off x="408385" y="1991878"/>
          <a:ext cx="742519" cy="74251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981967-DFCC-462E-8401-47CA4C638ECC}">
      <dsp:nvSpPr>
        <dsp:cNvPr id="0" name=""/>
        <dsp:cNvSpPr/>
      </dsp:nvSpPr>
      <dsp:spPr>
        <a:xfrm>
          <a:off x="1559290" y="1688120"/>
          <a:ext cx="4185394" cy="13500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879" tIns="142879" rIns="142879" bIns="142879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Converge to the true skill faster</a:t>
          </a:r>
        </a:p>
      </dsp:txBody>
      <dsp:txXfrm>
        <a:off x="1559290" y="1688120"/>
        <a:ext cx="4185394" cy="1350034"/>
      </dsp:txXfrm>
    </dsp:sp>
    <dsp:sp modelId="{512D27CE-BA47-4081-8986-DB2C7F59201A}">
      <dsp:nvSpPr>
        <dsp:cNvPr id="0" name=""/>
        <dsp:cNvSpPr/>
      </dsp:nvSpPr>
      <dsp:spPr>
        <a:xfrm>
          <a:off x="0" y="3375664"/>
          <a:ext cx="5744684" cy="135003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4D5893-618E-4F27-A159-FC72E9A10ED4}">
      <dsp:nvSpPr>
        <dsp:cNvPr id="0" name=""/>
        <dsp:cNvSpPr/>
      </dsp:nvSpPr>
      <dsp:spPr>
        <a:xfrm>
          <a:off x="408385" y="3679422"/>
          <a:ext cx="742519" cy="74251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ACC097-07E8-48BB-985B-C983AC24D120}">
      <dsp:nvSpPr>
        <dsp:cNvPr id="0" name=""/>
        <dsp:cNvSpPr/>
      </dsp:nvSpPr>
      <dsp:spPr>
        <a:xfrm>
          <a:off x="1559290" y="3375664"/>
          <a:ext cx="4185394" cy="13500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879" tIns="142879" rIns="142879" bIns="142879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Paradigm shift in thinking about matchmaking</a:t>
          </a:r>
        </a:p>
      </dsp:txBody>
      <dsp:txXfrm>
        <a:off x="1559290" y="3375664"/>
        <a:ext cx="4185394" cy="13500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4B7480-5D24-4C72-A16B-0750F97D8D2F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E6E92F-4A0C-4C22-B06B-81F3E6848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183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Slides 6, 7, and 8 were borrowed from a </a:t>
            </a:r>
            <a:r>
              <a:rPr lang="es-ES" dirty="0"/>
              <a:t>2017 GDC </a:t>
            </a:r>
            <a:r>
              <a:rPr lang="es-ES" dirty="0" err="1"/>
              <a:t>talk</a:t>
            </a:r>
            <a:r>
              <a:rPr lang="es-ES" dirty="0"/>
              <a:t> </a:t>
            </a:r>
            <a:r>
              <a:rPr lang="es-ES" dirty="0" err="1"/>
              <a:t>by</a:t>
            </a:r>
            <a:r>
              <a:rPr lang="es-ES" dirty="0"/>
              <a:t> </a:t>
            </a:r>
            <a:r>
              <a:rPr lang="es-ES" dirty="0" err="1"/>
              <a:t>Twitch's</a:t>
            </a:r>
            <a:r>
              <a:rPr lang="es-ES" dirty="0"/>
              <a:t> Mario Izquierdo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E6E92F-4A0C-4C22-B06B-81F3E684890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10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2B144-5C9E-B549-47E1-EE9DBBE721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2A9F1C-6497-DDF0-FC7B-BF8437A619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4E9D3B-8765-729C-F13D-A35E64950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57C09-48E9-4D0A-86FD-7693C504AE14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D05D63-650E-21C8-977F-1061A39A5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385F39-4473-05FE-9FC7-E0BFE37C6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93115-8F9A-4F07-9BF9-305506F67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690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3E0A0-C143-BB9A-D973-5779DE0D3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518C8B-E7FB-8ECF-4101-F7F7A94102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339507-E286-253F-068D-9E9A1188B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57C09-48E9-4D0A-86FD-7693C504AE14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2E240F-B028-7910-A771-46D11D3EF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7659BC-BC04-6BA5-511C-286E0863A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93115-8F9A-4F07-9BF9-305506F67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939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6B75FBF-CD7F-54F4-DA8E-3C3647993B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52AB1F-9704-C3D9-C0E4-A0F9F47B29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28C739-8161-C80A-E5A3-82D700A18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57C09-48E9-4D0A-86FD-7693C504AE14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5040CE-74B1-DA71-E445-209386BDD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308024-5F9A-DD84-4594-A75CD9697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93115-8F9A-4F07-9BF9-305506F67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903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6EA83-DF8D-F8E5-759F-75F98B6C6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8840E3-9ECF-18E3-D6D7-FDC8BC894B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1A6C21-252A-3631-9144-21E78F707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57C09-48E9-4D0A-86FD-7693C504AE14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EF4D2D-29BC-683B-7B36-34AE0A786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BAB5E3-7FBF-8D62-336D-A16EB6A36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93115-8F9A-4F07-9BF9-305506F67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009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CDBCE-24EA-87E3-466F-10741703E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32F169-B76D-BA4E-FCA5-00F90EB15A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FF7BBA-E170-B7E6-3886-0DF1D970D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57C09-48E9-4D0A-86FD-7693C504AE14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585E6D-AEE9-EAC5-9DC4-C67F64E8A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342117-6B5F-46C6-98F8-3A2F2935E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93115-8F9A-4F07-9BF9-305506F67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284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DA56A-F813-453D-0A0D-01E4A0595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B3E7CE-CB06-9B7E-3685-CD6532DA3B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594074-28A3-4E5A-1541-49FE2735C1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640EBF-DA21-51D0-946E-D16A3F56D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57C09-48E9-4D0A-86FD-7693C504AE14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4088B9-CB52-642A-2FB2-39168905A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73E25B-E44A-145D-6AC4-FD7973FA5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93115-8F9A-4F07-9BF9-305506F67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755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51960-BED8-85FA-A1F3-D321F2062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3F24AC-6FB5-D09E-B745-ED4B5A7BB1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F94DD7-3A9C-A9D9-3431-2AAB0E5943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D60DFD-6619-A239-2810-CE71869DD5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FF8DD04-9982-9982-9EF7-7D4EB600FC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7C40DD8-C318-811F-8572-8FDF21B69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57C09-48E9-4D0A-86FD-7693C504AE14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55A4E0-84E0-429A-92B0-957541A58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8B367E-1F41-4D68-6A13-2BF4D1828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93115-8F9A-4F07-9BF9-305506F67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777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FBD0D-3184-D04D-4AAD-38FCC0E78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BF1F20-FEFC-69D6-785B-570B69682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57C09-48E9-4D0A-86FD-7693C504AE14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22BF4B-C2EA-401B-574D-045A5179B9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6C6B6E-36BE-1680-13EA-0BCF34960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93115-8F9A-4F07-9BF9-305506F67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633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E17D25-27F2-CF93-08EF-F4DEA098E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57C09-48E9-4D0A-86FD-7693C504AE14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BD967B-AAFA-F910-5356-A231DC091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D1E65D-9750-9FE0-F3BB-15DBD8A64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93115-8F9A-4F07-9BF9-305506F67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095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2823D-9F73-59BF-1A0C-5D7838727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B266A0-009F-5837-CB17-F3F889AFAE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4523B8-BB85-A52B-AFD7-1D960AD3CD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B01F94-A318-74B5-5F05-4530E9717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57C09-48E9-4D0A-86FD-7693C504AE14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BD4944-80C3-4B29-4740-5266DCE71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75DF5-B3DD-6DC8-DBCA-BC009E41D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93115-8F9A-4F07-9BF9-305506F67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941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635569-2BE4-10B3-3439-6D2956E6E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C6A056F-1243-B077-C432-27D6897217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1ABBC9-8FA9-E970-2687-9289468CCE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D09CD4-2749-7134-F027-2F03B68AA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57C09-48E9-4D0A-86FD-7693C504AE14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C71D8C-3150-36A1-37CB-5CD1063D8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6B3073-7BB1-3CDD-CADE-AF7FE406A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93115-8F9A-4F07-9BF9-305506F67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118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D63EE03-CDF6-BBC8-2F5B-D81AE631C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E56603-D231-A460-989F-3C5ABC6FE5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D07510-C1A4-A5CD-DF3A-1ECE7486FA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F57C09-48E9-4D0A-86FD-7693C504AE14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F17F66-627F-8010-10F0-B262B3CCBF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67308F-3055-3F9F-0717-B5E3001D4C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93115-8F9A-4F07-9BF9-305506F67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058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34F1179-B481-4F9E-BCA3-AFB972070F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520164-AB88-340D-0313-B85ABAE903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1230" y="670085"/>
            <a:ext cx="9231410" cy="3542045"/>
          </a:xfrm>
        </p:spPr>
        <p:txBody>
          <a:bodyPr anchor="b">
            <a:normAutofit/>
          </a:bodyPr>
          <a:lstStyle/>
          <a:p>
            <a:pPr algn="l"/>
            <a:r>
              <a:rPr lang="en-US" sz="6300" dirty="0"/>
              <a:t>IRT as a Method to Improve Matchmaking in Online Competitive Games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280959-88B5-C51A-38B2-E154FC83F2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5241" y="4582814"/>
            <a:ext cx="7132335" cy="1312657"/>
          </a:xfrm>
        </p:spPr>
        <p:txBody>
          <a:bodyPr anchor="t">
            <a:normAutofit/>
          </a:bodyPr>
          <a:lstStyle/>
          <a:p>
            <a:pPr algn="l"/>
            <a:r>
              <a:rPr lang="en-US" b="1" dirty="0"/>
              <a:t>Matthew Lauritsen, PhD</a:t>
            </a:r>
          </a:p>
          <a:p>
            <a:pPr algn="l"/>
            <a:r>
              <a:rPr lang="en-US" b="1" dirty="0"/>
              <a:t>City of Chicago</a:t>
            </a:r>
          </a:p>
        </p:txBody>
      </p:sp>
    </p:spTree>
    <p:extLst>
      <p:ext uri="{BB962C8B-B14F-4D97-AF65-F5344CB8AC3E}">
        <p14:creationId xmlns:p14="http://schemas.microsoft.com/office/powerpoint/2010/main" val="27995465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F48BA-6AA7-8592-1A3E-83116662E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Microsoft’s TrueSkill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EF471FEA-8674-0113-7862-FF4F7C47861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049" y="221002"/>
            <a:ext cx="6361045" cy="3383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65D7145-2054-AD6B-ADDD-F86FB760328D}"/>
                  </a:ext>
                </a:extLst>
              </p:cNvPr>
              <p:cNvSpPr txBox="1"/>
              <p:nvPr/>
            </p:nvSpPr>
            <p:spPr>
              <a:xfrm>
                <a:off x="214906" y="1847850"/>
                <a:ext cx="5690594" cy="4401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Improves upon Elo by adding the uncertainty of the estimate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Skill = µ </a:t>
                </a:r>
              </a:p>
              <a:p>
                <a:r>
                  <a:rPr lang="en-US" sz="2800" dirty="0"/>
                  <a:t>Uncertainty 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1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sz="2800" b="0" dirty="0"/>
                  <a:t> (variance)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Rating displayed to player = µ - 3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1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endParaRPr lang="en-US" sz="2800" b="0" dirty="0"/>
              </a:p>
              <a:p>
                <a:endParaRPr lang="en-US" sz="2800" b="0" dirty="0"/>
              </a:p>
              <a:p>
                <a:r>
                  <a:rPr lang="en-US" sz="2800" dirty="0"/>
                  <a:t>Actual skill is greater than rating</a:t>
                </a:r>
                <a:endParaRPr lang="en-US" sz="2800" b="0" dirty="0"/>
              </a:p>
              <a:p>
                <a:endParaRPr lang="en-US" sz="2800" b="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65D7145-2054-AD6B-ADDD-F86FB76032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906" y="1847850"/>
                <a:ext cx="5690594" cy="4401205"/>
              </a:xfrm>
              <a:prstGeom prst="rect">
                <a:avLst/>
              </a:prstGeom>
              <a:blipFill>
                <a:blip r:embed="rId3"/>
                <a:stretch>
                  <a:fillRect l="-2141" t="-12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23348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DFE9A-D6A5-E6B1-1C76-61A83AB03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Microsoft’s TrueSkill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9449E6-A402-1917-EC3B-AAE2EF6B82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Newer players have a greater variance</a:t>
            </a:r>
            <a:r>
              <a:rPr lang="en-US" sz="2800" b="0" dirty="0"/>
              <a:t>, this goes down after matches</a:t>
            </a:r>
          </a:p>
          <a:p>
            <a:endParaRPr lang="en-US" dirty="0"/>
          </a:p>
          <a:p>
            <a:r>
              <a:rPr lang="en-US" sz="2800" b="0" dirty="0"/>
              <a:t>Matching is based on proximity to </a:t>
            </a:r>
            <a:r>
              <a:rPr lang="en-US" sz="2800" dirty="0"/>
              <a:t>µ AND sorted by variance</a:t>
            </a:r>
          </a:p>
          <a:p>
            <a:pPr lvl="1"/>
            <a:r>
              <a:rPr lang="en-US" dirty="0"/>
              <a:t>Players with similar skill and low variance are matched before similar skill and high variance</a:t>
            </a:r>
          </a:p>
          <a:p>
            <a:pPr lvl="1"/>
            <a:endParaRPr lang="en-US" dirty="0"/>
          </a:p>
          <a:p>
            <a:r>
              <a:rPr lang="en-US" dirty="0"/>
              <a:t>Variance can increase and decrease</a:t>
            </a:r>
          </a:p>
          <a:p>
            <a:pPr lvl="1"/>
            <a:r>
              <a:rPr lang="en-US" dirty="0"/>
              <a:t>Example: Skill decay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sz="2800" b="0" dirty="0"/>
          </a:p>
        </p:txBody>
      </p:sp>
    </p:spTree>
    <p:extLst>
      <p:ext uri="{BB962C8B-B14F-4D97-AF65-F5344CB8AC3E}">
        <p14:creationId xmlns:p14="http://schemas.microsoft.com/office/powerpoint/2010/main" val="11557649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12FDE-A743-CF40-3EAB-41AE510AC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TrueSkill Thoughts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88C7B7-0983-168B-0F65-8DD5608E02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It’s proprietary </a:t>
            </a:r>
            <a:r>
              <a:rPr lang="en-US" dirty="0"/>
              <a:t>so this is all </a:t>
            </a:r>
            <a:r>
              <a:rPr lang="en-US" u="sng" dirty="0"/>
              <a:t>guesswork</a:t>
            </a:r>
          </a:p>
          <a:p>
            <a:endParaRPr lang="en-US" dirty="0"/>
          </a:p>
          <a:p>
            <a:r>
              <a:rPr lang="en-US" dirty="0"/>
              <a:t>Convergence is faster</a:t>
            </a:r>
          </a:p>
          <a:p>
            <a:pPr lvl="1"/>
            <a:r>
              <a:rPr lang="en-US" dirty="0"/>
              <a:t>Probably Bayesian </a:t>
            </a:r>
          </a:p>
          <a:p>
            <a:endParaRPr lang="en-US" dirty="0"/>
          </a:p>
          <a:p>
            <a:r>
              <a:rPr lang="en-US" dirty="0"/>
              <a:t>Calculations are complex</a:t>
            </a:r>
          </a:p>
          <a:p>
            <a:pPr lvl="1"/>
            <a:r>
              <a:rPr lang="en-US" dirty="0"/>
              <a:t>May seem unfair or confusing to players</a:t>
            </a:r>
          </a:p>
          <a:p>
            <a:pPr lvl="1"/>
            <a:endParaRPr lang="en-US" dirty="0"/>
          </a:p>
          <a:p>
            <a:r>
              <a:rPr lang="en-US" dirty="0"/>
              <a:t>Better at handling new players (e.g., increased variance)</a:t>
            </a:r>
          </a:p>
          <a:p>
            <a:endParaRPr lang="en-US" dirty="0"/>
          </a:p>
          <a:p>
            <a:r>
              <a:rPr lang="en-US" dirty="0"/>
              <a:t>Can account for other variables by increasing/decreasing variance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1610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68B7B-22FC-5EBB-775B-E87BC82B6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17DB09C-5276-F91C-46C9-8DD618270B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35F76CB-2607-0B69-0275-AE1E38EF30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936" y="1690688"/>
            <a:ext cx="10168128" cy="341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1927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770F531-39A0-D8F4-4A47-26888E844D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1573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82076DF-2CDD-3F04-D6CD-3E11724B5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065862"/>
            <a:ext cx="3313164" cy="4726276"/>
          </a:xfrm>
        </p:spPr>
        <p:txBody>
          <a:bodyPr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What can IRT offer?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6993253-F1D2-A5C2-188C-0DB9714AF0F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8473906"/>
              </p:ext>
            </p:extLst>
          </p:nvPr>
        </p:nvGraphicFramePr>
        <p:xfrm>
          <a:off x="5155379" y="1065862"/>
          <a:ext cx="5744685" cy="4726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179619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4739C-4E8D-D845-9140-671D64BDC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52" y="0"/>
            <a:ext cx="10515600" cy="1325563"/>
          </a:xfrm>
        </p:spPr>
        <p:txBody>
          <a:bodyPr/>
          <a:lstStyle/>
          <a:p>
            <a:r>
              <a:rPr lang="en-US" dirty="0"/>
              <a:t>Can we model players as items?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CCF663-FC68-FCBE-8F22-6C5D8DF0A5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951" y="1325563"/>
            <a:ext cx="5318449" cy="540340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Players exist in a bank and their parameters are estimated</a:t>
            </a:r>
          </a:p>
          <a:p>
            <a:endParaRPr lang="en-US" dirty="0"/>
          </a:p>
          <a:p>
            <a:r>
              <a:rPr lang="en-US" dirty="0"/>
              <a:t>The server calculates all possible matches and chooses the one that maximizes information</a:t>
            </a:r>
          </a:p>
          <a:p>
            <a:endParaRPr lang="en-US" dirty="0"/>
          </a:p>
          <a:p>
            <a:r>
              <a:rPr lang="en-US" dirty="0"/>
              <a:t>Depending on the IRC model, different selection criteria could be used (</a:t>
            </a:r>
            <a:r>
              <a:rPr lang="en-US" dirty="0" err="1"/>
              <a:t>e.g</a:t>
            </a:r>
            <a:r>
              <a:rPr lang="en-US" dirty="0"/>
              <a:t>, discrimination) </a:t>
            </a:r>
          </a:p>
          <a:p>
            <a:endParaRPr lang="en-US" dirty="0"/>
          </a:p>
          <a:p>
            <a:r>
              <a:rPr lang="en-US" dirty="0"/>
              <a:t>Choosing players who maximize information around a cut score when going to the next rank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903079-6A7B-307C-4303-295C86A4A9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5652" y="1577589"/>
            <a:ext cx="7151686" cy="4847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6630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5EB7C-25F2-FF55-ACBB-56E8C65B0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ICC would give additional information about players and the game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3C8831C-42C1-8F62-0F1C-7929E5D427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0080" y="1690688"/>
            <a:ext cx="7239001" cy="4959836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DDD88BF-F0ED-9367-F4D4-CC8DD0F12205}"/>
              </a:ext>
            </a:extLst>
          </p:cNvPr>
          <p:cNvSpPr txBox="1"/>
          <p:nvPr/>
        </p:nvSpPr>
        <p:spPr>
          <a:xfrm>
            <a:off x="8046720" y="2209799"/>
            <a:ext cx="3505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Why are some players difficult to beat?</a:t>
            </a:r>
          </a:p>
          <a:p>
            <a:endParaRPr lang="en-US" sz="2800" dirty="0"/>
          </a:p>
          <a:p>
            <a:r>
              <a:rPr lang="en-US" sz="2800" dirty="0"/>
              <a:t>Examining </a:t>
            </a:r>
            <a:r>
              <a:rPr lang="en-US" sz="2800" b="1" dirty="0"/>
              <a:t>Black’</a:t>
            </a:r>
            <a:r>
              <a:rPr lang="en-US" sz="2800" dirty="0"/>
              <a:t>s behavior may reveal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Technique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Exploiting Bug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New Feature </a:t>
            </a:r>
          </a:p>
        </p:txBody>
      </p:sp>
    </p:spTree>
    <p:extLst>
      <p:ext uri="{BB962C8B-B14F-4D97-AF65-F5344CB8AC3E}">
        <p14:creationId xmlns:p14="http://schemas.microsoft.com/office/powerpoint/2010/main" val="15149551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62" name="Rectangle 6161">
            <a:extLst>
              <a:ext uri="{FF2B5EF4-FFF2-40B4-BE49-F238E27FC236}">
                <a16:creationId xmlns:a16="http://schemas.microsoft.com/office/drawing/2014/main" id="{C4879EFC-8E62-4E00-973C-C45EE9EC6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1AADC0-1872-6E8E-7558-CF08E3BE7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457200"/>
            <a:ext cx="10909640" cy="1368614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6600" dirty="0"/>
              <a:t>Theta Distribution to form Ranks</a:t>
            </a:r>
          </a:p>
        </p:txBody>
      </p:sp>
      <p:sp>
        <p:nvSpPr>
          <p:cNvPr id="6164" name="sketch line">
            <a:extLst>
              <a:ext uri="{FF2B5EF4-FFF2-40B4-BE49-F238E27FC236}">
                <a16:creationId xmlns:a16="http://schemas.microsoft.com/office/drawing/2014/main" id="{D6A9C53F-5F90-40A5-8C85-5412D39C8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0080" y="1850683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58368 w 3291840"/>
              <a:gd name="connsiteY1" fmla="*/ 0 h 18288"/>
              <a:gd name="connsiteX2" fmla="*/ 1283818 w 3291840"/>
              <a:gd name="connsiteY2" fmla="*/ 0 h 18288"/>
              <a:gd name="connsiteX3" fmla="*/ 1909267 w 3291840"/>
              <a:gd name="connsiteY3" fmla="*/ 0 h 18288"/>
              <a:gd name="connsiteX4" fmla="*/ 2633472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633472 w 3291840"/>
              <a:gd name="connsiteY7" fmla="*/ 18288 h 18288"/>
              <a:gd name="connsiteX8" fmla="*/ 2073859 w 3291840"/>
              <a:gd name="connsiteY8" fmla="*/ 18288 h 18288"/>
              <a:gd name="connsiteX9" fmla="*/ 1448410 w 3291840"/>
              <a:gd name="connsiteY9" fmla="*/ 18288 h 18288"/>
              <a:gd name="connsiteX10" fmla="*/ 822960 w 3291840"/>
              <a:gd name="connsiteY10" fmla="*/ 18288 h 18288"/>
              <a:gd name="connsiteX11" fmla="*/ 0 w 3291840"/>
              <a:gd name="connsiteY11" fmla="*/ 18288 h 18288"/>
              <a:gd name="connsiteX12" fmla="*/ 0 w 329184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077" y="-20031"/>
                  <a:pt x="443104" y="6424"/>
                  <a:pt x="658368" y="0"/>
                </a:cubicBezTo>
                <a:cubicBezTo>
                  <a:pt x="873632" y="-6424"/>
                  <a:pt x="1034028" y="11764"/>
                  <a:pt x="1283818" y="0"/>
                </a:cubicBezTo>
                <a:cubicBezTo>
                  <a:pt x="1533608" y="-11764"/>
                  <a:pt x="1691227" y="-30112"/>
                  <a:pt x="1909267" y="0"/>
                </a:cubicBezTo>
                <a:cubicBezTo>
                  <a:pt x="2127307" y="30112"/>
                  <a:pt x="2272465" y="-18735"/>
                  <a:pt x="2633472" y="0"/>
                </a:cubicBezTo>
                <a:cubicBezTo>
                  <a:pt x="2994479" y="18735"/>
                  <a:pt x="3023324" y="-32030"/>
                  <a:pt x="3291840" y="0"/>
                </a:cubicBezTo>
                <a:cubicBezTo>
                  <a:pt x="3291406" y="7551"/>
                  <a:pt x="3291373" y="9822"/>
                  <a:pt x="3291840" y="18288"/>
                </a:cubicBezTo>
                <a:cubicBezTo>
                  <a:pt x="3048445" y="38989"/>
                  <a:pt x="2846548" y="-14400"/>
                  <a:pt x="2633472" y="18288"/>
                </a:cubicBezTo>
                <a:cubicBezTo>
                  <a:pt x="2420396" y="50976"/>
                  <a:pt x="2304099" y="6336"/>
                  <a:pt x="2073859" y="18288"/>
                </a:cubicBezTo>
                <a:cubicBezTo>
                  <a:pt x="1843619" y="30240"/>
                  <a:pt x="1706926" y="10778"/>
                  <a:pt x="1448410" y="18288"/>
                </a:cubicBezTo>
                <a:cubicBezTo>
                  <a:pt x="1189894" y="25798"/>
                  <a:pt x="1002278" y="8992"/>
                  <a:pt x="822960" y="18288"/>
                </a:cubicBezTo>
                <a:cubicBezTo>
                  <a:pt x="643642" y="27585"/>
                  <a:pt x="307039" y="38051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195850" y="28018"/>
                  <a:pt x="434891" y="17390"/>
                  <a:pt x="592531" y="0"/>
                </a:cubicBezTo>
                <a:cubicBezTo>
                  <a:pt x="750171" y="-17390"/>
                  <a:pt x="1018709" y="32200"/>
                  <a:pt x="1316736" y="0"/>
                </a:cubicBezTo>
                <a:cubicBezTo>
                  <a:pt x="1614763" y="-32200"/>
                  <a:pt x="1696480" y="-11367"/>
                  <a:pt x="1876349" y="0"/>
                </a:cubicBezTo>
                <a:cubicBezTo>
                  <a:pt x="2056218" y="11367"/>
                  <a:pt x="2193364" y="13433"/>
                  <a:pt x="2435962" y="0"/>
                </a:cubicBezTo>
                <a:cubicBezTo>
                  <a:pt x="2678560" y="-13433"/>
                  <a:pt x="3010901" y="-42367"/>
                  <a:pt x="3291840" y="0"/>
                </a:cubicBezTo>
                <a:cubicBezTo>
                  <a:pt x="3291758" y="4406"/>
                  <a:pt x="3291751" y="9982"/>
                  <a:pt x="3291840" y="18288"/>
                </a:cubicBezTo>
                <a:cubicBezTo>
                  <a:pt x="3108993" y="14228"/>
                  <a:pt x="2952658" y="46900"/>
                  <a:pt x="2666390" y="18288"/>
                </a:cubicBezTo>
                <a:cubicBezTo>
                  <a:pt x="2380122" y="-10324"/>
                  <a:pt x="2263855" y="41055"/>
                  <a:pt x="2040941" y="18288"/>
                </a:cubicBezTo>
                <a:cubicBezTo>
                  <a:pt x="1818027" y="-4479"/>
                  <a:pt x="1675097" y="6509"/>
                  <a:pt x="1415491" y="18288"/>
                </a:cubicBezTo>
                <a:cubicBezTo>
                  <a:pt x="1155885" y="30068"/>
                  <a:pt x="852976" y="36210"/>
                  <a:pt x="691286" y="18288"/>
                </a:cubicBezTo>
                <a:cubicBezTo>
                  <a:pt x="529596" y="366"/>
                  <a:pt x="187183" y="13912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Test information for `PISA09` reading items based on students in Great Britain.">
            <a:extLst>
              <a:ext uri="{FF2B5EF4-FFF2-40B4-BE49-F238E27FC236}">
                <a16:creationId xmlns:a16="http://schemas.microsoft.com/office/drawing/2014/main" id="{BC5DC959-042D-EED1-4921-458F6B8B7B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7" b="1"/>
          <a:stretch/>
        </p:blipFill>
        <p:spPr bwMode="auto">
          <a:xfrm>
            <a:off x="627305" y="2642616"/>
            <a:ext cx="4999886" cy="3605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86B6C35-B2B5-2172-60A7-E9947FE9A3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4496" y="2761183"/>
            <a:ext cx="5614416" cy="3368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8147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605494DE-B078-4D87-BB01-C84320618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A0576B0-CD8C-4661-95C8-A9F2CE7CDD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4724288" cy="6861324"/>
          </a:xfrm>
          <a:prstGeom prst="rect">
            <a:avLst/>
          </a:prstGeom>
          <a:solidFill>
            <a:srgbClr val="000000">
              <a:alpha val="8039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3FF60E2B-3919-423C-B1FF-56CDE66811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319042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763346-5C7F-8A97-DC44-B67AF16A2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1122363"/>
            <a:ext cx="3308130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MIRT</a:t>
            </a:r>
          </a:p>
        </p:txBody>
      </p:sp>
      <p:pic>
        <p:nvPicPr>
          <p:cNvPr id="14" name="Content Placeholder 13" descr="Chart, surface chart&#10;&#10;Description automatically generated">
            <a:extLst>
              <a:ext uri="{FF2B5EF4-FFF2-40B4-BE49-F238E27FC236}">
                <a16:creationId xmlns:a16="http://schemas.microsoft.com/office/drawing/2014/main" id="{045DD39F-5047-6EA4-63F4-577AED3314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59" r="-1" b="-1"/>
          <a:stretch/>
        </p:blipFill>
        <p:spPr>
          <a:xfrm>
            <a:off x="5603362" y="643467"/>
            <a:ext cx="5709563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4635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FE05A-D2FC-A3C7-7A12-098CCF189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Does this solve any existing problems?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B5F27B-BE08-0715-6522-CD0BE27658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5323"/>
            <a:ext cx="5681472" cy="403164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IRT can handle poor matches better</a:t>
            </a:r>
          </a:p>
          <a:p>
            <a:pPr lvl="1"/>
            <a:r>
              <a:rPr lang="en-US" dirty="0"/>
              <a:t>Not limited by K-factor</a:t>
            </a:r>
          </a:p>
          <a:p>
            <a:endParaRPr lang="en-US" dirty="0"/>
          </a:p>
          <a:p>
            <a:r>
              <a:rPr lang="en-US" dirty="0"/>
              <a:t>Skill measure </a:t>
            </a:r>
            <a:r>
              <a:rPr lang="en-US" i="1" dirty="0"/>
              <a:t>should</a:t>
            </a:r>
            <a:r>
              <a:rPr lang="en-US" dirty="0"/>
              <a:t> be more accurate</a:t>
            </a:r>
          </a:p>
          <a:p>
            <a:endParaRPr lang="en-US" dirty="0"/>
          </a:p>
          <a:p>
            <a:r>
              <a:rPr lang="en-US" dirty="0"/>
              <a:t>Faster convergence to true ability level</a:t>
            </a:r>
          </a:p>
          <a:p>
            <a:endParaRPr lang="en-US" dirty="0"/>
          </a:p>
          <a:p>
            <a:r>
              <a:rPr lang="en-US" dirty="0"/>
              <a:t>Matchmaking criteria need not always be a 50/50 prediction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124" name="Picture 4" descr="IRF for `PISA09` reading items from &quot;The play’s the thing&quot; based on students in Great Britain.">
            <a:extLst>
              <a:ext uri="{FF2B5EF4-FFF2-40B4-BE49-F238E27FC236}">
                <a16:creationId xmlns:a16="http://schemas.microsoft.com/office/drawing/2014/main" id="{CFB6BA71-58DB-4B42-C79A-323BAFB2A6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6633" y="2145323"/>
            <a:ext cx="5521359" cy="3943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67115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782242-BCD8-7E97-5CD1-D49C22306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056" y="349112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Overview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AEC4F7E-4D65-C122-5DE4-3B8C43F5E4E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6738234"/>
              </p:ext>
            </p:extLst>
          </p:nvPr>
        </p:nvGraphicFramePr>
        <p:xfrm>
          <a:off x="644056" y="1778925"/>
          <a:ext cx="11243144" cy="45264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551043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BE68F-18BC-1A49-CAD3-86E5810FB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Does this create any new problems?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9A9298-990D-A590-391D-8EC4D7791C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Scoring non-win/loss is challenging</a:t>
            </a:r>
          </a:p>
          <a:p>
            <a:endParaRPr lang="en-US" dirty="0"/>
          </a:p>
          <a:p>
            <a:r>
              <a:rPr lang="en-US" dirty="0"/>
              <a:t>Estimation of players-as-items might not even be possible</a:t>
            </a:r>
          </a:p>
          <a:p>
            <a:pPr lvl="1"/>
            <a:r>
              <a:rPr lang="en-US" dirty="0"/>
              <a:t>The two players’ theta cannot be estimated simultaneously </a:t>
            </a:r>
          </a:p>
          <a:p>
            <a:pPr lvl="1"/>
            <a:r>
              <a:rPr lang="en-US" dirty="0"/>
              <a:t>Some ideas</a:t>
            </a:r>
          </a:p>
          <a:p>
            <a:pPr lvl="2"/>
            <a:r>
              <a:rPr lang="en-US" dirty="0"/>
              <a:t>Multiple databases</a:t>
            </a:r>
          </a:p>
          <a:p>
            <a:pPr lvl="2"/>
            <a:r>
              <a:rPr lang="en-US" dirty="0"/>
              <a:t>Matches (or “scenarios”) as items </a:t>
            </a:r>
          </a:p>
          <a:p>
            <a:pPr lvl="2"/>
            <a:r>
              <a:rPr lang="en-US" dirty="0"/>
              <a:t>Delayed calculations</a:t>
            </a:r>
          </a:p>
          <a:p>
            <a:pPr lvl="1"/>
            <a:endParaRPr lang="en-US" dirty="0"/>
          </a:p>
          <a:p>
            <a:r>
              <a:rPr lang="en-US" dirty="0"/>
              <a:t>It might get us right back to where we started</a:t>
            </a:r>
          </a:p>
          <a:p>
            <a:pPr lvl="1"/>
            <a:r>
              <a:rPr lang="en-US" dirty="0"/>
              <a:t>Adjusting rating by wins/losses and choosing theta-proximate opponents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8677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BAED5-3BDC-E17E-751F-C7DB505D8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Practical Concerns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C61A84-BEE6-9B6F-1726-7D83757521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the ultimate criterion?</a:t>
            </a:r>
          </a:p>
          <a:p>
            <a:pPr lvl="1"/>
            <a:r>
              <a:rPr lang="en-US" dirty="0"/>
              <a:t>Fun? </a:t>
            </a:r>
          </a:p>
          <a:p>
            <a:pPr lvl="1"/>
            <a:r>
              <a:rPr lang="en-US" dirty="0"/>
              <a:t>Developmental Feedback to Players via Rank? </a:t>
            </a:r>
          </a:p>
          <a:p>
            <a:pPr lvl="1"/>
            <a:r>
              <a:rPr lang="en-US" dirty="0"/>
              <a:t>Accuracy of Measurement?</a:t>
            </a:r>
          </a:p>
          <a:p>
            <a:pPr lvl="1"/>
            <a:endParaRPr lang="en-US" dirty="0"/>
          </a:p>
          <a:p>
            <a:r>
              <a:rPr lang="en-US" dirty="0"/>
              <a:t>Competing interests</a:t>
            </a:r>
          </a:p>
          <a:p>
            <a:pPr lvl="1"/>
            <a:r>
              <a:rPr lang="en-US" dirty="0"/>
              <a:t>Engineers</a:t>
            </a:r>
          </a:p>
          <a:p>
            <a:pPr lvl="1"/>
            <a:r>
              <a:rPr lang="en-US" dirty="0"/>
              <a:t>Business</a:t>
            </a:r>
          </a:p>
          <a:p>
            <a:pPr lvl="1"/>
            <a:r>
              <a:rPr lang="en-US" dirty="0"/>
              <a:t>Players</a:t>
            </a:r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1692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7FDA92-512C-FC15-261F-3D1E4B171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4FF735-3059-D0E3-F507-184A948FC6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Matchmaking is perceived as generally poor</a:t>
            </a:r>
          </a:p>
          <a:p>
            <a:endParaRPr lang="en-US" dirty="0"/>
          </a:p>
          <a:p>
            <a:r>
              <a:rPr lang="en-US" dirty="0"/>
              <a:t>Existing systems are not concerned with </a:t>
            </a:r>
            <a:r>
              <a:rPr lang="en-US" i="1" dirty="0"/>
              <a:t>measurement</a:t>
            </a:r>
            <a:r>
              <a:rPr lang="en-US" dirty="0"/>
              <a:t> per se</a:t>
            </a:r>
          </a:p>
          <a:p>
            <a:endParaRPr lang="en-US" dirty="0"/>
          </a:p>
          <a:p>
            <a:r>
              <a:rPr lang="en-US" dirty="0"/>
              <a:t>IRT may be able to more accurately measure Skill thereby increasing the quality of matchmaking </a:t>
            </a:r>
          </a:p>
        </p:txBody>
      </p:sp>
    </p:spTree>
    <p:extLst>
      <p:ext uri="{BB962C8B-B14F-4D97-AF65-F5344CB8AC3E}">
        <p14:creationId xmlns:p14="http://schemas.microsoft.com/office/powerpoint/2010/main" val="3188826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458AB-0889-DCE0-07A4-BAE00A3BE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6AC8DF-00A9-9EBA-A252-C5BFB09CE0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Skill</a:t>
            </a:r>
          </a:p>
          <a:p>
            <a:pPr lvl="1"/>
            <a:r>
              <a:rPr lang="en-US" dirty="0"/>
              <a:t>The player’s ability level</a:t>
            </a:r>
          </a:p>
          <a:p>
            <a:pPr lvl="1"/>
            <a:endParaRPr lang="en-US" dirty="0"/>
          </a:p>
          <a:p>
            <a:r>
              <a:rPr lang="en-US" dirty="0"/>
              <a:t>Matchmaking System</a:t>
            </a:r>
          </a:p>
          <a:p>
            <a:pPr lvl="1"/>
            <a:r>
              <a:rPr lang="en-US" dirty="0"/>
              <a:t>A system to determine which players are placed together</a:t>
            </a:r>
          </a:p>
          <a:p>
            <a:pPr lvl="1"/>
            <a:endParaRPr lang="en-US" dirty="0"/>
          </a:p>
          <a:p>
            <a:r>
              <a:rPr lang="en-US" dirty="0"/>
              <a:t>Ranking System</a:t>
            </a:r>
          </a:p>
          <a:p>
            <a:pPr lvl="1"/>
            <a:r>
              <a:rPr lang="en-US" dirty="0"/>
              <a:t>A system by which players are informed of their relative standing to other players</a:t>
            </a:r>
          </a:p>
        </p:txBody>
      </p:sp>
    </p:spTree>
    <p:extLst>
      <p:ext uri="{BB962C8B-B14F-4D97-AF65-F5344CB8AC3E}">
        <p14:creationId xmlns:p14="http://schemas.microsoft.com/office/powerpoint/2010/main" val="23803534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4E5F5-2930-D6C2-D5C3-B6DFAA930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5941"/>
            <a:ext cx="12192000" cy="1460500"/>
          </a:xfrm>
        </p:spPr>
        <p:txBody>
          <a:bodyPr/>
          <a:lstStyle/>
          <a:p>
            <a:r>
              <a:rPr lang="en-US" dirty="0"/>
              <a:t>The Problem: Poor Matchmaking (from </a:t>
            </a:r>
            <a:r>
              <a:rPr lang="en-US" dirty="0">
                <a:solidFill>
                  <a:srgbClr val="FF0000"/>
                </a:solidFill>
              </a:rPr>
              <a:t>Reddit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831D2C-2438-2348-A086-ABF49A7A87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" y="1496441"/>
            <a:ext cx="12045696" cy="566991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“Bro. I've clocked nearly </a:t>
            </a:r>
            <a:r>
              <a:rPr lang="en-US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1000 games 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this season and yes, the matchmaking is </a:t>
            </a:r>
            <a:r>
              <a:rPr lang="en-US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horrendous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. The worst part is that if I get [someone really good in my team] I get [an inflated rating]. It’s so awful. I've gotten [a good rank] 5 different seasons and</a:t>
            </a:r>
            <a:r>
              <a:rPr lang="en-US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I can’t even get out of [a bad rank]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. I have other friends in the same boat.”</a:t>
            </a:r>
          </a:p>
          <a:p>
            <a:pPr marL="0" indent="0">
              <a:buNone/>
            </a:pPr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“The number one thing I hate about this game is the [bleeping] matchmaking.”</a:t>
            </a:r>
          </a:p>
          <a:p>
            <a:pPr marL="0" indent="0">
              <a:buNone/>
            </a:pPr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“[Company] has a matchmaking team so I don’t know how it could possibly be this bad”</a:t>
            </a:r>
          </a:p>
        </p:txBody>
      </p:sp>
    </p:spTree>
    <p:extLst>
      <p:ext uri="{BB962C8B-B14F-4D97-AF65-F5344CB8AC3E}">
        <p14:creationId xmlns:p14="http://schemas.microsoft.com/office/powerpoint/2010/main" val="1059469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0828A-1329-F675-2CA3-EBE5DD1FB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365760"/>
            <a:ext cx="10722864" cy="1324928"/>
          </a:xfrm>
        </p:spPr>
        <p:txBody>
          <a:bodyPr/>
          <a:lstStyle/>
          <a:p>
            <a:r>
              <a:rPr lang="en-US" dirty="0"/>
              <a:t>Main Assumptions of Matchmaking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9F1D08-679C-0F1E-06CA-7765F5820A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1755648"/>
            <a:ext cx="10722864" cy="442131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An optimal match is where each player has a 50% chance to win</a:t>
            </a:r>
          </a:p>
          <a:p>
            <a:pPr lvl="1"/>
            <a:r>
              <a:rPr lang="en-US" dirty="0"/>
              <a:t>Greater competition </a:t>
            </a:r>
          </a:p>
          <a:p>
            <a:pPr lvl="1"/>
            <a:r>
              <a:rPr lang="en-US" dirty="0"/>
              <a:t>More fun and engagement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Over time, a player’s rating (and rank) is an accurate measure of their ability</a:t>
            </a:r>
          </a:p>
          <a:p>
            <a:endParaRPr lang="en-US" dirty="0"/>
          </a:p>
          <a:p>
            <a:r>
              <a:rPr lang="en-US" dirty="0"/>
              <a:t>The rating difference is a valid metric across the entire range of skill</a:t>
            </a:r>
          </a:p>
          <a:p>
            <a:endParaRPr lang="en-US" dirty="0"/>
          </a:p>
          <a:p>
            <a:r>
              <a:rPr lang="en-US" dirty="0"/>
              <a:t>Players are trying to win</a:t>
            </a:r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311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7" name="Rectangle 1036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9381CE-AC80-2B53-E85F-300B290B2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677" y="-185195"/>
            <a:ext cx="5251316" cy="180730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Elo Rating System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BA65BC-9130-5B7B-21B8-F94CCEF9A1F5}"/>
              </a:ext>
            </a:extLst>
          </p:cNvPr>
          <p:cNvSpPr txBox="1"/>
          <p:nvPr/>
        </p:nvSpPr>
        <p:spPr>
          <a:xfrm>
            <a:off x="206505" y="1436914"/>
            <a:ext cx="6019661" cy="520881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Assumption: Performance is a normally distributed random variable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After a match, points are transferred between players.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>
              <a:lnSpc>
                <a:spcPct val="80000"/>
              </a:lnSpc>
              <a:spcBef>
                <a:spcPts val="1000"/>
              </a:spcBef>
              <a:spcAft>
                <a:spcPts val="600"/>
              </a:spcAft>
            </a:pPr>
            <a:r>
              <a:rPr lang="en-US" b="1" dirty="0" err="1">
                <a:latin typeface="Lucida Sans Typewriter" panose="020B0509030504030204" pitchFamily="49" charset="0"/>
              </a:rPr>
              <a:t>RatingDiff</a:t>
            </a:r>
            <a:r>
              <a:rPr lang="en-US" b="1" dirty="0">
                <a:latin typeface="Lucida Sans Typewriter" panose="020B0509030504030204" pitchFamily="49" charset="0"/>
              </a:rPr>
              <a:t> = (Score – Expected) * K-factor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Where: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latin typeface="Lucida Sans Typewriter" panose="020B0509030504030204" pitchFamily="49" charset="0"/>
              </a:rPr>
              <a:t>Score</a:t>
            </a:r>
            <a:r>
              <a:rPr lang="en-US" sz="2000" dirty="0"/>
              <a:t> </a:t>
            </a:r>
            <a:r>
              <a:rPr lang="en-US" sz="2400" dirty="0"/>
              <a:t>is 0 = loss, 0.5 = draw, 1 = win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latin typeface="Lucida Sans Typewriter" panose="020B0509030504030204" pitchFamily="49" charset="0"/>
              </a:rPr>
              <a:t>Expected</a:t>
            </a:r>
            <a:r>
              <a:rPr lang="en-US" b="1" dirty="0">
                <a:latin typeface="Lucida Sans Typewriter" panose="020B0509030504030204" pitchFamily="49" charset="0"/>
              </a:rPr>
              <a:t> </a:t>
            </a:r>
            <a:r>
              <a:rPr lang="en-US" sz="2400" dirty="0"/>
              <a:t>is 0 to 1, probability of winning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latin typeface="Lucida Sans Typewriter" panose="020B0509030504030204" pitchFamily="49" charset="0"/>
              </a:rPr>
              <a:t>K-factor</a:t>
            </a:r>
            <a:r>
              <a:rPr lang="en-US" sz="2400" dirty="0"/>
              <a:t> is a constant for maximum change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A369BC09-E136-8B68-62BB-B2A1D1DA1D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35" r="-1" b="-1"/>
          <a:stretch/>
        </p:blipFill>
        <p:spPr bwMode="auto"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66490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55D4C-7717-8DD4-8F5F-D30864F23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0515600" cy="1325563"/>
          </a:xfrm>
        </p:spPr>
        <p:txBody>
          <a:bodyPr/>
          <a:lstStyle/>
          <a:p>
            <a:r>
              <a:rPr lang="en-US" dirty="0"/>
              <a:t>Elo Rating System: Formula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3743CA-31C7-D438-EE8A-4B8F8358B8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062" y="1171977"/>
            <a:ext cx="11147738" cy="500498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After a match, rating points are transferred between players:</a:t>
            </a:r>
          </a:p>
          <a:p>
            <a:pPr marL="0" indent="0">
              <a:buNone/>
            </a:pPr>
            <a:endParaRPr lang="en-US" dirty="0">
              <a:latin typeface="Lucida Sans Typewriter" panose="020B0509030504030204" pitchFamily="49" charset="0"/>
            </a:endParaRPr>
          </a:p>
          <a:p>
            <a:pPr marL="0" indent="0">
              <a:buNone/>
            </a:pPr>
            <a:r>
              <a:rPr lang="en-US" sz="2800" b="1" dirty="0" err="1">
                <a:latin typeface="Lucida Sans Typewriter" panose="020B0509030504030204" pitchFamily="49" charset="0"/>
              </a:rPr>
              <a:t>RatingDiff</a:t>
            </a:r>
            <a:r>
              <a:rPr lang="en-US" sz="2800" b="1" dirty="0">
                <a:latin typeface="Lucida Sans Typewriter" panose="020B0509030504030204" pitchFamily="49" charset="0"/>
              </a:rPr>
              <a:t> = (Score – Expected) * K-factor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Expected result formula (from the normal distribution):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>
                <a:latin typeface="Lucida Sans Typewriter" panose="020B0509030504030204" pitchFamily="49" charset="0"/>
              </a:rPr>
              <a:t>Expected [A] = 1/(1+10^(Rating[B-A]/400))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dirty="0"/>
              <a:t>Which gives </a:t>
            </a:r>
            <a:r>
              <a:rPr lang="en-US" b="1" dirty="0"/>
              <a:t>Player A </a:t>
            </a:r>
            <a:r>
              <a:rPr lang="en-US" dirty="0"/>
              <a:t>the chance of winning for each </a:t>
            </a:r>
            <a:r>
              <a:rPr lang="en-US" b="1" dirty="0"/>
              <a:t>Rating [B-A]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0: </a:t>
            </a:r>
            <a:r>
              <a:rPr lang="en-US" b="1" dirty="0"/>
              <a:t>50%</a:t>
            </a:r>
            <a:r>
              <a:rPr lang="en-US" dirty="0"/>
              <a:t>, 100: </a:t>
            </a:r>
            <a:r>
              <a:rPr lang="en-US" b="1" dirty="0"/>
              <a:t>64%</a:t>
            </a:r>
            <a:r>
              <a:rPr lang="en-US" dirty="0"/>
              <a:t>, 200: </a:t>
            </a:r>
            <a:r>
              <a:rPr lang="en-US" b="1" dirty="0"/>
              <a:t>76%</a:t>
            </a:r>
            <a:r>
              <a:rPr lang="en-US" dirty="0"/>
              <a:t>, 300: </a:t>
            </a:r>
            <a:r>
              <a:rPr lang="en-US" b="1" dirty="0"/>
              <a:t>85%</a:t>
            </a:r>
            <a:r>
              <a:rPr lang="en-US" dirty="0"/>
              <a:t>, 400: </a:t>
            </a:r>
            <a:r>
              <a:rPr lang="en-US" b="1" dirty="0"/>
              <a:t>91%</a:t>
            </a:r>
            <a:r>
              <a:rPr lang="en-US" dirty="0"/>
              <a:t>, 500: </a:t>
            </a:r>
            <a:r>
              <a:rPr lang="en-US" b="1" dirty="0"/>
              <a:t>95%</a:t>
            </a:r>
            <a:r>
              <a:rPr lang="en-US" dirty="0"/>
              <a:t>, 600: </a:t>
            </a:r>
            <a:r>
              <a:rPr lang="en-US" b="1" dirty="0"/>
              <a:t>97%</a:t>
            </a:r>
          </a:p>
        </p:txBody>
      </p:sp>
      <p:pic>
        <p:nvPicPr>
          <p:cNvPr id="5" name="Picture 4" descr="Chart, diagram, box and whisker chart&#10;&#10;Description automatically generated">
            <a:extLst>
              <a:ext uri="{FF2B5EF4-FFF2-40B4-BE49-F238E27FC236}">
                <a16:creationId xmlns:a16="http://schemas.microsoft.com/office/drawing/2014/main" id="{59A2289E-77DE-F1A5-80EA-41B5D6F256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285" y="403181"/>
            <a:ext cx="3587715" cy="1537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3939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55D4C-7717-8DD4-8F5F-D30864F23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0515600" cy="1325563"/>
          </a:xfrm>
        </p:spPr>
        <p:txBody>
          <a:bodyPr/>
          <a:lstStyle/>
          <a:p>
            <a:r>
              <a:rPr lang="en-US" dirty="0"/>
              <a:t>Elo Rating System: Formula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3743CA-31C7-D438-EE8A-4B8F8358B8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498" y="1343817"/>
            <a:ext cx="11700414" cy="5495927"/>
          </a:xfrm>
        </p:spPr>
        <p:txBody>
          <a:bodyPr>
            <a:normAutofit/>
          </a:bodyPr>
          <a:lstStyle/>
          <a:p>
            <a:r>
              <a:rPr lang="en-US" dirty="0"/>
              <a:t>Players </a:t>
            </a:r>
            <a:r>
              <a:rPr lang="en-US" b="1" dirty="0"/>
              <a:t>Juan: 1500 </a:t>
            </a:r>
            <a:r>
              <a:rPr lang="en-US" dirty="0"/>
              <a:t>and </a:t>
            </a:r>
            <a:r>
              <a:rPr lang="en-US" dirty="0">
                <a:solidFill>
                  <a:srgbClr val="FF0000"/>
                </a:solidFill>
              </a:rPr>
              <a:t>Sarah: 1900</a:t>
            </a:r>
          </a:p>
          <a:p>
            <a:pPr lvl="1"/>
            <a:r>
              <a:rPr lang="en-US" dirty="0"/>
              <a:t>Expected [</a:t>
            </a:r>
            <a:r>
              <a:rPr lang="en-US" dirty="0">
                <a:solidFill>
                  <a:schemeClr val="accent1"/>
                </a:solidFill>
              </a:rPr>
              <a:t>Juan</a:t>
            </a:r>
            <a:r>
              <a:rPr lang="en-US" dirty="0"/>
              <a:t>] = .09</a:t>
            </a:r>
          </a:p>
          <a:p>
            <a:pPr lvl="1"/>
            <a:r>
              <a:rPr lang="en-US" dirty="0"/>
              <a:t>Expected [</a:t>
            </a:r>
            <a:r>
              <a:rPr lang="en-US" dirty="0">
                <a:solidFill>
                  <a:srgbClr val="FF0000"/>
                </a:solidFill>
              </a:rPr>
              <a:t>Sarah</a:t>
            </a:r>
            <a:r>
              <a:rPr lang="en-US" dirty="0"/>
              <a:t>] = .91</a:t>
            </a:r>
          </a:p>
          <a:p>
            <a:pPr lvl="1"/>
            <a:endParaRPr lang="en-US" dirty="0"/>
          </a:p>
          <a:p>
            <a:r>
              <a:rPr lang="en-US" dirty="0"/>
              <a:t>With K-factor of 32, rating changes are:</a:t>
            </a:r>
          </a:p>
          <a:p>
            <a:pPr lvl="1"/>
            <a:r>
              <a:rPr lang="en-US" b="1" dirty="0"/>
              <a:t>Juan</a:t>
            </a:r>
            <a:r>
              <a:rPr lang="en-US" dirty="0"/>
              <a:t> wins (Score = 1)</a:t>
            </a:r>
          </a:p>
          <a:p>
            <a:pPr lvl="2"/>
            <a:r>
              <a:rPr lang="en-US" dirty="0"/>
              <a:t>(1-.09)*32 = +29</a:t>
            </a:r>
          </a:p>
          <a:p>
            <a:pPr lvl="2"/>
            <a:endParaRPr lang="en-US" dirty="0"/>
          </a:p>
          <a:p>
            <a:pPr lvl="1"/>
            <a:r>
              <a:rPr lang="en-US" b="1" dirty="0"/>
              <a:t>Juan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/>
              <a:t>draws (Score = .5)</a:t>
            </a:r>
          </a:p>
          <a:p>
            <a:pPr lvl="2"/>
            <a:r>
              <a:rPr lang="en-US" dirty="0"/>
              <a:t>(.5-.09)*32= +13</a:t>
            </a:r>
          </a:p>
          <a:p>
            <a:pPr lvl="2"/>
            <a:endParaRPr lang="en-US" dirty="0"/>
          </a:p>
          <a:p>
            <a:pPr lvl="1"/>
            <a:r>
              <a:rPr lang="en-US" b="1" dirty="0"/>
              <a:t>Juan </a:t>
            </a:r>
            <a:r>
              <a:rPr lang="en-US" dirty="0"/>
              <a:t>loses (Score = 0 )</a:t>
            </a:r>
          </a:p>
          <a:p>
            <a:pPr lvl="2"/>
            <a:r>
              <a:rPr lang="en-US" dirty="0"/>
              <a:t>(0-.09)*32= -3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7AE1F56-CB31-7B2E-6F41-B4D3668E43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3150" y="18255"/>
            <a:ext cx="6038850" cy="31623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364A9DA-DC46-0E8B-F554-EBB7D9753FDA}"/>
              </a:ext>
            </a:extLst>
          </p:cNvPr>
          <p:cNvSpPr txBox="1"/>
          <p:nvPr/>
        </p:nvSpPr>
        <p:spPr>
          <a:xfrm>
            <a:off x="6400800" y="3429000"/>
            <a:ext cx="562270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Outcomes for </a:t>
            </a:r>
            <a:r>
              <a:rPr lang="en-US" sz="2800" b="1" dirty="0"/>
              <a:t>Juan</a:t>
            </a:r>
            <a:r>
              <a:rPr lang="en-US" sz="2800" dirty="0"/>
              <a:t> vs </a:t>
            </a:r>
            <a:r>
              <a:rPr lang="en-US" sz="2800" dirty="0">
                <a:solidFill>
                  <a:srgbClr val="FF0000"/>
                </a:solidFill>
              </a:rPr>
              <a:t>Sarah </a:t>
            </a:r>
            <a:r>
              <a:rPr lang="en-US" sz="2800" dirty="0"/>
              <a:t>(</a:t>
            </a:r>
            <a:r>
              <a:rPr lang="en-US" sz="2800" b="1" dirty="0"/>
              <a:t>9% </a:t>
            </a:r>
            <a:r>
              <a:rPr lang="en-US" sz="2800" dirty="0"/>
              <a:t>chance of winning)</a:t>
            </a:r>
          </a:p>
          <a:p>
            <a:endParaRPr lang="en-US" sz="2800" dirty="0"/>
          </a:p>
          <a:p>
            <a:r>
              <a:rPr lang="en-US" sz="2800" dirty="0"/>
              <a:t>	Win    +29</a:t>
            </a:r>
          </a:p>
          <a:p>
            <a:r>
              <a:rPr lang="en-US" sz="2800" dirty="0"/>
              <a:t>	Draw  +13</a:t>
            </a:r>
          </a:p>
          <a:p>
            <a:r>
              <a:rPr lang="en-US" sz="2800" dirty="0"/>
              <a:t>	Loss     -3</a:t>
            </a:r>
          </a:p>
        </p:txBody>
      </p:sp>
    </p:spTree>
    <p:extLst>
      <p:ext uri="{BB962C8B-B14F-4D97-AF65-F5344CB8AC3E}">
        <p14:creationId xmlns:p14="http://schemas.microsoft.com/office/powerpoint/2010/main" val="2810742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78612-34A7-D023-B763-52397F134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Elo Rating Thoughts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9FA9B4-EE8D-98F6-6A76-211E2E9A46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Simple, easy to understand</a:t>
            </a:r>
          </a:p>
          <a:p>
            <a:endParaRPr lang="en-US" dirty="0"/>
          </a:p>
          <a:p>
            <a:r>
              <a:rPr lang="en-US" dirty="0"/>
              <a:t>Skill is relative to the players in the sample</a:t>
            </a:r>
          </a:p>
          <a:p>
            <a:endParaRPr lang="en-US" dirty="0"/>
          </a:p>
          <a:p>
            <a:r>
              <a:rPr lang="en-US" dirty="0"/>
              <a:t>Expected probability for a given difference is the same across all levels of skill (e.g., 500 vs 400 and 2500 vs 2400)</a:t>
            </a:r>
          </a:p>
          <a:p>
            <a:endParaRPr lang="en-US" dirty="0"/>
          </a:p>
          <a:p>
            <a:r>
              <a:rPr lang="en-US" dirty="0"/>
              <a:t>The K-factor (scale) is constant </a:t>
            </a:r>
          </a:p>
          <a:p>
            <a:pPr lvl="1"/>
            <a:r>
              <a:rPr lang="en-US" dirty="0"/>
              <a:t>may need to be adjusted for new vs pro players</a:t>
            </a:r>
          </a:p>
          <a:p>
            <a:endParaRPr lang="en-US" dirty="0"/>
          </a:p>
          <a:p>
            <a:r>
              <a:rPr lang="en-US" dirty="0"/>
              <a:t>New players can take a long time to converge to their true skill rating</a:t>
            </a:r>
          </a:p>
        </p:txBody>
      </p:sp>
    </p:spTree>
    <p:extLst>
      <p:ext uri="{BB962C8B-B14F-4D97-AF65-F5344CB8AC3E}">
        <p14:creationId xmlns:p14="http://schemas.microsoft.com/office/powerpoint/2010/main" val="14202906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888</TotalTime>
  <Words>1010</Words>
  <Application>Microsoft Office PowerPoint</Application>
  <PresentationFormat>Widescreen</PresentationFormat>
  <Paragraphs>185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Cambria Math</vt:lpstr>
      <vt:lpstr>Lucida Sans Typewriter</vt:lpstr>
      <vt:lpstr>Verdana</vt:lpstr>
      <vt:lpstr>Office Theme</vt:lpstr>
      <vt:lpstr>IRT as a Method to Improve Matchmaking in Online Competitive Games </vt:lpstr>
      <vt:lpstr>Overview</vt:lpstr>
      <vt:lpstr>Definitions</vt:lpstr>
      <vt:lpstr>The Problem: Poor Matchmaking (from Reddit)</vt:lpstr>
      <vt:lpstr>Main Assumptions of Matchmaking</vt:lpstr>
      <vt:lpstr>Elo Rating System</vt:lpstr>
      <vt:lpstr>Elo Rating System: Formula</vt:lpstr>
      <vt:lpstr>Elo Rating System: Formula</vt:lpstr>
      <vt:lpstr>Elo Rating Thoughts</vt:lpstr>
      <vt:lpstr>Microsoft’s TrueSkill</vt:lpstr>
      <vt:lpstr>Microsoft’s TrueSkill</vt:lpstr>
      <vt:lpstr>TrueSkill Thoughts</vt:lpstr>
      <vt:lpstr>PowerPoint Presentation</vt:lpstr>
      <vt:lpstr>What can IRT offer?</vt:lpstr>
      <vt:lpstr>Can we model players as items?</vt:lpstr>
      <vt:lpstr>ICC would give additional information about players and the game</vt:lpstr>
      <vt:lpstr>Theta Distribution to form Ranks</vt:lpstr>
      <vt:lpstr>MIRT</vt:lpstr>
      <vt:lpstr>Does this solve any existing problems?</vt:lpstr>
      <vt:lpstr>Does this create any new problems?</vt:lpstr>
      <vt:lpstr>Practical Concerns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IRT as a Method to Improve Matchmaking</dc:title>
  <dc:creator>Matthew Lauritsen</dc:creator>
  <cp:lastModifiedBy>Matthew Lauritsen</cp:lastModifiedBy>
  <cp:revision>75</cp:revision>
  <dcterms:created xsi:type="dcterms:W3CDTF">2022-11-02T13:54:13Z</dcterms:created>
  <dcterms:modified xsi:type="dcterms:W3CDTF">2022-11-04T00:55:27Z</dcterms:modified>
</cp:coreProperties>
</file>