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8" r:id="rId11"/>
    <p:sldId id="266" r:id="rId12"/>
    <p:sldId id="265" r:id="rId13"/>
    <p:sldId id="274" r:id="rId14"/>
    <p:sldId id="267" r:id="rId15"/>
    <p:sldId id="279" r:id="rId16"/>
    <p:sldId id="280" r:id="rId17"/>
    <p:sldId id="281" r:id="rId18"/>
    <p:sldId id="278" r:id="rId19"/>
    <p:sldId id="282" r:id="rId20"/>
    <p:sldId id="269" r:id="rId21"/>
    <p:sldId id="275" r:id="rId22"/>
    <p:sldId id="270" r:id="rId23"/>
    <p:sldId id="271" r:id="rId24"/>
    <p:sldId id="273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slide" Target="slides/slide25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4B6AF-60C5-E14C-BF54-633A7D9BE94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400A9-369F-7849-AA82-F723099819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</a:t>
            </a:r>
            <a:r>
              <a:rPr lang="en-US" baseline="0" dirty="0" smtClean="0"/>
              <a:t> discriminate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00A9-369F-7849-AA82-F723099819E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 probability that the item is in the domain for each domain – what does </a:t>
            </a:r>
            <a:r>
              <a:rPr lang="en-US" dirty="0" err="1" smtClean="0"/>
              <a:t>argmax</a:t>
            </a:r>
            <a:r>
              <a:rPr lang="en-US" dirty="0" smtClean="0"/>
              <a:t> mean? – pick the domain that maximizes the</a:t>
            </a:r>
            <a:r>
              <a:rPr lang="en-US" baseline="0" dirty="0" smtClean="0"/>
              <a:t> probability item is in the domain given the words of the item – </a:t>
            </a:r>
            <a:r>
              <a:rPr lang="en-US" baseline="0" dirty="0" err="1" smtClean="0"/>
              <a:t>prob</a:t>
            </a:r>
            <a:r>
              <a:rPr lang="en-US" baseline="0" dirty="0" smtClean="0"/>
              <a:t> domain – cross validate regression but the LOOCV is validating this – assuming each domain is equally likely – not imp </a:t>
            </a:r>
            <a:r>
              <a:rPr lang="en-US" baseline="0" dirty="0" err="1" smtClean="0"/>
              <a:t>bc</a:t>
            </a:r>
            <a:r>
              <a:rPr lang="en-US" baseline="0" dirty="0" smtClean="0"/>
              <a:t> we have no strong reason to believe </a:t>
            </a:r>
            <a:r>
              <a:rPr lang="en-US" dirty="0" smtClean="0"/>
              <a:t>what does naïve mean? What are we actually assuming since</a:t>
            </a:r>
            <a:r>
              <a:rPr lang="en-US" baseline="0" dirty="0" smtClean="0"/>
              <a:t> you had said there were just constants?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1, our desire</a:t>
            </a:r>
          </a:p>
          <a:p>
            <a:r>
              <a:rPr lang="en-US" baseline="0" dirty="0" smtClean="0"/>
              <a:t>2. Rewrite in </a:t>
            </a:r>
            <a:r>
              <a:rPr lang="en-US" baseline="0" dirty="0" err="1" smtClean="0"/>
              <a:t>bayes</a:t>
            </a:r>
            <a:endParaRPr lang="en-US" baseline="0" dirty="0" smtClean="0"/>
          </a:p>
          <a:p>
            <a:r>
              <a:rPr lang="en-US" baseline="0" dirty="0" smtClean="0"/>
              <a:t>3, predicted domain is still </a:t>
            </a:r>
            <a:r>
              <a:rPr lang="en-US" baseline="0" dirty="0" err="1" smtClean="0"/>
              <a:t>argmax</a:t>
            </a:r>
            <a:r>
              <a:rPr lang="en-US" baseline="0" dirty="0" smtClean="0"/>
              <a:t>, don’t have to compute </a:t>
            </a:r>
            <a:r>
              <a:rPr lang="en-US" baseline="0" dirty="0" err="1" smtClean="0"/>
              <a:t>p|item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bc</a:t>
            </a:r>
            <a:r>
              <a:rPr lang="en-US" baseline="0" dirty="0" smtClean="0"/>
              <a:t> it’s a constant </a:t>
            </a:r>
          </a:p>
          <a:p>
            <a:r>
              <a:rPr lang="en-US" baseline="0" dirty="0" smtClean="0"/>
              <a:t>4. That the words of the </a:t>
            </a:r>
            <a:r>
              <a:rPr lang="en-US" baseline="0" dirty="0" err="1" smtClean="0"/>
              <a:t>itme</a:t>
            </a:r>
            <a:r>
              <a:rPr lang="en-US" baseline="0" dirty="0" smtClean="0"/>
              <a:t> – probability of word one and word two and word three given the domain – no possibility that we’d be able to calculate that probability </a:t>
            </a:r>
            <a:r>
              <a:rPr lang="en-US" baseline="0" dirty="0" err="1" smtClean="0"/>
              <a:t>bc</a:t>
            </a:r>
            <a:r>
              <a:rPr lang="en-US" baseline="0" dirty="0" smtClean="0"/>
              <a:t> we’d have every word</a:t>
            </a:r>
          </a:p>
          <a:p>
            <a:r>
              <a:rPr lang="en-US" baseline="0" dirty="0" smtClean="0"/>
              <a:t>5. So the </a:t>
            </a:r>
            <a:r>
              <a:rPr lang="en-US" baseline="0" dirty="0" err="1" smtClean="0"/>
              <a:t>naieve</a:t>
            </a:r>
            <a:r>
              <a:rPr lang="en-US" baseline="0" dirty="0" smtClean="0"/>
              <a:t> part of </a:t>
            </a:r>
            <a:r>
              <a:rPr lang="en-US" baseline="0" dirty="0" err="1" smtClean="0"/>
              <a:t>naieve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bayes</a:t>
            </a:r>
            <a:r>
              <a:rPr lang="en-US" baseline="0" dirty="0" smtClean="0"/>
              <a:t> is that we’re assuming the words are independent – so that </a:t>
            </a:r>
            <a:r>
              <a:rPr lang="en-US" baseline="0" dirty="0" err="1" smtClean="0"/>
              <a:t>prob</a:t>
            </a:r>
            <a:r>
              <a:rPr lang="en-US" baseline="0" dirty="0" smtClean="0"/>
              <a:t> of word 1 is independent of </a:t>
            </a:r>
            <a:r>
              <a:rPr lang="en-US" baseline="0" dirty="0" err="1" smtClean="0"/>
              <a:t>prob</a:t>
            </a:r>
            <a:r>
              <a:rPr lang="en-US" baseline="0" dirty="0" smtClean="0"/>
              <a:t> of word 2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 then just take all the words and calculate every word as a row and each domain as a column – to train the classifier we just count the # of times a word appears in he domain and then divide it – that’s the probability we have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00A9-369F-7849-AA82-F723099819E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00A9-369F-7849-AA82-F723099819E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we do this? On</a:t>
            </a:r>
            <a:r>
              <a:rPr lang="en-US" baseline="0" dirty="0" smtClean="0"/>
              <a:t> new data? Leave this in?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Picked some that were a miss with missing terms and then picked some that were not a miss</a:t>
            </a:r>
          </a:p>
          <a:p>
            <a:r>
              <a:rPr lang="en-US" baseline="0" dirty="0" smtClean="0"/>
              <a:t>Sense 1 makes sense because supposed to be the most common </a:t>
            </a:r>
            <a:r>
              <a:rPr lang="en-US" baseline="0" dirty="0" err="1" smtClean="0"/>
              <a:t>useage</a:t>
            </a:r>
            <a:r>
              <a:rPr lang="en-US" baseline="0" dirty="0" smtClean="0"/>
              <a:t> – did not include part of speech information in this – POS tagging would have at least been stronger – but word sense disambiguation would have been even better (POS plus meaning)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00A9-369F-7849-AA82-F723099819EC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Synonym far more likely to convey the right meaning</a:t>
            </a:r>
            <a:r>
              <a:rPr lang="en-US" baseline="0" dirty="0" smtClean="0"/>
              <a:t> instead the dictionary definition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00A9-369F-7849-AA82-F723099819EC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Figuring out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00A9-369F-7849-AA82-F723099819E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Sense was really</a:t>
            </a:r>
            <a:r>
              <a:rPr lang="en-US" baseline="0" dirty="0" smtClean="0"/>
              <a:t>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00A9-369F-7849-AA82-F723099819E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79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647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049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94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286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318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16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656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990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99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689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33F3-1489-41D1-9B44-B10D9F398FB4}" type="datetimeFigureOut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22FD0-8385-4A75-B01F-CE75671AB5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079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hyperlink" Target="http://en.wiktionary.org/wiki/advanc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1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 of a Naïve Bayesian Classifier for “Big Five” Item Domains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Alan </a:t>
            </a:r>
            <a:r>
              <a:rPr lang="en-US" dirty="0" smtClean="0"/>
              <a:t>D. </a:t>
            </a:r>
            <a:r>
              <a:rPr lang="en-US" dirty="0" smtClean="0"/>
              <a:t>Mead</a:t>
            </a:r>
          </a:p>
          <a:p>
            <a:r>
              <a:rPr lang="en-US" dirty="0" smtClean="0"/>
              <a:t>Cassia K. Carter</a:t>
            </a:r>
            <a:endParaRPr lang="en-US" dirty="0" smtClean="0"/>
          </a:p>
          <a:p>
            <a:r>
              <a:rPr lang="en-US" dirty="0" smtClean="0"/>
              <a:t>Illinois Institute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7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NB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/>
          <a:lstStyle/>
          <a:p>
            <a:r>
              <a:rPr lang="en-US" dirty="0" smtClean="0"/>
              <a:t>I am the life of the party (E+)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Classified as extraversion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0449835"/>
              </p:ext>
            </p:extLst>
          </p:nvPr>
        </p:nvGraphicFramePr>
        <p:xfrm>
          <a:off x="533400" y="2286000"/>
          <a:ext cx="8229600" cy="3108959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3657600"/>
                <a:gridCol w="1981200"/>
                <a:gridCol w="2590800"/>
              </a:tblGrid>
              <a:tr h="161925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effectLst/>
                          <a:latin typeface="+mn-lt"/>
                        </a:rPr>
                        <a:t>Domain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/>
                          <a:latin typeface="+mn-lt"/>
                        </a:rPr>
                        <a:t>“life”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/>
                          <a:latin typeface="+mn-lt"/>
                        </a:rPr>
                        <a:t>“party”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161925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effectLst/>
                        </a:rPr>
                        <a:t>Agreeableness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0.0000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0.0000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161925">
                <a:tc>
                  <a:txBody>
                    <a:bodyPr/>
                    <a:lstStyle/>
                    <a:p>
                      <a:pPr algn="l"/>
                      <a:r>
                        <a:rPr lang="en-US" sz="2800">
                          <a:effectLst/>
                        </a:rPr>
                        <a:t>Conscientiousness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0.0000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0.0000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effectLst/>
                        </a:rPr>
                        <a:t>Extraversion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0.0154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0.0231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effectLst/>
                        </a:rPr>
                        <a:t>Neuroticism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effectLst/>
                        </a:rPr>
                        <a:t>0.0000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0.0000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161925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effectLst/>
                        </a:rPr>
                        <a:t>Openness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effectLst/>
                        </a:rPr>
                        <a:t>0.0226</a:t>
                      </a:r>
                      <a:endParaRPr lang="en-US" sz="280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0.0000</a:t>
                      </a:r>
                      <a:endParaRPr lang="en-US" sz="2800" dirty="0"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854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RQ1: How well does this method work?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Can it be improved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RQ2: Does adding additional items help improve classification accuracy?</a:t>
            </a:r>
          </a:p>
          <a:p>
            <a:pPr lvl="1"/>
            <a:r>
              <a:rPr lang="en-US" dirty="0" smtClean="0"/>
              <a:t>RQ3: Does type of item added in matter?</a:t>
            </a:r>
          </a:p>
          <a:p>
            <a:pPr lvl="1"/>
            <a:r>
              <a:rPr lang="en-US" dirty="0" smtClean="0"/>
              <a:t>RQ4: </a:t>
            </a:r>
            <a:r>
              <a:rPr lang="en-US" dirty="0" smtClean="0"/>
              <a:t>How to handle unknown words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53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Compiled a database of five forms of various Big Five personality tests; N</a:t>
            </a:r>
            <a:r>
              <a:rPr lang="en-US" dirty="0" smtClean="0"/>
              <a:t>=</a:t>
            </a:r>
            <a:r>
              <a:rPr lang="en-US" dirty="0" smtClean="0"/>
              <a:t>655</a:t>
            </a:r>
            <a:endParaRPr lang="en-US" dirty="0" smtClean="0"/>
          </a:p>
          <a:p>
            <a:r>
              <a:rPr lang="en-US" dirty="0" smtClean="0"/>
              <a:t>Leave one out cross-validation (LOOCV) was used:</a:t>
            </a:r>
          </a:p>
          <a:p>
            <a:pPr lvl="1"/>
            <a:r>
              <a:rPr lang="en-US" dirty="0" smtClean="0"/>
              <a:t>Hold out item 1; Train classifier on remaining items; Classify item 1</a:t>
            </a:r>
          </a:p>
          <a:p>
            <a:pPr lvl="1"/>
            <a:r>
              <a:rPr lang="en-US" dirty="0"/>
              <a:t>Hold out item </a:t>
            </a:r>
            <a:r>
              <a:rPr lang="en-US" dirty="0" smtClean="0"/>
              <a:t>2; </a:t>
            </a:r>
            <a:r>
              <a:rPr lang="en-US" dirty="0"/>
              <a:t>Train classifier on remaining items; Classify item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 smtClean="0"/>
              <a:t>Repeat for items 3, 4, …, N</a:t>
            </a:r>
          </a:p>
          <a:p>
            <a:pPr lvl="1"/>
            <a:r>
              <a:rPr lang="en-US" dirty="0" smtClean="0"/>
              <a:t>Compare predicted domain to actual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93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Pre-processing &amp;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all terms to lowercase</a:t>
            </a:r>
          </a:p>
          <a:p>
            <a:r>
              <a:rPr lang="en-US" dirty="0" smtClean="0"/>
              <a:t>Discard any punctuation</a:t>
            </a:r>
          </a:p>
          <a:p>
            <a:r>
              <a:rPr lang="en-US" dirty="0" smtClean="0"/>
              <a:t>Discard common words (I, am, a, the, etc.)</a:t>
            </a:r>
          </a:p>
          <a:p>
            <a:r>
              <a:rPr lang="en-US" dirty="0" smtClean="0"/>
              <a:t>Use Porter stemming to produce rough lemmas (annoyed, annoy, annoys, annoying -&gt; “anno”)</a:t>
            </a:r>
          </a:p>
          <a:p>
            <a:r>
              <a:rPr lang="en-US" dirty="0" smtClean="0"/>
              <a:t>Ignore unknown words (i.e., discard them)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45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RQ1: Classification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8274800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005840"/>
                <a:gridCol w="1005840"/>
                <a:gridCol w="1005840"/>
                <a:gridCol w="1005840"/>
                <a:gridCol w="100584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Predicted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Actual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b="1" dirty="0" smtClean="0"/>
                        <a:t>1. Agreeableness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2. Conscientiousness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3. Extraversion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4. Neuroticism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5. Openness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92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60828" y="5029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70.5% </a:t>
            </a:r>
            <a:r>
              <a:rPr lang="en-US" dirty="0" smtClean="0"/>
              <a:t>accuracy (see diagonal)</a:t>
            </a:r>
          </a:p>
          <a:p>
            <a:r>
              <a:rPr lang="en-US" dirty="0" smtClean="0"/>
              <a:t>Too few </a:t>
            </a:r>
            <a:r>
              <a:rPr lang="en-US" dirty="0" smtClean="0"/>
              <a:t>Extraversion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78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RQ2: Adding In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dded in items written as a part of three grad-level classes</a:t>
            </a:r>
          </a:p>
          <a:p>
            <a:pPr lvl="1"/>
            <a:r>
              <a:rPr lang="en-US" dirty="0" smtClean="0"/>
              <a:t>All Big Five items, classified by students who wrote them</a:t>
            </a:r>
          </a:p>
          <a:p>
            <a:pPr lvl="1"/>
            <a:r>
              <a:rPr lang="en-US" dirty="0" smtClean="0"/>
              <a:t>Blind manual classification</a:t>
            </a:r>
          </a:p>
          <a:p>
            <a:pPr lvl="1"/>
            <a:r>
              <a:rPr lang="en-US" dirty="0" smtClean="0"/>
              <a:t>Final item set included items where agreement occurred for original classification and two independent raters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N</a:t>
            </a:r>
            <a:r>
              <a:rPr lang="en-US" dirty="0" smtClean="0"/>
              <a:t>=1116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Items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8274800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005840"/>
                <a:gridCol w="1005840"/>
                <a:gridCol w="1005840"/>
                <a:gridCol w="1005840"/>
                <a:gridCol w="100584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Predicted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Actual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b="1" dirty="0" smtClean="0"/>
                        <a:t>1. Agreeableness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156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2. Conscientiousness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178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3. Extraversion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153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4. Neuroticism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170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5. Openness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0292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Accuracy 75.3%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Increase only about 3% above set of 655 items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Now Openness lowest, Extraversion still low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RQ3: Type of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Does type of item added into database matter?</a:t>
            </a:r>
          </a:p>
          <a:p>
            <a:pPr lvl="1"/>
            <a:r>
              <a:rPr lang="en-US" dirty="0" smtClean="0"/>
              <a:t>Template </a:t>
            </a:r>
            <a:r>
              <a:rPr lang="en-US" dirty="0" smtClean="0"/>
              <a:t>Group 1: Template items where frequency words varied (“I {</a:t>
            </a:r>
            <a:r>
              <a:rPr lang="en-US" i="1" dirty="0" smtClean="0"/>
              <a:t>always/sometimes/never/rarely/often</a:t>
            </a:r>
            <a:r>
              <a:rPr lang="en-US" dirty="0" smtClean="0"/>
              <a:t>} enjoy spending time with other people”)</a:t>
            </a:r>
            <a:endParaRPr lang="en-US" dirty="0" smtClean="0"/>
          </a:p>
          <a:p>
            <a:pPr lvl="2"/>
            <a:r>
              <a:rPr lang="en-US" dirty="0" smtClean="0"/>
              <a:t>N </a:t>
            </a:r>
            <a:r>
              <a:rPr lang="en-US" dirty="0" smtClean="0"/>
              <a:t>= </a:t>
            </a:r>
            <a:r>
              <a:rPr lang="en-US" dirty="0" smtClean="0"/>
              <a:t>940</a:t>
            </a:r>
          </a:p>
          <a:p>
            <a:pPr lvl="1"/>
            <a:r>
              <a:rPr lang="en-US" dirty="0" smtClean="0"/>
              <a:t>Template Group 2: Manually generated templates based on IPIP items (“</a:t>
            </a:r>
            <a:r>
              <a:rPr lang="en-US" dirty="0" smtClean="0"/>
              <a:t>I have difficulty </a:t>
            </a:r>
            <a:r>
              <a:rPr lang="en-US" i="1" dirty="0" smtClean="0"/>
              <a:t>{dreaming up| conceiving of| brainstorming| devising| inventing| making up| planning| scheming| visualizing</a:t>
            </a:r>
            <a:r>
              <a:rPr lang="en-US" dirty="0" smtClean="0"/>
              <a:t>} things</a:t>
            </a:r>
            <a:r>
              <a:rPr lang="en-US" dirty="0" smtClean="0"/>
              <a:t>.”)</a:t>
            </a:r>
          </a:p>
          <a:p>
            <a:pPr lvl="2"/>
            <a:r>
              <a:rPr lang="en-US" dirty="0" smtClean="0"/>
              <a:t>N = 194</a:t>
            </a:r>
          </a:p>
          <a:p>
            <a:pPr lvl="1"/>
            <a:r>
              <a:rPr lang="en-US" dirty="0" smtClean="0"/>
              <a:t>Template Group 3: I am a BLANK person (“I am an energetic person”)</a:t>
            </a:r>
          </a:p>
          <a:p>
            <a:pPr lvl="2"/>
            <a:r>
              <a:rPr lang="en-US" dirty="0" smtClean="0"/>
              <a:t>N = 1,239</a:t>
            </a:r>
            <a:endParaRPr lang="en-US" dirty="0" smtClean="0"/>
          </a:p>
          <a:p>
            <a:pPr lvl="1"/>
            <a:r>
              <a:rPr lang="en-US" dirty="0" smtClean="0"/>
              <a:t>Student Item Set: Another group of student-written Big Five items only reviewed by one rater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Item Results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371600"/>
          <a:ext cx="8077200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5213"/>
                <a:gridCol w="1177787"/>
                <a:gridCol w="31242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Analysis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Items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Correct Classification</a:t>
                      </a:r>
                      <a:endParaRPr lang="en-US" sz="24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Original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655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70.5</a:t>
                      </a:r>
                      <a:endParaRPr lang="en-US" sz="2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Augmented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75.3</a:t>
                      </a:r>
                      <a:endParaRPr lang="en-US" sz="2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Template Group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86.3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Template Group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70.6</a:t>
                      </a:r>
                      <a:endParaRPr lang="en-US" sz="2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Template</a:t>
                      </a:r>
                      <a:r>
                        <a:rPr lang="en-US" sz="2000" baseline="0" dirty="0" smtClean="0"/>
                        <a:t> Group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1239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24.9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Augmented + Group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2057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80.8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Augmented + Group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76.1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Augmented + Group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53.7</a:t>
                      </a:r>
                      <a:endParaRPr lang="en-US" sz="2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Student Item Set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394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60.2</a:t>
                      </a:r>
                      <a:endParaRPr lang="en-US" sz="2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Augmented + Student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75.0</a:t>
                      </a:r>
                      <a:endParaRPr lang="en-US" sz="20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Augmented + Student + Group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75.6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Item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Adjective-based items had lowest accuracy</a:t>
            </a:r>
          </a:p>
          <a:p>
            <a:pPr lvl="1"/>
            <a:r>
              <a:rPr lang="en-US" dirty="0" smtClean="0"/>
              <a:t>Items come down to a single word, often unique</a:t>
            </a:r>
          </a:p>
          <a:p>
            <a:r>
              <a:rPr lang="en-US" dirty="0" smtClean="0"/>
              <a:t>Template items with high redundancy were best on their own</a:t>
            </a:r>
          </a:p>
          <a:p>
            <a:pPr lvl="1"/>
            <a:r>
              <a:rPr lang="en-US" dirty="0" smtClean="0"/>
              <a:t>However, accuracy for this group dropped when added to overall set</a:t>
            </a:r>
          </a:p>
          <a:p>
            <a:r>
              <a:rPr lang="en-US" dirty="0" smtClean="0"/>
              <a:t>Template items with less redundancy improved overall accuracy somewhat</a:t>
            </a:r>
          </a:p>
          <a:p>
            <a:r>
              <a:rPr lang="en-US" b="1" dirty="0" smtClean="0"/>
              <a:t>Adding more items doesn’t help dramatically</a:t>
            </a:r>
          </a:p>
          <a:p>
            <a:pPr lvl="1"/>
            <a:r>
              <a:rPr lang="en-US" b="1" dirty="0" smtClean="0"/>
              <a:t>But adding in items with more information does help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problem: items and domain</a:t>
            </a:r>
          </a:p>
          <a:p>
            <a:r>
              <a:rPr lang="en-US" dirty="0" smtClean="0"/>
              <a:t>Bayesian classification</a:t>
            </a:r>
          </a:p>
          <a:p>
            <a:r>
              <a:rPr lang="en-US" dirty="0" smtClean="0"/>
              <a:t>Research Questions</a:t>
            </a:r>
          </a:p>
          <a:p>
            <a:r>
              <a:rPr lang="en-US" dirty="0" smtClean="0"/>
              <a:t>Method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Future 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772422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RQ4: </a:t>
            </a:r>
            <a:r>
              <a:rPr lang="en-US" dirty="0" smtClean="0"/>
              <a:t>Unknown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Unknown terms are a real problem</a:t>
            </a:r>
          </a:p>
          <a:p>
            <a:pPr lvl="1"/>
            <a:r>
              <a:rPr lang="en-US" dirty="0" smtClean="0"/>
              <a:t>“I </a:t>
            </a:r>
            <a:r>
              <a:rPr lang="en-US" dirty="0"/>
              <a:t>am filled with doubts about </a:t>
            </a:r>
            <a:r>
              <a:rPr lang="en-US" dirty="0" smtClean="0"/>
              <a:t>things” was seen as “things” because “doubts” and “filled” were used only in this item</a:t>
            </a:r>
          </a:p>
          <a:p>
            <a:pPr lvl="1"/>
            <a:r>
              <a:rPr lang="en-US" dirty="0" smtClean="0"/>
              <a:t>Many items hinge upon a single word (e.g., “workaholic”)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Solution: Replace unknown term with sense 1 </a:t>
            </a:r>
            <a:r>
              <a:rPr lang="en-US" dirty="0">
                <a:solidFill>
                  <a:srgbClr val="000000"/>
                </a:solidFill>
              </a:rPr>
              <a:t>from </a:t>
            </a:r>
            <a:r>
              <a:rPr lang="en-US" dirty="0" smtClean="0">
                <a:solidFill>
                  <a:srgbClr val="000000"/>
                </a:solidFill>
              </a:rPr>
              <a:t>wiktionary.org; e.g.: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en.wiktionary.org/wiki/advance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41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Term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 sometimes feel bashful.”</a:t>
            </a:r>
          </a:p>
          <a:p>
            <a:pPr lvl="1"/>
            <a:r>
              <a:rPr lang="en-US" dirty="0" smtClean="0"/>
              <a:t>“bashful” is not known</a:t>
            </a:r>
          </a:p>
          <a:p>
            <a:r>
              <a:rPr lang="en-US" dirty="0" smtClean="0"/>
              <a:t>Lookup </a:t>
            </a:r>
            <a:r>
              <a:rPr lang="en-US" dirty="0"/>
              <a:t>up </a:t>
            </a:r>
            <a:r>
              <a:rPr lang="en-US" dirty="0" smtClean="0"/>
              <a:t>bashful: “inclined </a:t>
            </a:r>
            <a:r>
              <a:rPr lang="en-US" dirty="0"/>
              <a:t>to avoid </a:t>
            </a:r>
            <a:r>
              <a:rPr lang="en-US" dirty="0" smtClean="0"/>
              <a:t>notice”</a:t>
            </a:r>
          </a:p>
          <a:p>
            <a:r>
              <a:rPr lang="en-US" dirty="0"/>
              <a:t>“I sometimes feel inclined to avoid notice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 smtClean="0"/>
              <a:t>Simplistic approach:</a:t>
            </a:r>
          </a:p>
          <a:p>
            <a:pPr lvl="1"/>
            <a:r>
              <a:rPr lang="en-US" dirty="0" smtClean="0"/>
              <a:t>Ignored grammatical implications</a:t>
            </a:r>
          </a:p>
          <a:p>
            <a:pPr lvl="1"/>
            <a:r>
              <a:rPr lang="en-US" dirty="0" smtClean="0"/>
              <a:t>In this case, it wasn’t possible to match </a:t>
            </a:r>
            <a:r>
              <a:rPr lang="en-US" u="sng" dirty="0" smtClean="0"/>
              <a:t>senses,</a:t>
            </a:r>
            <a:r>
              <a:rPr lang="en-US" dirty="0" smtClean="0"/>
              <a:t> so sometimes the wrong definition was used.</a:t>
            </a:r>
          </a:p>
          <a:p>
            <a:pPr lvl="1"/>
            <a:r>
              <a:rPr lang="en-US" dirty="0" smtClean="0"/>
              <a:t>Did not check that definition used known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37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Unknown Terms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8113521"/>
              </p:ext>
            </p:extLst>
          </p:nvPr>
        </p:nvGraphicFramePr>
        <p:xfrm>
          <a:off x="457200" y="1600200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Originally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AFTER: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MISS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HIT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HIT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0386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84% unchanged</a:t>
            </a:r>
          </a:p>
          <a:p>
            <a:r>
              <a:rPr lang="en-US" dirty="0" smtClean="0"/>
              <a:t>Originally 48% correct; After defining unknown terms, 58% correct</a:t>
            </a:r>
          </a:p>
          <a:p>
            <a:r>
              <a:rPr lang="en-US" dirty="0" smtClean="0"/>
              <a:t>4 items (13%) improved; 1 item (3%) became a miss </a:t>
            </a:r>
          </a:p>
          <a:p>
            <a:pPr marL="457200" lvl="1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407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improvements using this method</a:t>
            </a:r>
          </a:p>
          <a:p>
            <a:r>
              <a:rPr lang="en-US" dirty="0" smtClean="0"/>
              <a:t>Would work better if the correct sense could be chosen</a:t>
            </a:r>
          </a:p>
          <a:p>
            <a:pPr lvl="1"/>
            <a:r>
              <a:rPr lang="en-US" dirty="0" smtClean="0"/>
              <a:t>Often sense 1 was not the correct part of speech</a:t>
            </a:r>
          </a:p>
          <a:p>
            <a:pPr lvl="1"/>
            <a:r>
              <a:rPr lang="en-US" dirty="0" smtClean="0"/>
              <a:t>Some words did not have correct senses on </a:t>
            </a:r>
            <a:r>
              <a:rPr lang="en-US" dirty="0" err="1" smtClean="0"/>
              <a:t>Wiktionary</a:t>
            </a:r>
            <a:endParaRPr lang="en-US" dirty="0" smtClean="0"/>
          </a:p>
          <a:p>
            <a:r>
              <a:rPr lang="en-US" dirty="0" smtClean="0"/>
              <a:t>Could </a:t>
            </a:r>
            <a:r>
              <a:rPr lang="en-US" dirty="0" smtClean="0"/>
              <a:t>try using synonyms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9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more personality </a:t>
            </a:r>
            <a:r>
              <a:rPr lang="en-US" dirty="0" smtClean="0"/>
              <a:t>items</a:t>
            </a:r>
          </a:p>
          <a:p>
            <a:r>
              <a:rPr lang="en-US" dirty="0" smtClean="0"/>
              <a:t>Explore better ontologies (e.g., </a:t>
            </a:r>
            <a:r>
              <a:rPr lang="en-US" dirty="0" err="1" smtClean="0"/>
              <a:t>WordNet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Analyze words more carefully</a:t>
            </a:r>
          </a:p>
          <a:p>
            <a:pPr lvl="1"/>
            <a:r>
              <a:rPr lang="en-US" dirty="0" smtClean="0"/>
              <a:t>Part-of-speech (POS) tagging</a:t>
            </a:r>
          </a:p>
          <a:p>
            <a:pPr lvl="1"/>
            <a:r>
              <a:rPr lang="en-US" dirty="0" smtClean="0"/>
              <a:t>Try using word-sense disambiguation</a:t>
            </a:r>
          </a:p>
          <a:p>
            <a:pPr lvl="1"/>
            <a:r>
              <a:rPr lang="en-US" dirty="0" smtClean="0"/>
              <a:t>Search definitions for “personality-</a:t>
            </a:r>
            <a:r>
              <a:rPr lang="en-US" dirty="0" err="1" smtClean="0"/>
              <a:t>ish</a:t>
            </a:r>
            <a:r>
              <a:rPr lang="en-US" dirty="0" smtClean="0"/>
              <a:t>” definitions</a:t>
            </a:r>
          </a:p>
          <a:p>
            <a:r>
              <a:rPr lang="en-US" dirty="0" smtClean="0"/>
              <a:t>Use Laplace smoothing and POS tag to handle unknown terms algorithmically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19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46375"/>
          </a:xfrm>
        </p:spPr>
        <p:txBody>
          <a:bodyPr/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Contact: mead@iit.edu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084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and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tests, items are assigned to domains</a:t>
            </a:r>
          </a:p>
          <a:p>
            <a:pPr lvl="1"/>
            <a:r>
              <a:rPr lang="en-US" dirty="0" smtClean="0"/>
              <a:t>To meet content specifications</a:t>
            </a:r>
          </a:p>
          <a:p>
            <a:pPr lvl="1"/>
            <a:r>
              <a:rPr lang="en-US" dirty="0" smtClean="0"/>
              <a:t>To provide feedback by domain</a:t>
            </a:r>
          </a:p>
          <a:p>
            <a:r>
              <a:rPr lang="en-US" dirty="0" smtClean="0"/>
              <a:t>Items are usually assigned by the item writers and double-checked during item review</a:t>
            </a:r>
          </a:p>
          <a:p>
            <a:r>
              <a:rPr lang="en-US" dirty="0" smtClean="0"/>
              <a:t>For many tests, manual classification is reliable and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854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research stemmed from two projects aimed at automating the development of personality items</a:t>
            </a:r>
          </a:p>
          <a:p>
            <a:pPr lvl="1"/>
            <a:r>
              <a:rPr lang="en-US" dirty="0" smtClean="0"/>
              <a:t>Project 1: Personality items generated from templates</a:t>
            </a:r>
          </a:p>
          <a:p>
            <a:pPr lvl="1"/>
            <a:r>
              <a:rPr lang="en-US" dirty="0" smtClean="0"/>
              <a:t>Project 2: LSA was used to assemble items from a large pool according to semantic similarity between items and a construct definition</a:t>
            </a:r>
          </a:p>
          <a:p>
            <a:r>
              <a:rPr lang="en-US" dirty="0" smtClean="0"/>
              <a:t>Manual classification is </a:t>
            </a:r>
            <a:r>
              <a:rPr lang="en-US" u="sng" dirty="0" smtClean="0"/>
              <a:t>not</a:t>
            </a:r>
            <a:r>
              <a:rPr lang="en-US" dirty="0" smtClean="0"/>
              <a:t> perfectly reliable</a:t>
            </a:r>
          </a:p>
          <a:p>
            <a:r>
              <a:rPr lang="en-US" dirty="0" smtClean="0"/>
              <a:t>It would be good to have a </a:t>
            </a:r>
            <a:r>
              <a:rPr lang="en-US" u="sng" dirty="0" smtClean="0"/>
              <a:t>methodological</a:t>
            </a:r>
            <a:r>
              <a:rPr lang="en-US" dirty="0" smtClean="0"/>
              <a:t> way to classify items into 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46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Five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Big Five is a common, high-level taxonomy for personality constructs:</a:t>
            </a:r>
          </a:p>
          <a:p>
            <a:pPr lvl="1"/>
            <a:r>
              <a:rPr lang="en-US" dirty="0" smtClean="0"/>
              <a:t>Conscientiousness (“I like order” C+)</a:t>
            </a:r>
          </a:p>
          <a:p>
            <a:pPr lvl="1"/>
            <a:r>
              <a:rPr lang="en-US" dirty="0" smtClean="0"/>
              <a:t>Agreeableness (“I insult people” A-)</a:t>
            </a:r>
          </a:p>
          <a:p>
            <a:pPr lvl="1"/>
            <a:r>
              <a:rPr lang="en-US" dirty="0" smtClean="0"/>
              <a:t>Neuroticism (“I often feel blue” N+)</a:t>
            </a:r>
          </a:p>
          <a:p>
            <a:pPr lvl="1"/>
            <a:r>
              <a:rPr lang="en-US" dirty="0" smtClean="0"/>
              <a:t>Openness (“I do not have a good imagination” O-)</a:t>
            </a:r>
          </a:p>
          <a:p>
            <a:pPr lvl="1"/>
            <a:r>
              <a:rPr lang="en-US" dirty="0" smtClean="0"/>
              <a:t>Extraversion (“I am the life of the party” E+)</a:t>
            </a:r>
          </a:p>
          <a:p>
            <a:r>
              <a:rPr lang="en-US" dirty="0" smtClean="0"/>
              <a:t>“I am a warm, nurturing person” E+ or A+?</a:t>
            </a:r>
          </a:p>
          <a:p>
            <a:r>
              <a:rPr lang="en-US" dirty="0" smtClean="0"/>
              <a:t>“I am very traditional” O- or C+?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33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this classification problem, there </a:t>
            </a:r>
            <a:r>
              <a:rPr lang="en-US" dirty="0" smtClean="0"/>
              <a:t>will be </a:t>
            </a:r>
            <a:r>
              <a:rPr lang="en-US" u="sng" dirty="0" smtClean="0"/>
              <a:t>no response data</a:t>
            </a:r>
          </a:p>
          <a:p>
            <a:pPr lvl="1"/>
            <a:r>
              <a:rPr lang="en-US" dirty="0" smtClean="0"/>
              <a:t>If we had response data, we could use EFA/CFA</a:t>
            </a:r>
          </a:p>
          <a:p>
            <a:r>
              <a:rPr lang="en-US" dirty="0" smtClean="0"/>
              <a:t>Predictors are the presence of specific words</a:t>
            </a:r>
          </a:p>
          <a:p>
            <a:pPr lvl="1"/>
            <a:r>
              <a:rPr lang="en-US" dirty="0" smtClean="0"/>
              <a:t>These data are probably of a nominal level of measurement</a:t>
            </a:r>
          </a:p>
          <a:p>
            <a:r>
              <a:rPr lang="en-US" dirty="0" smtClean="0"/>
              <a:t>Sample size is the number of items to classify</a:t>
            </a:r>
          </a:p>
          <a:p>
            <a:pPr lvl="1"/>
            <a:r>
              <a:rPr lang="en-US" dirty="0" smtClean="0"/>
              <a:t>We might easily have many more predictors than rows of data (even ignoring interaction terms)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486756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X/predictors and Y/domains are metric, many techniques exist </a:t>
            </a:r>
            <a:r>
              <a:rPr lang="en-US" dirty="0" smtClean="0">
                <a:solidFill>
                  <a:srgbClr val="000000"/>
                </a:solidFill>
              </a:rPr>
              <a:t>(LDF/Regression, LCA, factor analytic approaches, etc.)</a:t>
            </a:r>
          </a:p>
          <a:p>
            <a:r>
              <a:rPr lang="en-US" dirty="0" smtClean="0"/>
              <a:t>When X is metric but Y is categorical, logistic regression is suitable</a:t>
            </a:r>
          </a:p>
          <a:p>
            <a:r>
              <a:rPr lang="en-US" dirty="0" smtClean="0"/>
              <a:t>What to use when X and Y are not metric?</a:t>
            </a:r>
          </a:p>
          <a:p>
            <a:pPr lvl="1"/>
            <a:r>
              <a:rPr lang="en-US" dirty="0" smtClean="0"/>
              <a:t>Naïve Bayesian Classifiers are one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498244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Predict nominal classes (domain) from nominal predictors (presence of specific words)</a:t>
            </a:r>
          </a:p>
          <a:p>
            <a:r>
              <a:rPr lang="en-US" dirty="0" smtClean="0"/>
              <a:t>Handle problems with many predictors</a:t>
            </a:r>
          </a:p>
          <a:p>
            <a:r>
              <a:rPr lang="en-US" dirty="0" smtClean="0"/>
              <a:t>Have a history of successful application</a:t>
            </a:r>
          </a:p>
          <a:p>
            <a:r>
              <a:rPr lang="en-US" dirty="0" smtClean="0"/>
              <a:t>Are computationally simple</a:t>
            </a:r>
          </a:p>
          <a:p>
            <a:r>
              <a:rPr lang="en-US" dirty="0" smtClean="0"/>
              <a:t>Have been shown to be robust to technical issues like high degrees of multidimensionality and 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28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Classification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 P(</a:t>
            </a:r>
            <a:r>
              <a:rPr lang="en-US" dirty="0" err="1" smtClean="0"/>
              <a:t>domain|item</a:t>
            </a:r>
            <a:r>
              <a:rPr lang="en-US" dirty="0" smtClean="0"/>
              <a:t>) for each domain</a:t>
            </a:r>
          </a:p>
          <a:p>
            <a:r>
              <a:rPr lang="en-US" dirty="0" smtClean="0"/>
              <a:t>Classify as domain of maximum probability:</a:t>
            </a:r>
          </a:p>
          <a:p>
            <a:pPr marL="457200" lvl="1" indent="0">
              <a:buNone/>
            </a:pPr>
            <a:r>
              <a:rPr lang="en-US" dirty="0" smtClean="0"/>
              <a:t>Predicted domain = </a:t>
            </a:r>
            <a:r>
              <a:rPr lang="en-US" dirty="0" err="1" smtClean="0"/>
              <a:t>argmax</a:t>
            </a:r>
            <a:r>
              <a:rPr lang="en-US" dirty="0" smtClean="0"/>
              <a:t> P(</a:t>
            </a:r>
            <a:r>
              <a:rPr lang="en-US" dirty="0" err="1" smtClean="0"/>
              <a:t>domain|item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/>
              <a:t>= </a:t>
            </a:r>
            <a:r>
              <a:rPr lang="en-US" dirty="0" err="1" smtClean="0"/>
              <a:t>argmax</a:t>
            </a:r>
            <a:r>
              <a:rPr lang="en-US" dirty="0" smtClean="0"/>
              <a:t> P(</a:t>
            </a:r>
            <a:r>
              <a:rPr lang="en-US" dirty="0" err="1" smtClean="0"/>
              <a:t>item|domain</a:t>
            </a:r>
            <a:r>
              <a:rPr lang="en-US" dirty="0" smtClean="0"/>
              <a:t>)P(domain)/P(item)</a:t>
            </a:r>
          </a:p>
          <a:p>
            <a:pPr marL="457200" lvl="1" indent="0">
              <a:buNone/>
            </a:pPr>
            <a:r>
              <a:rPr lang="en-US" dirty="0" smtClean="0"/>
              <a:t>= </a:t>
            </a:r>
            <a:r>
              <a:rPr lang="en-US" dirty="0" err="1" smtClean="0"/>
              <a:t>argmax</a:t>
            </a:r>
            <a:r>
              <a:rPr lang="en-US" dirty="0" smtClean="0"/>
              <a:t> P(</a:t>
            </a:r>
            <a:r>
              <a:rPr lang="en-US" dirty="0" err="1" smtClean="0"/>
              <a:t>item|domain</a:t>
            </a:r>
            <a:r>
              <a:rPr lang="en-US" dirty="0" smtClean="0"/>
              <a:t>)P(domain)</a:t>
            </a:r>
          </a:p>
          <a:p>
            <a:pPr marL="457200" lvl="1" indent="0">
              <a:buNone/>
            </a:pPr>
            <a:r>
              <a:rPr lang="en-US" dirty="0" smtClean="0"/>
              <a:t>= </a:t>
            </a:r>
            <a:r>
              <a:rPr lang="en-US" dirty="0" err="1" smtClean="0"/>
              <a:t>argmax</a:t>
            </a:r>
            <a:r>
              <a:rPr lang="en-US" dirty="0" smtClean="0"/>
              <a:t> P(w</a:t>
            </a:r>
            <a:r>
              <a:rPr lang="en-US" baseline="-25000" dirty="0" smtClean="0"/>
              <a:t>1</a:t>
            </a:r>
            <a:r>
              <a:rPr lang="en-US" dirty="0" smtClean="0"/>
              <a:t>,w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err="1" smtClean="0"/>
              <a:t>|domain</a:t>
            </a:r>
            <a:r>
              <a:rPr lang="en-US" dirty="0" smtClean="0"/>
              <a:t>)P(domain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≈ </a:t>
            </a:r>
            <a:r>
              <a:rPr lang="en-US" dirty="0" err="1"/>
              <a:t>argmax</a:t>
            </a:r>
            <a:r>
              <a:rPr lang="en-US" dirty="0"/>
              <a:t> </a:t>
            </a:r>
            <a:r>
              <a:rPr lang="en-US" dirty="0" smtClean="0"/>
              <a:t>P(w</a:t>
            </a:r>
            <a:r>
              <a:rPr lang="en-US" baseline="-25000" dirty="0" smtClean="0"/>
              <a:t>1</a:t>
            </a:r>
            <a:r>
              <a:rPr lang="en-US" dirty="0" smtClean="0"/>
              <a:t>|d.)P(w</a:t>
            </a:r>
            <a:r>
              <a:rPr lang="en-US" baseline="-25000" dirty="0" smtClean="0"/>
              <a:t>2</a:t>
            </a:r>
            <a:r>
              <a:rPr lang="en-US" dirty="0" smtClean="0"/>
              <a:t>|d</a:t>
            </a:r>
            <a:r>
              <a:rPr lang="en-US" dirty="0"/>
              <a:t>.) </a:t>
            </a:r>
            <a:r>
              <a:rPr lang="en-US" dirty="0" smtClean="0"/>
              <a:t>…</a:t>
            </a:r>
            <a:r>
              <a:rPr lang="en-US" dirty="0"/>
              <a:t> </a:t>
            </a:r>
            <a:r>
              <a:rPr lang="en-US" dirty="0" smtClean="0"/>
              <a:t>P(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err="1" smtClean="0"/>
              <a:t>|d</a:t>
            </a:r>
            <a:r>
              <a:rPr lang="en-US" dirty="0" smtClean="0"/>
              <a:t>.)P(d.)</a:t>
            </a:r>
          </a:p>
          <a:p>
            <a:r>
              <a:rPr lang="en-US" dirty="0" smtClean="0"/>
              <a:t> “Naïve” refers to this assumption of independence of the predictors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25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4982</TotalTime>
  <Words>1877</Words>
  <Application>Microsoft Macintosh PowerPoint</Application>
  <PresentationFormat>On-screen Show (4:3)</PresentationFormat>
  <Paragraphs>315</Paragraphs>
  <Slides>25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Development of a Naïve Bayesian Classifier for “Big Five” Item Domains</vt:lpstr>
      <vt:lpstr>Agenda</vt:lpstr>
      <vt:lpstr>Items and Domains</vt:lpstr>
      <vt:lpstr>Personality Domains</vt:lpstr>
      <vt:lpstr>Big Five Dimensions</vt:lpstr>
      <vt:lpstr>Choice of Methodology</vt:lpstr>
      <vt:lpstr>Choice of Methods</vt:lpstr>
      <vt:lpstr>Bayesian Classification</vt:lpstr>
      <vt:lpstr>Bayesian Classification (cont.)</vt:lpstr>
      <vt:lpstr>Example of NB Classification</vt:lpstr>
      <vt:lpstr>Research Questions</vt:lpstr>
      <vt:lpstr>Method</vt:lpstr>
      <vt:lpstr>Pre-processing &amp; Processing</vt:lpstr>
      <vt:lpstr>RQ1: Classification Results</vt:lpstr>
      <vt:lpstr>RQ2: Adding In Items</vt:lpstr>
      <vt:lpstr>Additional Items Results</vt:lpstr>
      <vt:lpstr>RQ3: Type of Item</vt:lpstr>
      <vt:lpstr>Type of Item Results</vt:lpstr>
      <vt:lpstr>Type of Item Results</vt:lpstr>
      <vt:lpstr>RQ4: Unknown Terms</vt:lpstr>
      <vt:lpstr>Unknown Term Example</vt:lpstr>
      <vt:lpstr>Results: Unknown Terms</vt:lpstr>
      <vt:lpstr>Unknown Terms</vt:lpstr>
      <vt:lpstr>Future Directions</vt:lpstr>
      <vt:lpstr>Thank you!  Contact: mead@iit.edu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 Naïve Bayesian Classifier for Item Domains</dc:title>
  <dc:creator>Alan</dc:creator>
  <cp:lastModifiedBy>Cassia Carter</cp:lastModifiedBy>
  <cp:revision>33</cp:revision>
  <dcterms:created xsi:type="dcterms:W3CDTF">2013-10-08T15:07:59Z</dcterms:created>
  <dcterms:modified xsi:type="dcterms:W3CDTF">2013-10-11T16:57:43Z</dcterms:modified>
</cp:coreProperties>
</file>